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59"/>
  </p:handoutMasterIdLst>
  <p:sldIdLst>
    <p:sldId id="347" r:id="rId2"/>
    <p:sldId id="289" r:id="rId3"/>
    <p:sldId id="356" r:id="rId4"/>
    <p:sldId id="357" r:id="rId5"/>
    <p:sldId id="381" r:id="rId6"/>
    <p:sldId id="382" r:id="rId7"/>
    <p:sldId id="330" r:id="rId8"/>
    <p:sldId id="383" r:id="rId9"/>
    <p:sldId id="315" r:id="rId10"/>
    <p:sldId id="371" r:id="rId11"/>
    <p:sldId id="373" r:id="rId12"/>
    <p:sldId id="374" r:id="rId13"/>
    <p:sldId id="375" r:id="rId14"/>
    <p:sldId id="376" r:id="rId15"/>
    <p:sldId id="377" r:id="rId16"/>
    <p:sldId id="372" r:id="rId17"/>
    <p:sldId id="378" r:id="rId18"/>
    <p:sldId id="307" r:id="rId19"/>
    <p:sldId id="308" r:id="rId20"/>
    <p:sldId id="309" r:id="rId21"/>
    <p:sldId id="310" r:id="rId22"/>
    <p:sldId id="365" r:id="rId23"/>
    <p:sldId id="366" r:id="rId24"/>
    <p:sldId id="288" r:id="rId25"/>
    <p:sldId id="353" r:id="rId26"/>
    <p:sldId id="305" r:id="rId27"/>
    <p:sldId id="358" r:id="rId28"/>
    <p:sldId id="317" r:id="rId29"/>
    <p:sldId id="345" r:id="rId30"/>
    <p:sldId id="379" r:id="rId31"/>
    <p:sldId id="362" r:id="rId32"/>
    <p:sldId id="363" r:id="rId33"/>
    <p:sldId id="361" r:id="rId34"/>
    <p:sldId id="287" r:id="rId35"/>
    <p:sldId id="291" r:id="rId36"/>
    <p:sldId id="354" r:id="rId37"/>
    <p:sldId id="341" r:id="rId38"/>
    <p:sldId id="312" r:id="rId39"/>
    <p:sldId id="313" r:id="rId40"/>
    <p:sldId id="352" r:id="rId41"/>
    <p:sldId id="351" r:id="rId42"/>
    <p:sldId id="346" r:id="rId43"/>
    <p:sldId id="369" r:id="rId44"/>
    <p:sldId id="380" r:id="rId45"/>
    <p:sldId id="301" r:id="rId46"/>
    <p:sldId id="302" r:id="rId47"/>
    <p:sldId id="300" r:id="rId48"/>
    <p:sldId id="348" r:id="rId49"/>
    <p:sldId id="263" r:id="rId50"/>
    <p:sldId id="279" r:id="rId51"/>
    <p:sldId id="278" r:id="rId52"/>
    <p:sldId id="359" r:id="rId53"/>
    <p:sldId id="329" r:id="rId54"/>
    <p:sldId id="331" r:id="rId55"/>
    <p:sldId id="332" r:id="rId56"/>
    <p:sldId id="333" r:id="rId57"/>
    <p:sldId id="334" r:id="rId5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5718F"/>
    <a:srgbClr val="3A75AA"/>
    <a:srgbClr val="6FACDE"/>
    <a:srgbClr val="E07E3C"/>
    <a:srgbClr val="C6AA76"/>
    <a:srgbClr val="8A941E"/>
    <a:srgbClr val="F0B323"/>
    <a:srgbClr val="0075BC"/>
    <a:srgbClr val="0070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69" d="100"/>
          <a:sy n="69" d="100"/>
        </p:scale>
        <p:origin x="524" y="48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handoutMaster" Target="handoutMasters/handout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0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024FE2-97C9-4FB6-9A2B-DFFA4FD18544}" type="datetimeFigureOut">
              <a:rPr lang="en-US" smtClean="0"/>
              <a:t>7/10/2020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995D56-F8FE-4E80-B25A-43E770ABA7D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720680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4256F-5E0D-41D6-9176-52C7BE180172}" type="datetimeFigureOut">
              <a:rPr lang="en-US" smtClean="0"/>
              <a:t>7/10/2020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BFD4F-AC9C-4DB8-877A-2FC7EA2F5DD5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11351"/>
          <a:stretch/>
        </p:blipFill>
        <p:spPr>
          <a:xfrm>
            <a:off x="7037377" y="5632580"/>
            <a:ext cx="5163169" cy="1225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28647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4256F-5E0D-41D6-9176-52C7BE180172}" type="datetimeFigureOut">
              <a:rPr lang="en-US" smtClean="0"/>
              <a:t>7/10/2020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BFD4F-AC9C-4DB8-877A-2FC7EA2F5DD5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11351"/>
          <a:stretch/>
        </p:blipFill>
        <p:spPr>
          <a:xfrm>
            <a:off x="7037377" y="5632580"/>
            <a:ext cx="5163169" cy="1225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26380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4256F-5E0D-41D6-9176-52C7BE180172}" type="datetimeFigureOut">
              <a:rPr lang="en-US" smtClean="0"/>
              <a:t>7/10/2020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BFD4F-AC9C-4DB8-877A-2FC7EA2F5DD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87012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4256F-5E0D-41D6-9176-52C7BE180172}" type="datetimeFigureOut">
              <a:rPr lang="en-US" smtClean="0"/>
              <a:t>7/10/2020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BFD4F-AC9C-4DB8-877A-2FC7EA2F5DD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58448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4256F-5E0D-41D6-9176-52C7BE180172}" type="datetimeFigureOut">
              <a:rPr lang="en-US" smtClean="0"/>
              <a:t>7/10/2020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BFD4F-AC9C-4DB8-877A-2FC7EA2F5DD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52601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4256F-5E0D-41D6-9176-52C7BE180172}" type="datetimeFigureOut">
              <a:rPr lang="en-US" smtClean="0"/>
              <a:t>7/10/2020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BFD4F-AC9C-4DB8-877A-2FC7EA2F5DD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12232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4256F-5E0D-41D6-9176-52C7BE180172}" type="datetimeFigureOut">
              <a:rPr lang="en-US" smtClean="0"/>
              <a:t>7/10/2020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BFD4F-AC9C-4DB8-877A-2FC7EA2F5DD5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11351"/>
          <a:stretch/>
        </p:blipFill>
        <p:spPr>
          <a:xfrm>
            <a:off x="7037377" y="5632580"/>
            <a:ext cx="5163169" cy="1225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19553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4256F-5E0D-41D6-9176-52C7BE180172}" type="datetimeFigureOut">
              <a:rPr lang="en-US" smtClean="0"/>
              <a:t>7/10/2020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BFD4F-AC9C-4DB8-877A-2FC7EA2F5DD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94525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4256F-5E0D-41D6-9176-52C7BE180172}" type="datetimeFigureOut">
              <a:rPr lang="en-US" smtClean="0"/>
              <a:t>7/10/2020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BFD4F-AC9C-4DB8-877A-2FC7EA2F5DD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22074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4256F-5E0D-41D6-9176-52C7BE180172}" type="datetimeFigureOut">
              <a:rPr lang="en-US" smtClean="0"/>
              <a:t>7/10/2020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BFD4F-AC9C-4DB8-877A-2FC7EA2F5DD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78730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4256F-5E0D-41D6-9176-52C7BE180172}" type="datetimeFigureOut">
              <a:rPr lang="en-US" smtClean="0"/>
              <a:t>7/10/2020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BFD4F-AC9C-4DB8-877A-2FC7EA2F5DD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33269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GGB ONLY Disclaim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 userDrawn="1"/>
        </p:nvSpPr>
        <p:spPr>
          <a:xfrm>
            <a:off x="0" y="1306286"/>
            <a:ext cx="12192000" cy="5568959"/>
          </a:xfrm>
          <a:prstGeom prst="rect">
            <a:avLst/>
          </a:prstGeom>
          <a:blipFill dpi="0" rotWithShape="1">
            <a:blip r:embed="rId2">
              <a:alphaModFix amt="90000"/>
            </a:blip>
            <a:srcRect/>
            <a:stretch>
              <a:fillRect t="-23457"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/>
          </a:p>
        </p:txBody>
      </p:sp>
      <p:sp>
        <p:nvSpPr>
          <p:cNvPr id="10" name="Content Placeholder 1"/>
          <p:cNvSpPr txBox="1">
            <a:spLocks/>
          </p:cNvSpPr>
          <p:nvPr userDrawn="1"/>
        </p:nvSpPr>
        <p:spPr>
          <a:xfrm>
            <a:off x="304800" y="4275667"/>
            <a:ext cx="7199587" cy="2345851"/>
          </a:xfrm>
          <a:prstGeom prst="rect">
            <a:avLst/>
          </a:prstGeom>
        </p:spPr>
        <p:txBody>
          <a:bodyPr>
            <a:noAutofit/>
          </a:bodyPr>
          <a:lstStyle>
            <a:lvl1pPr marL="227013" marR="0" indent="-227013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chemeClr val="bg2"/>
              </a:buClr>
              <a:buSzTx/>
              <a:buFont typeface="Arial" panose="020B0604020202020204" pitchFamily="34" charset="0"/>
              <a:buChar char="•"/>
              <a:tabLst>
                <a:tab pos="168275" algn="l"/>
              </a:tabLst>
              <a:defRPr lang="en-US" sz="2800" kern="1200" noProof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69913" marR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6FACDE"/>
              </a:buClr>
              <a:buSzTx/>
              <a:buFont typeface="Arial" panose="020B0604020202020204" pitchFamily="34" charset="0"/>
              <a:buChar char="»"/>
              <a:tabLst/>
              <a:defRPr lang="en-US" sz="240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04862" marR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6FACDE"/>
              </a:buClr>
              <a:buSzTx/>
              <a:buFont typeface="Arial" panose="020B0604020202020204" pitchFamily="34" charset="0"/>
              <a:buChar char="•"/>
              <a:tabLst/>
              <a:defRPr lang="en-US" sz="200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914400" marR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6FACDE"/>
              </a:buClr>
              <a:buSzTx/>
              <a:buFont typeface="Arial" panose="020B0604020202020204" pitchFamily="34" charset="0"/>
              <a:buChar char="–"/>
              <a:tabLst/>
              <a:defRPr lang="en-US" sz="180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141412" marR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6FACDE"/>
              </a:buClr>
              <a:buSzTx/>
              <a:buFont typeface="Arial" panose="020B0604020202020204" pitchFamily="34" charset="0"/>
              <a:buChar char="»"/>
              <a:tabLst/>
              <a:defRPr lang="en-US" sz="1800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 algn="l" defTabSz="1219170" rtl="0" eaLnBrk="1" fontAlgn="auto" latinLnBrk="0" hangingPunct="1">
              <a:lnSpc>
                <a:spcPct val="114000"/>
              </a:lnSpc>
              <a:spcBef>
                <a:spcPts val="0"/>
              </a:spcBef>
              <a:spcAft>
                <a:spcPts val="800"/>
              </a:spcAft>
              <a:buClr>
                <a:srgbClr val="6FACDE"/>
              </a:buClr>
              <a:buSzTx/>
              <a:buFont typeface="Arial" panose="020B0604020202020204" pitchFamily="34" charset="0"/>
              <a:buNone/>
              <a:tabLst>
                <a:tab pos="224361" algn="l"/>
              </a:tabLst>
            </a:pPr>
            <a:endParaRPr lang="en-US" sz="1000" kern="1200" noProof="0" dirty="0" smtClean="0">
              <a:solidFill>
                <a:srgbClr val="6FACDE">
                  <a:lumMod val="40000"/>
                  <a:lumOff val="60000"/>
                </a:srgbClr>
              </a:solidFill>
              <a:latin typeface="+mn-lt"/>
              <a:ea typeface="+mn-ea"/>
              <a:cs typeface="+mn-cs"/>
            </a:endParaRPr>
          </a:p>
          <a:p>
            <a:pPr marL="0" marR="0" indent="0" algn="l" defTabSz="1219170" rtl="0" eaLnBrk="1" fontAlgn="auto" latinLnBrk="0" hangingPunct="1">
              <a:lnSpc>
                <a:spcPct val="114000"/>
              </a:lnSpc>
              <a:spcBef>
                <a:spcPts val="0"/>
              </a:spcBef>
              <a:spcAft>
                <a:spcPts val="800"/>
              </a:spcAft>
              <a:buClr>
                <a:srgbClr val="6FACDE"/>
              </a:buClr>
              <a:buSzTx/>
              <a:buFont typeface="Arial" panose="020B0604020202020204" pitchFamily="34" charset="0"/>
              <a:buNone/>
              <a:tabLst>
                <a:tab pos="224361" algn="l"/>
              </a:tabLst>
            </a:pPr>
            <a:endParaRPr lang="en-US" sz="1000" kern="1200" noProof="0" dirty="0" smtClean="0">
              <a:solidFill>
                <a:srgbClr val="6FACDE">
                  <a:lumMod val="40000"/>
                  <a:lumOff val="60000"/>
                </a:srgbClr>
              </a:solidFill>
              <a:latin typeface="+mn-lt"/>
              <a:ea typeface="+mn-ea"/>
              <a:cs typeface="+mn-cs"/>
            </a:endParaRPr>
          </a:p>
          <a:p>
            <a:pPr marL="0" marR="0" indent="0" algn="l" defTabSz="1219170" rtl="0" eaLnBrk="1" fontAlgn="auto" latinLnBrk="0" hangingPunct="1">
              <a:lnSpc>
                <a:spcPct val="114000"/>
              </a:lnSpc>
              <a:spcBef>
                <a:spcPts val="0"/>
              </a:spcBef>
              <a:spcAft>
                <a:spcPts val="800"/>
              </a:spcAft>
              <a:buClr>
                <a:srgbClr val="6FACDE"/>
              </a:buClr>
              <a:buSzTx/>
              <a:buFont typeface="Arial" panose="020B0604020202020204" pitchFamily="34" charset="0"/>
              <a:buNone/>
              <a:tabLst>
                <a:tab pos="224361" algn="l"/>
              </a:tabLst>
            </a:pPr>
            <a:endParaRPr lang="en-US" sz="1000" kern="1200" noProof="0" dirty="0" smtClean="0">
              <a:solidFill>
                <a:srgbClr val="6FACDE">
                  <a:lumMod val="40000"/>
                  <a:lumOff val="60000"/>
                </a:srgbClr>
              </a:solidFill>
              <a:latin typeface="+mn-lt"/>
              <a:ea typeface="+mn-ea"/>
              <a:cs typeface="+mn-cs"/>
            </a:endParaRPr>
          </a:p>
          <a:p>
            <a:pPr marL="0" marR="0" indent="0" algn="l" defTabSz="1219170" rtl="0" eaLnBrk="1" fontAlgn="auto" latinLnBrk="0" hangingPunct="1">
              <a:lnSpc>
                <a:spcPct val="114000"/>
              </a:lnSpc>
              <a:spcBef>
                <a:spcPts val="0"/>
              </a:spcBef>
              <a:spcAft>
                <a:spcPts val="800"/>
              </a:spcAft>
              <a:buClr>
                <a:srgbClr val="6FACDE"/>
              </a:buClr>
              <a:buSzTx/>
              <a:buFont typeface="Arial" panose="020B0604020202020204" pitchFamily="34" charset="0"/>
              <a:buNone/>
              <a:tabLst>
                <a:tab pos="224361" algn="l"/>
              </a:tabLst>
            </a:pPr>
            <a:endParaRPr lang="en-US" sz="1000" kern="1200" noProof="0" dirty="0" smtClean="0">
              <a:solidFill>
                <a:srgbClr val="6FACDE">
                  <a:lumMod val="40000"/>
                  <a:lumOff val="60000"/>
                </a:srgbClr>
              </a:solidFill>
              <a:latin typeface="+mn-lt"/>
              <a:ea typeface="+mn-ea"/>
              <a:cs typeface="+mn-cs"/>
            </a:endParaRPr>
          </a:p>
          <a:p>
            <a:pPr marL="0" marR="0" indent="0" algn="l" defTabSz="1219170" rtl="0" eaLnBrk="1" fontAlgn="auto" latinLnBrk="0" hangingPunct="1">
              <a:lnSpc>
                <a:spcPct val="114000"/>
              </a:lnSpc>
              <a:spcBef>
                <a:spcPts val="0"/>
              </a:spcBef>
              <a:spcAft>
                <a:spcPts val="800"/>
              </a:spcAft>
              <a:buClr>
                <a:srgbClr val="6FACDE"/>
              </a:buClr>
              <a:buSzTx/>
              <a:buFont typeface="Arial" panose="020B0604020202020204" pitchFamily="34" charset="0"/>
              <a:buNone/>
              <a:tabLst>
                <a:tab pos="224361" algn="l"/>
              </a:tabLst>
            </a:pPr>
            <a:endParaRPr lang="en-US" sz="1000" kern="1200" noProof="0" dirty="0" smtClean="0">
              <a:solidFill>
                <a:srgbClr val="6FACDE">
                  <a:lumMod val="40000"/>
                  <a:lumOff val="60000"/>
                </a:srgbClr>
              </a:solidFill>
              <a:latin typeface="+mn-lt"/>
              <a:ea typeface="+mn-ea"/>
              <a:cs typeface="+mn-cs"/>
            </a:endParaRPr>
          </a:p>
          <a:p>
            <a:pPr marL="0" marR="0" indent="0" algn="l" defTabSz="1219170" rtl="0" eaLnBrk="1" fontAlgn="auto" latinLnBrk="0" hangingPunct="1">
              <a:lnSpc>
                <a:spcPct val="114000"/>
              </a:lnSpc>
              <a:spcBef>
                <a:spcPts val="0"/>
              </a:spcBef>
              <a:spcAft>
                <a:spcPts val="800"/>
              </a:spcAft>
              <a:buClr>
                <a:srgbClr val="6FACDE"/>
              </a:buClr>
              <a:buSzTx/>
              <a:buFont typeface="Arial" panose="020B0604020202020204" pitchFamily="34" charset="0"/>
              <a:buNone/>
              <a:tabLst>
                <a:tab pos="224361" algn="l"/>
              </a:tabLst>
            </a:pPr>
            <a:endParaRPr lang="en-US" sz="1000" kern="1200" noProof="0" dirty="0" smtClean="0">
              <a:solidFill>
                <a:srgbClr val="6FACDE">
                  <a:lumMod val="40000"/>
                  <a:lumOff val="60000"/>
                </a:srgbClr>
              </a:solidFill>
              <a:latin typeface="+mn-lt"/>
              <a:ea typeface="+mn-ea"/>
              <a:cs typeface="+mn-cs"/>
            </a:endParaRPr>
          </a:p>
          <a:p>
            <a:pPr marL="0" marR="0" indent="0" algn="l" defTabSz="1219170" rtl="0" eaLnBrk="1" fontAlgn="auto" latinLnBrk="0" hangingPunct="1">
              <a:lnSpc>
                <a:spcPct val="114000"/>
              </a:lnSpc>
              <a:spcBef>
                <a:spcPts val="0"/>
              </a:spcBef>
              <a:spcAft>
                <a:spcPts val="800"/>
              </a:spcAft>
              <a:buClr>
                <a:srgbClr val="6FACDE"/>
              </a:buClr>
              <a:buSzTx/>
              <a:buFont typeface="Arial" panose="020B0604020202020204" pitchFamily="34" charset="0"/>
              <a:buNone/>
              <a:tabLst>
                <a:tab pos="224361" algn="l"/>
              </a:tabLst>
            </a:pPr>
            <a:r>
              <a:rPr lang="en-US" sz="1000" kern="1200" noProof="0" dirty="0" smtClean="0">
                <a:solidFill>
                  <a:srgbClr val="6FACDE">
                    <a:lumMod val="40000"/>
                    <a:lumOff val="60000"/>
                  </a:srgbClr>
                </a:solidFill>
                <a:latin typeface="+mn-lt"/>
                <a:ea typeface="+mn-ea"/>
                <a:cs typeface="+mn-cs"/>
              </a:rPr>
              <a:t>Insurance brokerage and related services to be provided by Arthur J. Gallagher Risk Management Services, Inc. (License No. 0D69293) and/or its affiliate Arthur J. Gallagher &amp; Co. Insurance Brokers of California, Inc. (License No. 0726293).</a:t>
            </a:r>
          </a:p>
        </p:txBody>
      </p:sp>
      <p:sp>
        <p:nvSpPr>
          <p:cNvPr id="8" name="Title 1"/>
          <p:cNvSpPr>
            <a:spLocks noGrp="1"/>
          </p:cNvSpPr>
          <p:nvPr>
            <p:ph type="ctrTitle" hasCustomPrompt="1"/>
          </p:nvPr>
        </p:nvSpPr>
        <p:spPr>
          <a:xfrm>
            <a:off x="304801" y="337840"/>
            <a:ext cx="7395164" cy="1102123"/>
          </a:xfrm>
          <a:prstGeom prst="rect">
            <a:avLst/>
          </a:prstGeom>
        </p:spPr>
        <p:txBody>
          <a:bodyPr anchor="b" anchorCtr="0">
            <a:noAutofit/>
          </a:bodyPr>
          <a:lstStyle>
            <a:lvl1pPr algn="l">
              <a:lnSpc>
                <a:spcPts val="5733"/>
              </a:lnSpc>
              <a:spcBef>
                <a:spcPts val="0"/>
              </a:spcBef>
              <a:defRPr sz="3200" cap="none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Disclaimer - </a:t>
            </a:r>
            <a:r>
              <a:rPr lang="en-US" dirty="0" err="1" smtClean="0"/>
              <a:t>GGB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9017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Cover w Photo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067" b="12856"/>
          <a:stretch/>
        </p:blipFill>
        <p:spPr>
          <a:xfrm>
            <a:off x="2858" y="1"/>
            <a:ext cx="12191999" cy="520860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482" b="14081"/>
          <a:stretch/>
        </p:blipFill>
        <p:spPr>
          <a:xfrm>
            <a:off x="1" y="-231494"/>
            <a:ext cx="12194856" cy="710334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304799" y="1933791"/>
            <a:ext cx="3999508" cy="1102123"/>
          </a:xfrm>
          <a:prstGeom prst="rect">
            <a:avLst/>
          </a:prstGeom>
        </p:spPr>
        <p:txBody>
          <a:bodyPr anchor="b" anchorCtr="0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3600" cap="none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 smtClean="0"/>
              <a:t>Title Slide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304801" y="3042061"/>
            <a:ext cx="3999507" cy="386940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buNone/>
              <a:defRPr sz="2133" cap="none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09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Presenter name  |  Date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0285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Divi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403"/>
          <a:stretch/>
        </p:blipFill>
        <p:spPr>
          <a:xfrm flipH="1">
            <a:off x="0" y="998666"/>
            <a:ext cx="12192000" cy="5880537"/>
          </a:xfrm>
          <a:prstGeom prst="rect">
            <a:avLst/>
          </a:prstGeom>
          <a:effectLst/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304800" y="1420103"/>
            <a:ext cx="7156704" cy="1048512"/>
          </a:xfrm>
          <a:prstGeom prst="rect">
            <a:avLst/>
          </a:prstGeom>
        </p:spPr>
        <p:txBody>
          <a:bodyPr anchor="b" anchorCtr="0">
            <a:noAutofit/>
          </a:bodyPr>
          <a:lstStyle>
            <a:lvl1pPr algn="l">
              <a:lnSpc>
                <a:spcPts val="5733"/>
              </a:lnSpc>
              <a:spcBef>
                <a:spcPts val="0"/>
              </a:spcBef>
              <a:defRPr sz="3200" cap="none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Divider/Breaker Slide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304800" y="2480807"/>
            <a:ext cx="7156704" cy="499872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buNone/>
              <a:defRPr sz="2133" cap="none" baseline="0">
                <a:solidFill>
                  <a:schemeClr val="accent2"/>
                </a:solidFill>
              </a:defRPr>
            </a:lvl1pPr>
            <a:lvl2pPr marL="609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Subheading/topic</a:t>
            </a:r>
            <a:endParaRPr lang="en-US" dirty="0"/>
          </a:p>
        </p:txBody>
      </p:sp>
      <p:sp>
        <p:nvSpPr>
          <p:cNvPr id="14" name="Text Placeholder 6"/>
          <p:cNvSpPr txBox="1">
            <a:spLocks/>
          </p:cNvSpPr>
          <p:nvPr userDrawn="1"/>
        </p:nvSpPr>
        <p:spPr>
          <a:xfrm>
            <a:off x="7620001" y="6398745"/>
            <a:ext cx="4254881" cy="304800"/>
          </a:xfrm>
          <a:prstGeom prst="rect">
            <a:avLst/>
          </a:prstGeom>
        </p:spPr>
        <p:txBody>
          <a:bodyPr vert="horz" lIns="121920" tIns="60960" rIns="121920" bIns="60960" rtlCol="0" anchor="ctr"/>
          <a:lstStyle>
            <a:lvl1pPr marL="0" indent="0" algn="r" defTabSz="457200" rtl="0" eaLnBrk="1" latinLnBrk="0" hangingPunct="1">
              <a:spcBef>
                <a:spcPct val="20000"/>
              </a:spcBef>
              <a:buFont typeface="Arial"/>
              <a:buNone/>
              <a:defRPr lang="en-US" sz="700" kern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lang="en-US" sz="18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31875" indent="-230188" algn="l" defTabSz="457200" rtl="0" eaLnBrk="1" latinLnBrk="0" hangingPunct="1">
              <a:spcBef>
                <a:spcPct val="20000"/>
              </a:spcBef>
              <a:buFont typeface="Arial"/>
              <a:buChar char="•"/>
              <a:defRPr lang="en-US" sz="18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55713" indent="-223838" algn="l" defTabSz="457200" rtl="0" eaLnBrk="1" latinLnBrk="0" hangingPunct="1">
              <a:spcBef>
                <a:spcPct val="20000"/>
              </a:spcBef>
              <a:buFont typeface="Arial"/>
              <a:buChar char="–"/>
              <a:defRPr lang="en-US" sz="18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85900" indent="-230188" algn="l" defTabSz="457200" rtl="0" eaLnBrk="1" latinLnBrk="0" hangingPunct="1">
              <a:spcBef>
                <a:spcPct val="20000"/>
              </a:spcBef>
              <a:buFont typeface="Arial"/>
              <a:buChar char="»"/>
              <a:defRPr 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 algn="r" defTabSz="609585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endParaRPr lang="en-US" sz="800" kern="1200" dirty="0">
              <a:solidFill>
                <a:schemeClr val="accent2">
                  <a:lumMod val="40000"/>
                  <a:lumOff val="60000"/>
                </a:schemeClr>
              </a:solidFill>
              <a:latin typeface="+mj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48842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ullet Right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934" r="6075" b="6743"/>
          <a:stretch/>
        </p:blipFill>
        <p:spPr>
          <a:xfrm>
            <a:off x="0" y="8545"/>
            <a:ext cx="12194854" cy="6853727"/>
          </a:xfrm>
          <a:prstGeom prst="rect">
            <a:avLst/>
          </a:prstGeom>
        </p:spPr>
      </p:pic>
      <p:sp>
        <p:nvSpPr>
          <p:cNvPr id="10" name="Rectangle 9"/>
          <p:cNvSpPr/>
          <p:nvPr userDrawn="1"/>
        </p:nvSpPr>
        <p:spPr>
          <a:xfrm>
            <a:off x="0" y="-1"/>
            <a:ext cx="12192000" cy="6888480"/>
          </a:xfrm>
          <a:prstGeom prst="rect">
            <a:avLst/>
          </a:prstGeom>
          <a:blipFill>
            <a:blip r:embed="rId3">
              <a:alphaModFix amt="90000"/>
            </a:blip>
            <a:srcRect/>
            <a:stretch>
              <a:fillRect r="-355"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ln>
                <a:noFill/>
              </a:ln>
              <a:effectLst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636104" y="1907954"/>
            <a:ext cx="5724941" cy="3563509"/>
          </a:xfrm>
          <a:prstGeom prst="rect">
            <a:avLst/>
          </a:prstGeom>
        </p:spPr>
        <p:txBody>
          <a:bodyPr/>
          <a:lstStyle>
            <a:lvl1pPr marL="304792" marR="0" indent="-304792" algn="l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6FACDE"/>
              </a:buClr>
              <a:buSzTx/>
              <a:buFont typeface="Arial"/>
              <a:buChar char="•"/>
              <a:tabLst/>
              <a:defRPr sz="2133">
                <a:solidFill>
                  <a:schemeClr val="tx2"/>
                </a:solidFill>
              </a:defRPr>
            </a:lvl1pPr>
            <a:lvl2pPr marL="615935" marR="0" indent="-306910" algn="l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6FACDE"/>
              </a:buClr>
              <a:buSzTx/>
              <a:buFont typeface="Arial"/>
              <a:buChar char="–"/>
              <a:tabLst/>
              <a:defRPr>
                <a:solidFill>
                  <a:schemeClr val="tx2"/>
                </a:solidFill>
              </a:defRPr>
            </a:lvl2pPr>
            <a:lvl3pPr marL="912261" marR="0" indent="-306910" algn="l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6FACDE"/>
              </a:buClr>
              <a:buSzTx/>
              <a:buFont typeface="Wingdings" panose="05000000000000000000" pitchFamily="2" charset="2"/>
              <a:buChar char="§"/>
              <a:tabLst/>
              <a:defRPr>
                <a:solidFill>
                  <a:schemeClr val="tx2"/>
                </a:solidFill>
              </a:defRPr>
            </a:lvl3pPr>
            <a:lvl4pPr marL="1219170" marR="0" indent="-298443" algn="l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6FACDE"/>
              </a:buClr>
              <a:buSzTx/>
              <a:buFont typeface="Arial"/>
              <a:buChar char="–"/>
              <a:tabLst/>
              <a:defRPr>
                <a:solidFill>
                  <a:schemeClr val="tx2"/>
                </a:solidFill>
              </a:defRPr>
            </a:lvl4pPr>
            <a:lvl5pPr marL="1523962" marR="0" indent="-298443" algn="l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6FACDE"/>
              </a:buClr>
              <a:buSzTx/>
              <a:buFont typeface="Arial" panose="020B0604020202020204" pitchFamily="34" charset="0"/>
              <a:buChar char="–"/>
              <a:tabLst/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</p:txBody>
      </p:sp>
      <p:sp>
        <p:nvSpPr>
          <p:cNvPr id="7" name="Text Placeholder 8"/>
          <p:cNvSpPr>
            <a:spLocks noGrp="1"/>
          </p:cNvSpPr>
          <p:nvPr>
            <p:ph type="body" sz="quarter" idx="13" hasCustomPrompt="1"/>
          </p:nvPr>
        </p:nvSpPr>
        <p:spPr>
          <a:xfrm>
            <a:off x="636104" y="1405033"/>
            <a:ext cx="5724941" cy="34118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  <a:latin typeface="+mj-lt"/>
              </a:defRPr>
            </a:lvl1pPr>
          </a:lstStyle>
          <a:p>
            <a:pPr lvl="0"/>
            <a:r>
              <a:rPr lang="en-US" dirty="0" smtClean="0"/>
              <a:t>Subtitle</a:t>
            </a:r>
            <a:endParaRPr lang="en-US" dirty="0"/>
          </a:p>
        </p:txBody>
      </p:sp>
      <p:sp>
        <p:nvSpPr>
          <p:cNvPr id="8" name="Text Placeholder 6"/>
          <p:cNvSpPr txBox="1">
            <a:spLocks/>
          </p:cNvSpPr>
          <p:nvPr userDrawn="1"/>
        </p:nvSpPr>
        <p:spPr>
          <a:xfrm>
            <a:off x="7620001" y="6461760"/>
            <a:ext cx="4254881" cy="304800"/>
          </a:xfrm>
          <a:prstGeom prst="rect">
            <a:avLst/>
          </a:prstGeom>
        </p:spPr>
        <p:txBody>
          <a:bodyPr vert="horz" lIns="121920" tIns="60960" rIns="121920" bIns="60960" rtlCol="0" anchor="ctr"/>
          <a:lstStyle>
            <a:lvl1pPr marL="0" indent="0" algn="r" defTabSz="457200" rtl="0" eaLnBrk="1" latinLnBrk="0" hangingPunct="1">
              <a:spcBef>
                <a:spcPct val="20000"/>
              </a:spcBef>
              <a:buFont typeface="Arial"/>
              <a:buNone/>
              <a:defRPr lang="en-US" sz="700" kern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lang="en-US" sz="18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31875" indent="-230188" algn="l" defTabSz="457200" rtl="0" eaLnBrk="1" latinLnBrk="0" hangingPunct="1">
              <a:spcBef>
                <a:spcPct val="20000"/>
              </a:spcBef>
              <a:buFont typeface="Arial"/>
              <a:buChar char="•"/>
              <a:defRPr lang="en-US" sz="18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55713" indent="-223838" algn="l" defTabSz="457200" rtl="0" eaLnBrk="1" latinLnBrk="0" hangingPunct="1">
              <a:spcBef>
                <a:spcPct val="20000"/>
              </a:spcBef>
              <a:buFont typeface="Arial"/>
              <a:buChar char="–"/>
              <a:defRPr lang="en-US" sz="18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85900" indent="-230188" algn="l" defTabSz="457200" rtl="0" eaLnBrk="1" latinLnBrk="0" hangingPunct="1">
              <a:spcBef>
                <a:spcPct val="20000"/>
              </a:spcBef>
              <a:buFont typeface="Arial"/>
              <a:buChar char="»"/>
              <a:defRPr 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 algn="r" defTabSz="609585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endParaRPr lang="en-US" sz="800" kern="1200" dirty="0">
              <a:solidFill>
                <a:schemeClr val="accent2">
                  <a:lumMod val="40000"/>
                  <a:lumOff val="60000"/>
                </a:schemeClr>
              </a:solidFill>
              <a:latin typeface="+mj-lt"/>
              <a:ea typeface="+mn-ea"/>
              <a:cs typeface="+mn-cs"/>
            </a:endParaRPr>
          </a:p>
        </p:txBody>
      </p:sp>
      <p:sp>
        <p:nvSpPr>
          <p:cNvPr id="11" name="TextBox 10"/>
          <p:cNvSpPr txBox="1"/>
          <p:nvPr userDrawn="1"/>
        </p:nvSpPr>
        <p:spPr>
          <a:xfrm>
            <a:off x="304800" y="6522720"/>
            <a:ext cx="42672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47A85379-F5D1-4B17-9A88-B6775F35A499}" type="slidenum">
              <a:rPr lang="en-US" sz="80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‹#›</a:t>
            </a:fld>
            <a:endParaRPr lang="en-US" sz="800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0020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B4256F-5E0D-41D6-9176-52C7BE180172}" type="datetimeFigureOut">
              <a:rPr lang="en-US" smtClean="0"/>
              <a:t>7/10/2020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9BFD4F-AC9C-4DB8-877A-2FC7EA2F5DD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314083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30.emf"/><Relationship Id="rId4" Type="http://schemas.openxmlformats.org/officeDocument/2006/relationships/oleObject" Target="../embeddings/oleObject1.bin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em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5.jpe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jpg"/><Relationship Id="rId3" Type="http://schemas.openxmlformats.org/officeDocument/2006/relationships/image" Target="../media/image49.png"/><Relationship Id="rId7" Type="http://schemas.openxmlformats.org/officeDocument/2006/relationships/image" Target="../media/image50.jpe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.xml"/><Relationship Id="rId6" Type="http://schemas.openxmlformats.org/officeDocument/2006/relationships/hyperlink" Target="http://www.nytimes.com/by/david-leonhardt" TargetMode="External"/><Relationship Id="rId5" Type="http://schemas.openxmlformats.org/officeDocument/2006/relationships/hyperlink" Target="https://www.nytimes.com/column/david-leonhardt" TargetMode="External"/><Relationship Id="rId4" Type="http://schemas.openxmlformats.org/officeDocument/2006/relationships/hyperlink" Target="https://www.nytimes.com/section/opinion" TargetMode="Externa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4.pn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4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hyperlink" Target="mailto:Jim_Berriatua@ajg.com" TargetMode="External"/><Relationship Id="rId1" Type="http://schemas.openxmlformats.org/officeDocument/2006/relationships/slideLayout" Target="../slideLayouts/slideLayout1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1015" y="5468706"/>
            <a:ext cx="6869723" cy="674185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</a:rPr>
              <a:t>Turn the Corner on Auto Claims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7909" y="6054928"/>
            <a:ext cx="11453800" cy="386940"/>
          </a:xfrm>
        </p:spPr>
        <p:txBody>
          <a:bodyPr/>
          <a:lstStyle/>
          <a:p>
            <a:r>
              <a:rPr lang="en-US" dirty="0" smtClean="0">
                <a:solidFill>
                  <a:srgbClr val="6FACDE"/>
                </a:solidFill>
              </a:rPr>
              <a:t>Jim_Berriatua@AJG.com | July 14, 2020                                                             </a:t>
            </a:r>
            <a:r>
              <a:rPr lang="en-US" sz="1200" dirty="0" smtClean="0">
                <a:solidFill>
                  <a:srgbClr val="6FACDE"/>
                </a:solidFill>
              </a:rPr>
              <a:t> 415-254-0606      </a:t>
            </a:r>
            <a:endParaRPr lang="en-US" sz="1200" dirty="0">
              <a:solidFill>
                <a:srgbClr val="6FAC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6021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4270" y="1826858"/>
            <a:ext cx="4995500" cy="2812851"/>
          </a:xfrm>
          <a:prstGeom prst="roundRect">
            <a:avLst>
              <a:gd name="adj" fmla="val 11111"/>
            </a:avLst>
          </a:prstGeom>
          <a:ln w="190500" cap="rnd">
            <a:noFill/>
            <a:prstDash val="solid"/>
          </a:ln>
          <a:effectLst/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912" y="1826858"/>
            <a:ext cx="4498162" cy="2812851"/>
          </a:xfrm>
          <a:prstGeom prst="roundRect">
            <a:avLst>
              <a:gd name="adj" fmla="val 11111"/>
            </a:avLst>
          </a:prstGeom>
          <a:ln w="190500" cap="rnd">
            <a:noFill/>
            <a:prstDash val="solid"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5014482" y="2500609"/>
            <a:ext cx="90441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600" dirty="0" smtClean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en-US" sz="9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1050941" y="2587937"/>
            <a:ext cx="904415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9600" dirty="0" smtClean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en-US" sz="9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0" y="5176299"/>
            <a:ext cx="121919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Double Dip Danger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0415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003367" y="308199"/>
            <a:ext cx="7728462" cy="2000548"/>
          </a:xfrm>
          <a:prstGeom prst="rect">
            <a:avLst/>
          </a:prstGeom>
          <a:noFill/>
          <a:ln w="38100">
            <a:solidFill>
              <a:srgbClr val="0075BC"/>
            </a:solidFill>
          </a:ln>
        </p:spPr>
        <p:txBody>
          <a:bodyPr wrap="square" rtlCol="0" anchor="b">
            <a:spAutoFit/>
          </a:bodyPr>
          <a:lstStyle/>
          <a:p>
            <a:pPr algn="ctr"/>
            <a:r>
              <a:rPr lang="en-US" sz="4400" dirty="0" smtClean="0"/>
              <a:t>Your </a:t>
            </a:r>
            <a:r>
              <a:rPr lang="en-US" sz="4400" u="sng" dirty="0" smtClean="0"/>
              <a:t>#1</a:t>
            </a:r>
            <a:r>
              <a:rPr lang="en-US" sz="4400" dirty="0" smtClean="0"/>
              <a:t> Fleet Safety Goal </a:t>
            </a:r>
          </a:p>
          <a:p>
            <a:pPr algn="ctr"/>
            <a:r>
              <a:rPr lang="en-US" sz="4400" dirty="0" smtClean="0"/>
              <a:t>for 2020?</a:t>
            </a:r>
          </a:p>
          <a:p>
            <a:pPr algn="ctr"/>
            <a:endParaRPr lang="en-US" dirty="0"/>
          </a:p>
          <a:p>
            <a:endParaRPr lang="en-US" dirty="0"/>
          </a:p>
        </p:txBody>
      </p:sp>
      <p:sp>
        <p:nvSpPr>
          <p:cNvPr id="6" name="Oval 5"/>
          <p:cNvSpPr/>
          <p:nvPr/>
        </p:nvSpPr>
        <p:spPr>
          <a:xfrm>
            <a:off x="4356039" y="4655975"/>
            <a:ext cx="3023118" cy="20154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/>
              <a:t>Protect </a:t>
            </a:r>
          </a:p>
          <a:p>
            <a:pPr algn="ctr"/>
            <a:r>
              <a:rPr lang="en-US" sz="3200" dirty="0" smtClean="0"/>
              <a:t>Employees</a:t>
            </a:r>
            <a:endParaRPr lang="en-US" sz="3200" dirty="0"/>
          </a:p>
        </p:txBody>
      </p:sp>
      <p:sp>
        <p:nvSpPr>
          <p:cNvPr id="7" name="Oval 6"/>
          <p:cNvSpPr/>
          <p:nvPr/>
        </p:nvSpPr>
        <p:spPr>
          <a:xfrm>
            <a:off x="7644882" y="3240832"/>
            <a:ext cx="3023118" cy="20154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/>
              <a:t>Reduce</a:t>
            </a:r>
          </a:p>
          <a:p>
            <a:pPr algn="ctr"/>
            <a:r>
              <a:rPr lang="en-US" sz="3200" dirty="0" smtClean="0"/>
              <a:t>Cost</a:t>
            </a:r>
            <a:endParaRPr lang="en-US" sz="3200" dirty="0"/>
          </a:p>
        </p:txBody>
      </p:sp>
      <p:sp>
        <p:nvSpPr>
          <p:cNvPr id="8" name="Oval 7"/>
          <p:cNvSpPr/>
          <p:nvPr/>
        </p:nvSpPr>
        <p:spPr>
          <a:xfrm>
            <a:off x="1524001" y="2640563"/>
            <a:ext cx="3023118" cy="20154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/>
              <a:t>Protect </a:t>
            </a:r>
          </a:p>
          <a:p>
            <a:pPr algn="ctr"/>
            <a:r>
              <a:rPr lang="en-US" sz="3600" dirty="0" smtClean="0"/>
              <a:t>Company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3500681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003367" y="308199"/>
            <a:ext cx="7728462" cy="2000548"/>
          </a:xfrm>
          <a:prstGeom prst="rect">
            <a:avLst/>
          </a:prstGeom>
          <a:noFill/>
          <a:ln w="38100">
            <a:solidFill>
              <a:srgbClr val="0075BC"/>
            </a:solidFill>
          </a:ln>
        </p:spPr>
        <p:txBody>
          <a:bodyPr wrap="square" rtlCol="0" anchor="b">
            <a:spAutoFit/>
          </a:bodyPr>
          <a:lstStyle/>
          <a:p>
            <a:pPr algn="ctr"/>
            <a:r>
              <a:rPr lang="en-US" sz="4400" dirty="0" smtClean="0"/>
              <a:t>Your </a:t>
            </a:r>
            <a:r>
              <a:rPr lang="en-US" sz="4400" u="sng" dirty="0" smtClean="0"/>
              <a:t>#1</a:t>
            </a:r>
            <a:r>
              <a:rPr lang="en-US" sz="4400" dirty="0" smtClean="0"/>
              <a:t> Fleet Safety Goal </a:t>
            </a:r>
          </a:p>
          <a:p>
            <a:pPr algn="ctr"/>
            <a:r>
              <a:rPr lang="en-US" sz="4400" dirty="0" smtClean="0"/>
              <a:t>for 2020?</a:t>
            </a:r>
          </a:p>
          <a:p>
            <a:pPr algn="ctr"/>
            <a:endParaRPr lang="en-US" dirty="0"/>
          </a:p>
          <a:p>
            <a:endParaRPr lang="en-US" dirty="0"/>
          </a:p>
        </p:txBody>
      </p:sp>
      <p:sp>
        <p:nvSpPr>
          <p:cNvPr id="6" name="Oval 5"/>
          <p:cNvSpPr/>
          <p:nvPr/>
        </p:nvSpPr>
        <p:spPr>
          <a:xfrm>
            <a:off x="3582955" y="2472610"/>
            <a:ext cx="4189445" cy="2528597"/>
          </a:xfrm>
          <a:prstGeom prst="ellipse">
            <a:avLst/>
          </a:prstGeom>
          <a:ln w="254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smtClean="0"/>
              <a:t>Protect </a:t>
            </a:r>
          </a:p>
          <a:p>
            <a:pPr algn="ctr"/>
            <a:r>
              <a:rPr lang="en-US" sz="4800" b="1" u="sng" dirty="0" smtClean="0"/>
              <a:t>Employees</a:t>
            </a:r>
            <a:endParaRPr lang="en-US" sz="4800" b="1" u="sng" dirty="0"/>
          </a:p>
        </p:txBody>
      </p:sp>
      <p:sp>
        <p:nvSpPr>
          <p:cNvPr id="7" name="Oval 6"/>
          <p:cNvSpPr/>
          <p:nvPr/>
        </p:nvSpPr>
        <p:spPr>
          <a:xfrm>
            <a:off x="7396065" y="4478692"/>
            <a:ext cx="3023118" cy="20154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>
                <a:solidFill>
                  <a:schemeClr val="bg1">
                    <a:lumMod val="75000"/>
                  </a:schemeClr>
                </a:solidFill>
              </a:rPr>
              <a:t>Reduce</a:t>
            </a:r>
          </a:p>
          <a:p>
            <a:pPr algn="ctr"/>
            <a:r>
              <a:rPr lang="en-US" sz="3200" dirty="0" smtClean="0">
                <a:solidFill>
                  <a:schemeClr val="bg1">
                    <a:lumMod val="75000"/>
                  </a:schemeClr>
                </a:solidFill>
              </a:rPr>
              <a:t>Cost</a:t>
            </a:r>
            <a:endParaRPr lang="en-US" sz="32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861528" y="4478692"/>
            <a:ext cx="3023118" cy="20154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>
                <a:solidFill>
                  <a:schemeClr val="bg1">
                    <a:lumMod val="75000"/>
                  </a:schemeClr>
                </a:solidFill>
              </a:rPr>
              <a:t>Protect </a:t>
            </a:r>
          </a:p>
          <a:p>
            <a:pPr algn="ctr"/>
            <a:r>
              <a:rPr lang="en-US" sz="3600" dirty="0" smtClean="0">
                <a:solidFill>
                  <a:schemeClr val="bg1">
                    <a:lumMod val="75000"/>
                  </a:schemeClr>
                </a:solidFill>
              </a:rPr>
              <a:t>Company</a:t>
            </a:r>
            <a:endParaRPr lang="en-US" sz="36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7598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 flipH="1">
            <a:off x="977873" y="949910"/>
            <a:ext cx="707417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dirty="0" smtClean="0"/>
              <a:t>But let’s stop right here!</a:t>
            </a:r>
            <a:endParaRPr lang="en-US" sz="80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6035" y="2910951"/>
            <a:ext cx="4836259" cy="35181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1928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 flipH="1">
            <a:off x="391946" y="0"/>
            <a:ext cx="9835129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i="1" u="sng" dirty="0" smtClean="0">
                <a:solidFill>
                  <a:schemeClr val="accent1">
                    <a:lumMod val="75000"/>
                  </a:schemeClr>
                </a:solidFill>
              </a:rPr>
              <a:t>What’s the #1 take-away you want from this?</a:t>
            </a:r>
            <a:endParaRPr lang="en-US" sz="8000" i="1" u="sng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6035" y="2910951"/>
            <a:ext cx="4836259" cy="35181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7249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1970" y="1104303"/>
            <a:ext cx="7988060" cy="5300313"/>
          </a:xfrm>
          <a:prstGeom prst="roundRect">
            <a:avLst>
              <a:gd name="adj" fmla="val 11111"/>
            </a:avLst>
          </a:prstGeom>
          <a:ln w="190500" cap="rnd">
            <a:noFill/>
            <a:prstDash val="solid"/>
          </a:ln>
          <a:effectLst/>
        </p:spPr>
      </p:pic>
      <p:sp>
        <p:nvSpPr>
          <p:cNvPr id="2" name="TextBox 1"/>
          <p:cNvSpPr txBox="1"/>
          <p:nvPr/>
        </p:nvSpPr>
        <p:spPr>
          <a:xfrm flipH="1">
            <a:off x="2230619" y="1570315"/>
            <a:ext cx="3001467" cy="2923877"/>
          </a:xfrm>
          <a:prstGeom prst="rect">
            <a:avLst/>
          </a:prstGeom>
          <a:ln w="190500" cap="rnd">
            <a:noFill/>
            <a:prstDash val="solid"/>
          </a:ln>
          <a:effectLst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When you give your employees the keys to your vehicles… </a:t>
            </a:r>
          </a:p>
          <a:p>
            <a:r>
              <a:rPr lang="en-US" sz="2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76376" y="252327"/>
            <a:ext cx="99114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36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sz="2800" dirty="0" smtClean="0"/>
              <a:t>Fleet </a:t>
            </a:r>
            <a:r>
              <a:rPr lang="en-US" sz="2800" dirty="0"/>
              <a:t>S</a:t>
            </a:r>
            <a:r>
              <a:rPr lang="en-US" sz="2800" dirty="0" smtClean="0"/>
              <a:t>afety Recommendations</a:t>
            </a:r>
            <a:endParaRPr lang="en-US" sz="2800" strike="sngStrike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7712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9799" y="798989"/>
            <a:ext cx="5044710" cy="262779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95660" y="4421080"/>
            <a:ext cx="658723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rgbClr val="FF0000"/>
                </a:solidFill>
              </a:rPr>
              <a:t>Not a time to </a:t>
            </a:r>
          </a:p>
          <a:p>
            <a:pPr algn="ctr"/>
            <a:r>
              <a:rPr lang="en-US" sz="5400" b="1" dirty="0" smtClean="0">
                <a:solidFill>
                  <a:srgbClr val="FF0000"/>
                </a:solidFill>
              </a:rPr>
              <a:t>PROCRASTINATE</a:t>
            </a:r>
            <a:r>
              <a:rPr lang="en-US" dirty="0" smtClean="0"/>
              <a:t>.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86" t="15885" r="12986" b="8959"/>
          <a:stretch/>
        </p:blipFill>
        <p:spPr>
          <a:xfrm>
            <a:off x="7511273" y="355107"/>
            <a:ext cx="4272255" cy="4438835"/>
          </a:xfrm>
          <a:prstGeom prst="rect">
            <a:avLst/>
          </a:prstGeom>
        </p:spPr>
      </p:pic>
      <p:cxnSp>
        <p:nvCxnSpPr>
          <p:cNvPr id="6" name="Straight Connector 5"/>
          <p:cNvCxnSpPr/>
          <p:nvPr/>
        </p:nvCxnSpPr>
        <p:spPr>
          <a:xfrm flipV="1">
            <a:off x="958788" y="3542190"/>
            <a:ext cx="2192785" cy="17756"/>
          </a:xfrm>
          <a:prstGeom prst="line">
            <a:avLst/>
          </a:prstGeom>
          <a:ln w="508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 flipV="1">
            <a:off x="1111188" y="3694590"/>
            <a:ext cx="2192785" cy="17756"/>
          </a:xfrm>
          <a:prstGeom prst="line">
            <a:avLst/>
          </a:prstGeom>
          <a:ln w="508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 flipV="1">
            <a:off x="1263588" y="3846990"/>
            <a:ext cx="2192785" cy="17756"/>
          </a:xfrm>
          <a:prstGeom prst="line">
            <a:avLst/>
          </a:prstGeom>
          <a:ln w="508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11842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96" t="51329" r="16034" b="866"/>
          <a:stretch/>
        </p:blipFill>
        <p:spPr>
          <a:xfrm>
            <a:off x="3637514" y="4028534"/>
            <a:ext cx="4135259" cy="2559494"/>
          </a:xfrm>
          <a:prstGeom prst="roundRect">
            <a:avLst>
              <a:gd name="adj" fmla="val 11111"/>
            </a:avLst>
          </a:prstGeom>
          <a:ln w="190500" cap="rnd">
            <a:noFill/>
            <a:prstDash val="solid"/>
          </a:ln>
          <a:effectLst/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8104" y="1139098"/>
            <a:ext cx="3853175" cy="2615192"/>
          </a:xfrm>
          <a:prstGeom prst="roundRect">
            <a:avLst>
              <a:gd name="adj" fmla="val 11111"/>
            </a:avLst>
          </a:prstGeom>
          <a:ln w="190500" cap="rnd">
            <a:noFill/>
            <a:prstDash val="solid"/>
          </a:ln>
          <a:effectLst/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1076" y="1139098"/>
            <a:ext cx="4682494" cy="2615192"/>
          </a:xfrm>
          <a:prstGeom prst="roundRect">
            <a:avLst>
              <a:gd name="adj" fmla="val 11111"/>
            </a:avLst>
          </a:prstGeom>
          <a:ln w="190500" cap="rnd">
            <a:noFill/>
            <a:prstDash val="solid"/>
          </a:ln>
          <a:effectLst/>
        </p:spPr>
      </p:pic>
      <p:sp>
        <p:nvSpPr>
          <p:cNvPr id="7" name="TextBox 6"/>
          <p:cNvSpPr txBox="1"/>
          <p:nvPr/>
        </p:nvSpPr>
        <p:spPr>
          <a:xfrm>
            <a:off x="1286773" y="78646"/>
            <a:ext cx="1026434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dirty="0" smtClean="0">
                <a:latin typeface="Arial" panose="020B0604020202020204" pitchFamily="34" charset="0"/>
                <a:cs typeface="Arial" panose="020B0604020202020204" pitchFamily="34" charset="0"/>
              </a:rPr>
              <a:t>How can we protect Employees?</a:t>
            </a:r>
            <a:endParaRPr lang="en-US" sz="5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5409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13" y="241437"/>
            <a:ext cx="6111938" cy="5910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19813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8610" y="130289"/>
            <a:ext cx="6321386" cy="61373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345"/>
          <a:stretch/>
        </p:blipFill>
        <p:spPr>
          <a:xfrm>
            <a:off x="8984687" y="321817"/>
            <a:ext cx="2505075" cy="1657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870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0753" y="345227"/>
            <a:ext cx="6397145" cy="61709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01453" y="4616627"/>
            <a:ext cx="1992296" cy="1992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7557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7185" y="409535"/>
            <a:ext cx="6385126" cy="61688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2054" y="599982"/>
            <a:ext cx="5048250" cy="30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8662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8408" y="284450"/>
            <a:ext cx="6329778" cy="62258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94802" y="4782198"/>
            <a:ext cx="2254930" cy="16526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0919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2997" y="415300"/>
            <a:ext cx="6346351" cy="61364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637" y="415300"/>
            <a:ext cx="2298577" cy="1720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2629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5907" y="337350"/>
            <a:ext cx="6122327" cy="57882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794" y="3107457"/>
            <a:ext cx="5366551" cy="3128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0172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576" y="303581"/>
            <a:ext cx="1384349" cy="133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3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1746225"/>
              </p:ext>
            </p:extLst>
          </p:nvPr>
        </p:nvGraphicFramePr>
        <p:xfrm>
          <a:off x="1989994" y="221942"/>
          <a:ext cx="8166060" cy="637822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3" name="Worksheet" r:id="rId4" imgW="8585299" imgH="6705776" progId="Excel.Sheet.12">
                  <p:embed/>
                </p:oleObj>
              </mc:Choice>
              <mc:Fallback>
                <p:oleObj name="Worksheet" r:id="rId4" imgW="8585299" imgH="6705776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989994" y="221942"/>
                        <a:ext cx="8166060" cy="637822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943508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107" y="1459799"/>
            <a:ext cx="10053787" cy="3891188"/>
          </a:xfrm>
          <a:prstGeom prst="roundRect">
            <a:avLst>
              <a:gd name="adj" fmla="val 11111"/>
            </a:avLst>
          </a:prstGeom>
          <a:ln w="190500" cap="rnd">
            <a:noFill/>
            <a:prstDash val="solid"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276376" y="252327"/>
            <a:ext cx="111096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36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sz="2800" dirty="0" smtClean="0"/>
              <a:t>Forward </a:t>
            </a:r>
            <a:r>
              <a:rPr lang="en-US" sz="2800" dirty="0"/>
              <a:t>Collision </a:t>
            </a:r>
            <a:r>
              <a:rPr lang="en-US" sz="2800" dirty="0" smtClean="0"/>
              <a:t>Warning </a:t>
            </a:r>
            <a:r>
              <a:rPr lang="en-US" sz="2800" dirty="0"/>
              <a:t>- </a:t>
            </a:r>
            <a:r>
              <a:rPr lang="en-US" sz="2800" dirty="0" smtClean="0"/>
              <a:t>Ding-Ding-Ding!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4263743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1728820" y="898451"/>
            <a:ext cx="8734360" cy="5267019"/>
            <a:chOff x="1959192" y="898451"/>
            <a:chExt cx="8734360" cy="5267019"/>
          </a:xfrm>
        </p:grpSpPr>
        <p:pic>
          <p:nvPicPr>
            <p:cNvPr id="8194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76450" y="898451"/>
              <a:ext cx="8099845" cy="5267019"/>
            </a:xfrm>
            <a:prstGeom prst="roundRect">
              <a:avLst>
                <a:gd name="adj" fmla="val 11111"/>
              </a:avLst>
            </a:prstGeom>
            <a:ln w="190500" cap="rnd">
              <a:noFill/>
              <a:prstDash val="soli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1959192" y="1242691"/>
              <a:ext cx="873436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CAV </a:t>
              </a:r>
              <a:r>
                <a:rPr lang="en-US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constantly monitors the distance, in seconds, to the </a:t>
              </a:r>
              <a:r>
                <a:rPr lang="en-US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vehicle ahead.</a:t>
              </a:r>
              <a:br>
                <a:rPr lang="en-US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n-US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Alert sounds off </a:t>
              </a:r>
              <a:r>
                <a:rPr lang="en-US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if distance becomes unsafe.</a:t>
              </a:r>
            </a:p>
          </p:txBody>
        </p:sp>
      </p:grpSp>
      <p:sp>
        <p:nvSpPr>
          <p:cNvPr id="5" name="TextBox 4"/>
          <p:cNvSpPr txBox="1"/>
          <p:nvPr/>
        </p:nvSpPr>
        <p:spPr>
          <a:xfrm>
            <a:off x="276376" y="252327"/>
            <a:ext cx="111096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36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sz="2800" dirty="0" smtClean="0"/>
              <a:t>Following too close? Ding!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411874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4222" y="1472996"/>
            <a:ext cx="7183556" cy="4765676"/>
          </a:xfrm>
          <a:prstGeom prst="roundRect">
            <a:avLst>
              <a:gd name="adj" fmla="val 11111"/>
            </a:avLst>
          </a:prstGeom>
          <a:ln w="190500" cap="rnd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65826" y="454090"/>
            <a:ext cx="947820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Multiple 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Dings! Before 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n 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mminent 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ollision With: 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800" dirty="0">
                <a:solidFill>
                  <a:srgbClr val="6FACD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en-US" sz="2800" dirty="0" smtClean="0">
                <a:solidFill>
                  <a:srgbClr val="6FACD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edestrian </a:t>
            </a:r>
            <a:r>
              <a:rPr lang="en-US" sz="2800" dirty="0">
                <a:solidFill>
                  <a:srgbClr val="6FACD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US" sz="2800" dirty="0" smtClean="0">
                <a:solidFill>
                  <a:srgbClr val="6FACD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 </a:t>
            </a:r>
            <a:r>
              <a:rPr lang="en-US" sz="2800" dirty="0">
                <a:solidFill>
                  <a:srgbClr val="6FACD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n-US" sz="2800" dirty="0" smtClean="0">
                <a:solidFill>
                  <a:srgbClr val="6FACD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yclist</a:t>
            </a:r>
            <a:endParaRPr lang="en-US" sz="2800" dirty="0">
              <a:solidFill>
                <a:srgbClr val="6FACD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8699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6634" y="1190819"/>
            <a:ext cx="7878733" cy="5226867"/>
          </a:xfrm>
          <a:prstGeom prst="roundRect">
            <a:avLst>
              <a:gd name="adj" fmla="val 11111"/>
            </a:avLst>
          </a:prstGeom>
          <a:ln w="190500" cap="rnd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83374" y="316890"/>
            <a:ext cx="74313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Lane Departure Warning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Ding – Ding – 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Ding!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383391" y="5282652"/>
            <a:ext cx="437972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Stops </a:t>
            </a:r>
            <a:r>
              <a:rPr lang="en-US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run-off-road crashes.</a:t>
            </a:r>
          </a:p>
          <a:p>
            <a:r>
              <a:rPr lang="en-US" sz="2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Stops </a:t>
            </a:r>
            <a:r>
              <a:rPr lang="en-US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veering into other lane without signaling crashes.</a:t>
            </a:r>
          </a:p>
        </p:txBody>
      </p:sp>
    </p:spTree>
    <p:extLst>
      <p:ext uri="{BB962C8B-B14F-4D97-AF65-F5344CB8AC3E}">
        <p14:creationId xmlns:p14="http://schemas.microsoft.com/office/powerpoint/2010/main" val="58023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405" y="4807390"/>
            <a:ext cx="2682184" cy="1789017"/>
          </a:xfrm>
          <a:prstGeom prst="roundRect">
            <a:avLst>
              <a:gd name="adj" fmla="val 11111"/>
            </a:avLst>
          </a:prstGeom>
          <a:ln w="190500" cap="rnd">
            <a:noFill/>
            <a:prstDash val="solid"/>
          </a:ln>
          <a:effectLst/>
        </p:spPr>
      </p:pic>
      <p:sp>
        <p:nvSpPr>
          <p:cNvPr id="3" name="TextBox 2"/>
          <p:cNvSpPr txBox="1"/>
          <p:nvPr/>
        </p:nvSpPr>
        <p:spPr>
          <a:xfrm>
            <a:off x="2147246" y="383133"/>
            <a:ext cx="9571082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u="sng" dirty="0" smtClean="0"/>
              <a:t>C.A.S.    </a:t>
            </a:r>
            <a:r>
              <a:rPr lang="en-US" sz="4800" dirty="0" smtClean="0"/>
              <a:t>-  </a:t>
            </a:r>
            <a:r>
              <a:rPr lang="en-US" sz="4800" b="1" i="1" dirty="0" smtClean="0"/>
              <a:t>Collision-Avoidance System</a:t>
            </a:r>
          </a:p>
          <a:p>
            <a:endParaRPr lang="en-US" sz="4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4800" dirty="0" smtClean="0"/>
              <a:t>Installation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4800" dirty="0" smtClean="0"/>
              <a:t>Warranty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4800" dirty="0" smtClean="0"/>
              <a:t>Length of use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4800" dirty="0" smtClean="0"/>
              <a:t>Leased Vehicles also?</a:t>
            </a:r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1650715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405" y="4807390"/>
            <a:ext cx="2682184" cy="1789017"/>
          </a:xfrm>
          <a:prstGeom prst="roundRect">
            <a:avLst>
              <a:gd name="adj" fmla="val 11111"/>
            </a:avLst>
          </a:prstGeom>
          <a:ln w="190500" cap="rnd">
            <a:noFill/>
            <a:prstDash val="solid"/>
          </a:ln>
          <a:effectLst/>
        </p:spPr>
      </p:pic>
      <p:sp>
        <p:nvSpPr>
          <p:cNvPr id="4" name="Rectangle 3"/>
          <p:cNvSpPr/>
          <p:nvPr/>
        </p:nvSpPr>
        <p:spPr>
          <a:xfrm>
            <a:off x="2305878" y="283075"/>
            <a:ext cx="7050157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b="1" u="sng" dirty="0" smtClean="0"/>
              <a:t>R.O.I.    </a:t>
            </a:r>
            <a:r>
              <a:rPr lang="en-US" sz="3600" dirty="0"/>
              <a:t>-  </a:t>
            </a:r>
            <a:r>
              <a:rPr lang="en-US" sz="3600" b="1" i="1" dirty="0"/>
              <a:t>Collision-Avoidance </a:t>
            </a:r>
            <a:r>
              <a:rPr lang="en-US" sz="3600" b="1" i="1" dirty="0" smtClean="0"/>
              <a:t>System    “reduce or eliminate”</a:t>
            </a:r>
            <a:endParaRPr lang="en-US" sz="3600" b="1" i="1" dirty="0"/>
          </a:p>
          <a:p>
            <a:endParaRPr lang="en-US" sz="3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600" dirty="0"/>
              <a:t>Major Losses </a:t>
            </a:r>
            <a:endParaRPr lang="en-US" sz="36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600" dirty="0" smtClean="0"/>
              <a:t>Employee Injuries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600" dirty="0" smtClean="0"/>
              <a:t>Injuries to </a:t>
            </a:r>
            <a:r>
              <a:rPr lang="en-US" sz="3600" dirty="0" err="1" smtClean="0"/>
              <a:t>Peds</a:t>
            </a:r>
            <a:r>
              <a:rPr lang="en-US" sz="3600" dirty="0" smtClean="0"/>
              <a:t>/Bicyclists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600" dirty="0" smtClean="0"/>
              <a:t>Large Deductible payments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600" dirty="0" smtClean="0"/>
              <a:t>Future Insurance Cost</a:t>
            </a:r>
            <a:endParaRPr lang="en-US" sz="36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9400"/>
          <a:stretch/>
        </p:blipFill>
        <p:spPr>
          <a:xfrm>
            <a:off x="8242852" y="2403792"/>
            <a:ext cx="2820199" cy="2287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2579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04871" y="2210269"/>
            <a:ext cx="5721438" cy="31700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A combination of:</a:t>
            </a:r>
          </a:p>
          <a:p>
            <a:endParaRPr lang="en-US" sz="4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Clr>
                <a:srgbClr val="6FACDE"/>
              </a:buClr>
              <a:buFont typeface="Arial" panose="020B0604020202020204" pitchFamily="34" charset="0"/>
              <a:buChar char="•"/>
            </a:pP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Education</a:t>
            </a:r>
          </a:p>
          <a:p>
            <a:pPr marL="457200" indent="-457200">
              <a:buClr>
                <a:srgbClr val="6FACDE"/>
              </a:buClr>
              <a:buFont typeface="Arial" panose="020B0604020202020204" pitchFamily="34" charset="0"/>
              <a:buChar char="•"/>
            </a:pP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Data 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onitoring</a:t>
            </a:r>
          </a:p>
          <a:p>
            <a:pPr marL="457200" indent="-457200">
              <a:buClr>
                <a:srgbClr val="6FACDE"/>
              </a:buClr>
              <a:buFont typeface="Arial" panose="020B0604020202020204" pitchFamily="34" charset="0"/>
              <a:buChar char="•"/>
            </a:pP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Driver accountability</a:t>
            </a:r>
            <a:endParaRPr lang="en-US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721754" y="4110511"/>
            <a:ext cx="532389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dirty="0" smtClean="0">
                <a:solidFill>
                  <a:srgbClr val="0070B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 this the answer?</a:t>
            </a:r>
            <a:endParaRPr lang="en-US" sz="4800" dirty="0">
              <a:solidFill>
                <a:srgbClr val="0070B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323027" y="543744"/>
            <a:ext cx="11806565" cy="10515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126960" numCol="1" anchor="ctr" anchorCtr="0" compatLnSpc="1">
            <a:prstTxWarp prst="textNoShape">
              <a:avLst/>
            </a:prstTxWarp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Is </a:t>
            </a:r>
            <a:r>
              <a:rPr lang="en-US" altLang="en-US" sz="36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kumimoji="0" lang="en-US" altLang="en-US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 </a:t>
            </a:r>
            <a:r>
              <a:rPr lang="en-US" altLang="en-US" sz="36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kumimoji="0" lang="en-US" altLang="en-US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ffective </a:t>
            </a:r>
            <a:r>
              <a:rPr lang="en-US" altLang="en-US" sz="36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</a:t>
            </a:r>
            <a:r>
              <a:rPr kumimoji="0" lang="en-US" altLang="en-US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ay </a:t>
            </a:r>
            <a:r>
              <a:rPr lang="en-US" altLang="en-US" sz="36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kumimoji="0" lang="en-US" altLang="en-US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 </a:t>
            </a:r>
            <a:r>
              <a:rPr lang="en-US" altLang="en-US" sz="36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kumimoji="0" lang="en-US" altLang="en-US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hange </a:t>
            </a:r>
            <a:r>
              <a:rPr lang="en-US" altLang="en-US" sz="3600" b="1" u="sng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kumimoji="0" lang="en-US" altLang="en-US" sz="3600" b="1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river </a:t>
            </a:r>
            <a:r>
              <a:rPr lang="en-US" altLang="en-US" sz="3600" b="1" u="sng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kumimoji="0" lang="en-US" altLang="en-US" sz="3600" b="1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ehavior</a:t>
            </a:r>
            <a:r>
              <a:rPr kumimoji="0" lang="en-US" altLang="en-US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r>
              <a:rPr kumimoji="0" lang="en-US" altLang="en-US" sz="32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kumimoji="0" lang="en-US" altLang="en-US" sz="32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altLang="en-US" sz="2400" dirty="0">
                <a:solidFill>
                  <a:srgbClr val="6FACD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Fleet FAQ? Fleet Management &amp; </a:t>
            </a:r>
            <a:r>
              <a:rPr lang="en-US" altLang="en-US" sz="2400" dirty="0" smtClean="0">
                <a:solidFill>
                  <a:srgbClr val="6FACD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Leasing</a:t>
            </a:r>
            <a:endParaRPr lang="en-US" altLang="en-US" sz="2400" dirty="0">
              <a:solidFill>
                <a:srgbClr val="6FACD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2"/>
          <a:srcRect l="56666"/>
          <a:stretch/>
        </p:blipFill>
        <p:spPr>
          <a:xfrm>
            <a:off x="6004158" y="3541125"/>
            <a:ext cx="791467" cy="1969771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366806" y="6194869"/>
            <a:ext cx="115608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200" i="1" dirty="0">
                <a:solidFill>
                  <a:srgbClr val="77777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June 14, 2018</a:t>
            </a:r>
            <a:endParaRPr lang="en-US" altLang="en-US" sz="1200" i="1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7436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636104" y="1405033"/>
            <a:ext cx="5724941" cy="1346793"/>
          </a:xfrm>
        </p:spPr>
        <p:txBody>
          <a:bodyPr/>
          <a:lstStyle/>
          <a:p>
            <a:r>
              <a:rPr lang="en-US" sz="3600" b="0" dirty="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Poor </a:t>
            </a:r>
            <a:r>
              <a:rPr lang="en-US" sz="3600" b="0" dirty="0" smtClean="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driving behavior.</a:t>
            </a:r>
            <a:endParaRPr lang="en-US" sz="3600" b="0" dirty="0">
              <a:solidFill>
                <a:schemeClr val="tx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r>
              <a:rPr lang="en-US" sz="3600" b="0" dirty="0" smtClean="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Can </a:t>
            </a:r>
            <a:r>
              <a:rPr lang="en-US" sz="3600" b="0" dirty="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it be changed?</a:t>
            </a:r>
          </a:p>
        </p:txBody>
      </p:sp>
      <p:sp>
        <p:nvSpPr>
          <p:cNvPr id="5" name="Rectangle 4"/>
          <p:cNvSpPr/>
          <p:nvPr/>
        </p:nvSpPr>
        <p:spPr>
          <a:xfrm>
            <a:off x="743005" y="3477247"/>
            <a:ext cx="4423006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9600" dirty="0">
                <a:solidFill>
                  <a:srgbClr val="0075B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9600" i="1" dirty="0" smtClean="0">
                <a:solidFill>
                  <a:srgbClr val="0075B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YES!</a:t>
            </a:r>
            <a:r>
              <a:rPr lang="en-US" sz="9600" dirty="0" smtClean="0">
                <a:solidFill>
                  <a:srgbClr val="0075B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endParaRPr lang="en-US" sz="9600" dirty="0">
              <a:solidFill>
                <a:srgbClr val="0075B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3275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40632" y="4330785"/>
            <a:ext cx="8310737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rgbClr val="6FACD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Ivan Pavlov – </a:t>
            </a:r>
            <a:r>
              <a:rPr lang="en-US" sz="2000" dirty="0" smtClean="0">
                <a:solidFill>
                  <a:srgbClr val="6FACD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1902</a:t>
            </a:r>
            <a:endParaRPr lang="en-US" sz="2000" dirty="0">
              <a:solidFill>
                <a:srgbClr val="6FACD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Testing Salivation of Dogs when he accidentally discovered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457200"/>
            <a:r>
              <a:rPr lang="en-US" sz="2000" dirty="0" smtClean="0">
                <a:solidFill>
                  <a:srgbClr val="8A941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Conditioned responses</a:t>
            </a:r>
            <a:endParaRPr lang="en-US" sz="2000" dirty="0">
              <a:solidFill>
                <a:srgbClr val="8A941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1688" indent="-284163">
              <a:buClr>
                <a:srgbClr val="6FACDE"/>
              </a:buClr>
              <a:buFont typeface="Arial" panose="020B0604020202020204" pitchFamily="34" charset="0"/>
              <a:buChar char="•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Dogs would ‘salivate’ when they </a:t>
            </a:r>
            <a:r>
              <a:rPr lang="en-US" sz="2000" b="1" u="sng" dirty="0">
                <a:latin typeface="Arial" panose="020B0604020202020204" pitchFamily="34" charset="0"/>
                <a:cs typeface="Arial" panose="020B0604020202020204" pitchFamily="34" charset="0"/>
              </a:rPr>
              <a:t>saw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the white lab coats coming.</a:t>
            </a:r>
          </a:p>
          <a:p>
            <a:pPr marL="801688" indent="-284163">
              <a:buClr>
                <a:srgbClr val="6FACDE"/>
              </a:buClr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Dogs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knew food was on the way.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76376" y="252327"/>
            <a:ext cx="111096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36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altLang="en-US" sz="2800" dirty="0" smtClean="0"/>
              <a:t>Pavlov’s Dogs</a:t>
            </a:r>
            <a:endParaRPr lang="en-US" sz="2800" dirty="0">
              <a:solidFill>
                <a:srgbClr val="6FACDE"/>
              </a:solidFill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1456543" y="1175305"/>
            <a:ext cx="9278915" cy="2755721"/>
            <a:chOff x="1680915" y="1175305"/>
            <a:chExt cx="9278915" cy="2755721"/>
          </a:xfrm>
        </p:grpSpPr>
        <p:pic>
          <p:nvPicPr>
            <p:cNvPr id="1027" name="Picture 3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6826247" y="1175305"/>
              <a:ext cx="4133583" cy="2755721"/>
            </a:xfrm>
            <a:prstGeom prst="roundRect">
              <a:avLst>
                <a:gd name="adj" fmla="val 11111"/>
              </a:avLst>
            </a:prstGeom>
            <a:ln w="190500" cap="rnd">
              <a:noFill/>
              <a:prstDash val="soli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80915" y="1176993"/>
              <a:ext cx="3858036" cy="2752344"/>
            </a:xfrm>
            <a:prstGeom prst="roundRect">
              <a:avLst>
                <a:gd name="adj" fmla="val 11111"/>
              </a:avLst>
            </a:prstGeom>
            <a:ln w="190500" cap="rnd">
              <a:noFill/>
              <a:prstDash val="soli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531227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7597" y="775547"/>
            <a:ext cx="2468915" cy="3555238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940632" y="4330785"/>
            <a:ext cx="7367914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Next :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He used a Metronome.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The sound alerted the Dogs that found was on the way.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This </a:t>
            </a:r>
            <a:r>
              <a:rPr lang="en-US" sz="2000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sound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caused instant salivation.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76376" y="252327"/>
            <a:ext cx="111096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36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altLang="en-US" sz="2800" dirty="0" smtClean="0"/>
              <a:t>Pavlov’s Dogs – next step</a:t>
            </a:r>
            <a:endParaRPr lang="en-US" sz="2800" dirty="0">
              <a:solidFill>
                <a:srgbClr val="6FACDE"/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601875" y="1175305"/>
            <a:ext cx="4133583" cy="2755721"/>
          </a:xfrm>
          <a:prstGeom prst="roundRect">
            <a:avLst>
              <a:gd name="adj" fmla="val 11111"/>
            </a:avLst>
          </a:prstGeom>
          <a:ln w="190500" cap="rnd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30817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5782" y="1750814"/>
            <a:ext cx="6495690" cy="4503767"/>
          </a:xfrm>
          <a:prstGeom prst="roundRect">
            <a:avLst>
              <a:gd name="adj" fmla="val 11111"/>
            </a:avLst>
          </a:prstGeom>
          <a:ln w="190500" cap="rnd">
            <a:noFill/>
            <a:prstDash val="solid"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276375" y="252327"/>
            <a:ext cx="92291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36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sz="2800" dirty="0" smtClean="0"/>
              <a:t>Can Humans </a:t>
            </a:r>
            <a:r>
              <a:rPr lang="en-US" sz="2800" dirty="0"/>
              <a:t>B</a:t>
            </a:r>
            <a:r>
              <a:rPr lang="en-US" sz="2800" dirty="0" smtClean="0"/>
              <a:t>e </a:t>
            </a:r>
            <a:r>
              <a:rPr lang="en-US" sz="2800" dirty="0"/>
              <a:t>C</a:t>
            </a:r>
            <a:r>
              <a:rPr lang="en-US" sz="2800" dirty="0" smtClean="0"/>
              <a:t>onditioned To </a:t>
            </a:r>
            <a:r>
              <a:rPr lang="en-US" sz="2800" dirty="0"/>
              <a:t>D</a:t>
            </a:r>
            <a:r>
              <a:rPr lang="en-US" sz="2800" dirty="0" smtClean="0"/>
              <a:t>rive </a:t>
            </a:r>
            <a:r>
              <a:rPr lang="en-US" sz="2800" dirty="0"/>
              <a:t>M</a:t>
            </a:r>
            <a:r>
              <a:rPr lang="en-US" sz="2800" dirty="0" smtClean="0"/>
              <a:t>ore </a:t>
            </a:r>
            <a:r>
              <a:rPr lang="en-US" sz="2800" dirty="0"/>
              <a:t>S</a:t>
            </a:r>
            <a:r>
              <a:rPr lang="en-US" sz="2800" dirty="0" smtClean="0"/>
              <a:t>afely?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705364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76376" y="1153563"/>
            <a:ext cx="115521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6FACD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ANSWER: Constant </a:t>
            </a:r>
            <a:r>
              <a:rPr lang="en-US" sz="2400" dirty="0">
                <a:solidFill>
                  <a:srgbClr val="6FACD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reminders every time they drive</a:t>
            </a:r>
            <a:r>
              <a:rPr lang="en-US" sz="2400" dirty="0" smtClean="0">
                <a:solidFill>
                  <a:srgbClr val="6FACD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r>
              <a:rPr lang="en-US" sz="2400" dirty="0">
                <a:solidFill>
                  <a:srgbClr val="6FACD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solidFill>
                  <a:srgbClr val="6FACD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</a:t>
            </a:r>
            <a:r>
              <a:rPr lang="en-US" sz="2400" b="1" u="sng" dirty="0" smtClean="0">
                <a:solidFill>
                  <a:srgbClr val="6FACD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Conditioning with a “Coach in the Car”</a:t>
            </a:r>
            <a:r>
              <a:rPr lang="en-US" sz="2400" dirty="0" smtClean="0">
                <a:solidFill>
                  <a:srgbClr val="6FACD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400" dirty="0">
              <a:solidFill>
                <a:srgbClr val="6FACD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6627" y="2527551"/>
            <a:ext cx="5286181" cy="2978130"/>
          </a:xfrm>
          <a:prstGeom prst="roundRect">
            <a:avLst>
              <a:gd name="adj" fmla="val 11111"/>
            </a:avLst>
          </a:prstGeom>
          <a:ln w="190500" cap="rnd">
            <a:noFill/>
            <a:prstDash val="solid"/>
          </a:ln>
          <a:effectLst/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06"/>
          <a:stretch/>
        </p:blipFill>
        <p:spPr>
          <a:xfrm>
            <a:off x="7679093" y="2527551"/>
            <a:ext cx="3239777" cy="2978130"/>
          </a:xfrm>
          <a:prstGeom prst="roundRect">
            <a:avLst>
              <a:gd name="adj" fmla="val 11111"/>
            </a:avLst>
          </a:prstGeom>
          <a:ln w="190500" cap="rnd">
            <a:noFill/>
            <a:prstDash val="solid"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276376" y="252327"/>
            <a:ext cx="703882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36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sz="2800" b="1" dirty="0" smtClean="0"/>
              <a:t>What </a:t>
            </a:r>
            <a:r>
              <a:rPr lang="en-US" sz="2800" b="1" dirty="0"/>
              <a:t>W</a:t>
            </a:r>
            <a:r>
              <a:rPr lang="en-US" sz="2800" b="1" dirty="0" smtClean="0"/>
              <a:t>ill </a:t>
            </a:r>
            <a:r>
              <a:rPr lang="en-US" sz="2800" b="1" dirty="0"/>
              <a:t>C</a:t>
            </a:r>
            <a:r>
              <a:rPr lang="en-US" sz="2800" b="1" dirty="0" smtClean="0"/>
              <a:t>hange </a:t>
            </a:r>
            <a:r>
              <a:rPr lang="en-US" sz="2800" b="1" dirty="0"/>
              <a:t>D</a:t>
            </a:r>
            <a:r>
              <a:rPr lang="en-US" sz="2800" b="1" dirty="0" smtClean="0"/>
              <a:t>rivers</a:t>
            </a:r>
            <a:r>
              <a:rPr lang="en-US" sz="2800" b="1" dirty="0"/>
              <a:t>’ B</a:t>
            </a:r>
            <a:r>
              <a:rPr lang="en-US" sz="2800" b="1" dirty="0" smtClean="0"/>
              <a:t>ehavior</a:t>
            </a:r>
            <a:r>
              <a:rPr lang="en-US" sz="2800" b="1" dirty="0"/>
              <a:t>?</a:t>
            </a:r>
          </a:p>
          <a:p>
            <a:endParaRPr lang="en-US" sz="28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2116" y="252327"/>
            <a:ext cx="1076368" cy="15499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7458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13" y="241437"/>
            <a:ext cx="6111938" cy="5910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78582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69252503"/>
              </p:ext>
            </p:extLst>
          </p:nvPr>
        </p:nvGraphicFramePr>
        <p:xfrm>
          <a:off x="922712" y="473827"/>
          <a:ext cx="9734203" cy="570444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57402">
                  <a:extLst>
                    <a:ext uri="{9D8B030D-6E8A-4147-A177-3AD203B41FA5}">
                      <a16:colId xmlns:a16="http://schemas.microsoft.com/office/drawing/2014/main" val="3450267962"/>
                    </a:ext>
                  </a:extLst>
                </a:gridCol>
                <a:gridCol w="557402">
                  <a:extLst>
                    <a:ext uri="{9D8B030D-6E8A-4147-A177-3AD203B41FA5}">
                      <a16:colId xmlns:a16="http://schemas.microsoft.com/office/drawing/2014/main" val="1503445072"/>
                    </a:ext>
                  </a:extLst>
                </a:gridCol>
                <a:gridCol w="1381890">
                  <a:extLst>
                    <a:ext uri="{9D8B030D-6E8A-4147-A177-3AD203B41FA5}">
                      <a16:colId xmlns:a16="http://schemas.microsoft.com/office/drawing/2014/main" val="1325687212"/>
                    </a:ext>
                  </a:extLst>
                </a:gridCol>
                <a:gridCol w="557402">
                  <a:extLst>
                    <a:ext uri="{9D8B030D-6E8A-4147-A177-3AD203B41FA5}">
                      <a16:colId xmlns:a16="http://schemas.microsoft.com/office/drawing/2014/main" val="2556327339"/>
                    </a:ext>
                  </a:extLst>
                </a:gridCol>
                <a:gridCol w="1416728">
                  <a:extLst>
                    <a:ext uri="{9D8B030D-6E8A-4147-A177-3AD203B41FA5}">
                      <a16:colId xmlns:a16="http://schemas.microsoft.com/office/drawing/2014/main" val="1456673530"/>
                    </a:ext>
                  </a:extLst>
                </a:gridCol>
                <a:gridCol w="557402">
                  <a:extLst>
                    <a:ext uri="{9D8B030D-6E8A-4147-A177-3AD203B41FA5}">
                      <a16:colId xmlns:a16="http://schemas.microsoft.com/office/drawing/2014/main" val="3225923338"/>
                    </a:ext>
                  </a:extLst>
                </a:gridCol>
                <a:gridCol w="1349956">
                  <a:extLst>
                    <a:ext uri="{9D8B030D-6E8A-4147-A177-3AD203B41FA5}">
                      <a16:colId xmlns:a16="http://schemas.microsoft.com/office/drawing/2014/main" val="1414178395"/>
                    </a:ext>
                  </a:extLst>
                </a:gridCol>
                <a:gridCol w="557402">
                  <a:extLst>
                    <a:ext uri="{9D8B030D-6E8A-4147-A177-3AD203B41FA5}">
                      <a16:colId xmlns:a16="http://schemas.microsoft.com/office/drawing/2014/main" val="2842023398"/>
                    </a:ext>
                  </a:extLst>
                </a:gridCol>
                <a:gridCol w="2241217">
                  <a:extLst>
                    <a:ext uri="{9D8B030D-6E8A-4147-A177-3AD203B41FA5}">
                      <a16:colId xmlns:a16="http://schemas.microsoft.com/office/drawing/2014/main" val="3390741088"/>
                    </a:ext>
                  </a:extLst>
                </a:gridCol>
                <a:gridCol w="557402">
                  <a:extLst>
                    <a:ext uri="{9D8B030D-6E8A-4147-A177-3AD203B41FA5}">
                      <a16:colId xmlns:a16="http://schemas.microsoft.com/office/drawing/2014/main" val="3818153401"/>
                    </a:ext>
                  </a:extLst>
                </a:gridCol>
              </a:tblGrid>
              <a:tr h="186430"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extLst>
                  <a:ext uri="{0D108BD9-81ED-4DB2-BD59-A6C34878D82A}">
                    <a16:rowId xmlns:a16="http://schemas.microsoft.com/office/drawing/2014/main" val="4178281300"/>
                  </a:ext>
                </a:extLst>
              </a:tr>
              <a:tr h="847940"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 gridSpan="5">
                  <a:txBody>
                    <a:bodyPr/>
                    <a:lstStyle/>
                    <a:p>
                      <a:pPr algn="l" fontAlgn="b"/>
                      <a:r>
                        <a:rPr lang="en-US" sz="2400" b="1" u="sng" strike="noStrike" dirty="0">
                          <a:effectLst/>
                        </a:rPr>
                        <a:t>Employer Options for Pick-ups &amp; Autos</a:t>
                      </a:r>
                      <a:endParaRPr lang="en-US" sz="2400" b="1" i="0" u="sng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extLst>
                  <a:ext uri="{0D108BD9-81ED-4DB2-BD59-A6C34878D82A}">
                    <a16:rowId xmlns:a16="http://schemas.microsoft.com/office/drawing/2014/main" val="1051453544"/>
                  </a:ext>
                </a:extLst>
              </a:tr>
              <a:tr h="447432"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extLst>
                  <a:ext uri="{0D108BD9-81ED-4DB2-BD59-A6C34878D82A}">
                    <a16:rowId xmlns:a16="http://schemas.microsoft.com/office/drawing/2014/main" val="2951513480"/>
                  </a:ext>
                </a:extLst>
              </a:tr>
              <a:tr h="447432"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en-US" sz="2400" b="1" i="1" u="sng" strike="noStrike" dirty="0">
                          <a:effectLst/>
                        </a:rPr>
                        <a:t>Owned by:</a:t>
                      </a:r>
                      <a:endParaRPr lang="en-US" sz="2400" b="1" i="1" u="sng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en-US" sz="2400" b="1" i="1" u="sng" strike="noStrike">
                          <a:effectLst/>
                        </a:rPr>
                        <a:t>Insured by:</a:t>
                      </a:r>
                      <a:endParaRPr lang="en-US" sz="2400" b="1" i="1" u="sng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b="1" i="1" u="sng" strike="noStrike">
                          <a:effectLst/>
                        </a:rPr>
                        <a:t>Use:</a:t>
                      </a:r>
                      <a:endParaRPr lang="en-US" sz="2400" b="1" i="1" u="sng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1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en-US" sz="2400" b="1" i="1" u="sng" strike="noStrike">
                          <a:effectLst/>
                        </a:rPr>
                        <a:t>Paid to Employee:</a:t>
                      </a:r>
                      <a:endParaRPr lang="en-US" sz="2400" b="1" i="1" u="sng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0861356"/>
                  </a:ext>
                </a:extLst>
              </a:tr>
              <a:tr h="447432"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1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1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1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1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1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1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1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extLst>
                  <a:ext uri="{0D108BD9-81ED-4DB2-BD59-A6C34878D82A}">
                    <a16:rowId xmlns:a16="http://schemas.microsoft.com/office/drawing/2014/main" val="1828165692"/>
                  </a:ext>
                </a:extLst>
              </a:tr>
              <a:tr h="447432"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u="none" strike="noStrike">
                          <a:effectLst/>
                        </a:rPr>
                        <a:t>1</a:t>
                      </a:r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b="1" i="1" u="none" strike="noStrike" dirty="0">
                          <a:effectLst/>
                        </a:rPr>
                        <a:t>Company</a:t>
                      </a:r>
                      <a:endParaRPr lang="en-US" sz="2400" b="1" i="1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1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b="1" i="1" u="none" strike="noStrike" dirty="0">
                          <a:effectLst/>
                        </a:rPr>
                        <a:t>Company</a:t>
                      </a:r>
                      <a:endParaRPr lang="en-US" sz="2400" b="1" i="1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1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b="1" i="1" u="none" strike="noStrike">
                          <a:effectLst/>
                        </a:rPr>
                        <a:t>24/7</a:t>
                      </a:r>
                      <a:endParaRPr lang="en-US" sz="2400" b="1" i="1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1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b="1" i="1" u="none" strike="noStrike">
                          <a:effectLst/>
                        </a:rPr>
                        <a:t>   -</a:t>
                      </a:r>
                      <a:endParaRPr lang="en-US" sz="2400" b="1" i="1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extLst>
                  <a:ext uri="{0D108BD9-81ED-4DB2-BD59-A6C34878D82A}">
                    <a16:rowId xmlns:a16="http://schemas.microsoft.com/office/drawing/2014/main" val="2518405501"/>
                  </a:ext>
                </a:extLst>
              </a:tr>
              <a:tr h="447432"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1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1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1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1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1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1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1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extLst>
                  <a:ext uri="{0D108BD9-81ED-4DB2-BD59-A6C34878D82A}">
                    <a16:rowId xmlns:a16="http://schemas.microsoft.com/office/drawing/2014/main" val="1654956502"/>
                  </a:ext>
                </a:extLst>
              </a:tr>
              <a:tr h="447432"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 dirty="0"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u="none" strike="noStrike" dirty="0">
                          <a:effectLst/>
                        </a:rPr>
                        <a:t>2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b="1" i="1" u="none" strike="noStrike" dirty="0">
                          <a:effectLst/>
                        </a:rPr>
                        <a:t>Company</a:t>
                      </a:r>
                      <a:endParaRPr lang="en-US" sz="2400" b="1" i="1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1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b="1" i="1" u="none" strike="noStrike" dirty="0">
                          <a:effectLst/>
                        </a:rPr>
                        <a:t>Company</a:t>
                      </a:r>
                      <a:endParaRPr lang="en-US" sz="2400" b="1" i="1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1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en-US" sz="2400" b="1" i="1" u="none" strike="noStrike" dirty="0">
                          <a:effectLst/>
                        </a:rPr>
                        <a:t>Work Only</a:t>
                      </a:r>
                      <a:endParaRPr lang="en-US" sz="2400" b="1" i="1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b="1" i="1" u="none" strike="noStrike" dirty="0">
                          <a:effectLst/>
                        </a:rPr>
                        <a:t>   -</a:t>
                      </a:r>
                      <a:endParaRPr lang="en-US" sz="2400" b="1" i="1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 dirty="0"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extLst>
                  <a:ext uri="{0D108BD9-81ED-4DB2-BD59-A6C34878D82A}">
                    <a16:rowId xmlns:a16="http://schemas.microsoft.com/office/drawing/2014/main" val="2366404408"/>
                  </a:ext>
                </a:extLst>
              </a:tr>
              <a:tr h="447432"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extLst>
                  <a:ext uri="{0D108BD9-81ED-4DB2-BD59-A6C34878D82A}">
                    <a16:rowId xmlns:a16="http://schemas.microsoft.com/office/drawing/2014/main" val="625013806"/>
                  </a:ext>
                </a:extLst>
              </a:tr>
              <a:tr h="447432"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 gridSpan="2">
                  <a:txBody>
                    <a:bodyPr/>
                    <a:lstStyle/>
                    <a:p>
                      <a:pPr algn="l" fontAlgn="b"/>
                      <a:endParaRPr lang="en-US" sz="2400" b="1" i="1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1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1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1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1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1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extLst>
                  <a:ext uri="{0D108BD9-81ED-4DB2-BD59-A6C34878D82A}">
                    <a16:rowId xmlns:a16="http://schemas.microsoft.com/office/drawing/2014/main" val="1812471873"/>
                  </a:ext>
                </a:extLst>
              </a:tr>
              <a:tr h="447432"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1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1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1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1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1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1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1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extLst>
                  <a:ext uri="{0D108BD9-81ED-4DB2-BD59-A6C34878D82A}">
                    <a16:rowId xmlns:a16="http://schemas.microsoft.com/office/drawing/2014/main" val="1844782452"/>
                  </a:ext>
                </a:extLst>
              </a:tr>
              <a:tr h="447432"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 gridSpan="2">
                  <a:txBody>
                    <a:bodyPr/>
                    <a:lstStyle/>
                    <a:p>
                      <a:pPr algn="l" fontAlgn="b"/>
                      <a:endParaRPr lang="en-US" sz="2400" b="1" i="1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 fontAlgn="b"/>
                      <a:endParaRPr lang="en-US" sz="2400" b="1" i="1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1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1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1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extLst>
                  <a:ext uri="{0D108BD9-81ED-4DB2-BD59-A6C34878D82A}">
                    <a16:rowId xmlns:a16="http://schemas.microsoft.com/office/drawing/2014/main" val="3790888836"/>
                  </a:ext>
                </a:extLst>
              </a:tr>
              <a:tr h="195751"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 dirty="0"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extLst>
                  <a:ext uri="{0D108BD9-81ED-4DB2-BD59-A6C34878D82A}">
                    <a16:rowId xmlns:a16="http://schemas.microsoft.com/office/drawing/2014/main" val="89370212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07801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64250145"/>
              </p:ext>
            </p:extLst>
          </p:nvPr>
        </p:nvGraphicFramePr>
        <p:xfrm>
          <a:off x="922712" y="473827"/>
          <a:ext cx="9734203" cy="570444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57402">
                  <a:extLst>
                    <a:ext uri="{9D8B030D-6E8A-4147-A177-3AD203B41FA5}">
                      <a16:colId xmlns:a16="http://schemas.microsoft.com/office/drawing/2014/main" val="3450267962"/>
                    </a:ext>
                  </a:extLst>
                </a:gridCol>
                <a:gridCol w="557402">
                  <a:extLst>
                    <a:ext uri="{9D8B030D-6E8A-4147-A177-3AD203B41FA5}">
                      <a16:colId xmlns:a16="http://schemas.microsoft.com/office/drawing/2014/main" val="1503445072"/>
                    </a:ext>
                  </a:extLst>
                </a:gridCol>
                <a:gridCol w="1381890">
                  <a:extLst>
                    <a:ext uri="{9D8B030D-6E8A-4147-A177-3AD203B41FA5}">
                      <a16:colId xmlns:a16="http://schemas.microsoft.com/office/drawing/2014/main" val="1325687212"/>
                    </a:ext>
                  </a:extLst>
                </a:gridCol>
                <a:gridCol w="557402">
                  <a:extLst>
                    <a:ext uri="{9D8B030D-6E8A-4147-A177-3AD203B41FA5}">
                      <a16:colId xmlns:a16="http://schemas.microsoft.com/office/drawing/2014/main" val="2556327339"/>
                    </a:ext>
                  </a:extLst>
                </a:gridCol>
                <a:gridCol w="1416728">
                  <a:extLst>
                    <a:ext uri="{9D8B030D-6E8A-4147-A177-3AD203B41FA5}">
                      <a16:colId xmlns:a16="http://schemas.microsoft.com/office/drawing/2014/main" val="1456673530"/>
                    </a:ext>
                  </a:extLst>
                </a:gridCol>
                <a:gridCol w="557402">
                  <a:extLst>
                    <a:ext uri="{9D8B030D-6E8A-4147-A177-3AD203B41FA5}">
                      <a16:colId xmlns:a16="http://schemas.microsoft.com/office/drawing/2014/main" val="3225923338"/>
                    </a:ext>
                  </a:extLst>
                </a:gridCol>
                <a:gridCol w="1349956">
                  <a:extLst>
                    <a:ext uri="{9D8B030D-6E8A-4147-A177-3AD203B41FA5}">
                      <a16:colId xmlns:a16="http://schemas.microsoft.com/office/drawing/2014/main" val="1414178395"/>
                    </a:ext>
                  </a:extLst>
                </a:gridCol>
                <a:gridCol w="557402">
                  <a:extLst>
                    <a:ext uri="{9D8B030D-6E8A-4147-A177-3AD203B41FA5}">
                      <a16:colId xmlns:a16="http://schemas.microsoft.com/office/drawing/2014/main" val="2842023398"/>
                    </a:ext>
                  </a:extLst>
                </a:gridCol>
                <a:gridCol w="2241217">
                  <a:extLst>
                    <a:ext uri="{9D8B030D-6E8A-4147-A177-3AD203B41FA5}">
                      <a16:colId xmlns:a16="http://schemas.microsoft.com/office/drawing/2014/main" val="3390741088"/>
                    </a:ext>
                  </a:extLst>
                </a:gridCol>
                <a:gridCol w="557402">
                  <a:extLst>
                    <a:ext uri="{9D8B030D-6E8A-4147-A177-3AD203B41FA5}">
                      <a16:colId xmlns:a16="http://schemas.microsoft.com/office/drawing/2014/main" val="3818153401"/>
                    </a:ext>
                  </a:extLst>
                </a:gridCol>
              </a:tblGrid>
              <a:tr h="186430"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extLst>
                  <a:ext uri="{0D108BD9-81ED-4DB2-BD59-A6C34878D82A}">
                    <a16:rowId xmlns:a16="http://schemas.microsoft.com/office/drawing/2014/main" val="4178281300"/>
                  </a:ext>
                </a:extLst>
              </a:tr>
              <a:tr h="847940"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 gridSpan="5">
                  <a:txBody>
                    <a:bodyPr/>
                    <a:lstStyle/>
                    <a:p>
                      <a:pPr algn="l" fontAlgn="b"/>
                      <a:r>
                        <a:rPr lang="en-US" sz="2400" b="1" u="sng" strike="noStrike" dirty="0">
                          <a:effectLst/>
                        </a:rPr>
                        <a:t>Employer Options for Pick-ups &amp; Autos</a:t>
                      </a:r>
                      <a:endParaRPr lang="en-US" sz="2400" b="1" i="0" u="sng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extLst>
                  <a:ext uri="{0D108BD9-81ED-4DB2-BD59-A6C34878D82A}">
                    <a16:rowId xmlns:a16="http://schemas.microsoft.com/office/drawing/2014/main" val="1051453544"/>
                  </a:ext>
                </a:extLst>
              </a:tr>
              <a:tr h="447432"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extLst>
                  <a:ext uri="{0D108BD9-81ED-4DB2-BD59-A6C34878D82A}">
                    <a16:rowId xmlns:a16="http://schemas.microsoft.com/office/drawing/2014/main" val="2951513480"/>
                  </a:ext>
                </a:extLst>
              </a:tr>
              <a:tr h="447432"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en-US" sz="2400" b="1" i="1" u="sng" strike="noStrike" dirty="0">
                          <a:effectLst/>
                        </a:rPr>
                        <a:t>Owned by:</a:t>
                      </a:r>
                      <a:endParaRPr lang="en-US" sz="2400" b="1" i="1" u="sng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en-US" sz="2400" b="1" i="1" u="sng" strike="noStrike">
                          <a:effectLst/>
                        </a:rPr>
                        <a:t>Insured by:</a:t>
                      </a:r>
                      <a:endParaRPr lang="en-US" sz="2400" b="1" i="1" u="sng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b="1" i="1" u="sng" strike="noStrike">
                          <a:effectLst/>
                        </a:rPr>
                        <a:t>Use:</a:t>
                      </a:r>
                      <a:endParaRPr lang="en-US" sz="2400" b="1" i="1" u="sng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1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en-US" sz="2400" b="1" i="1" u="sng" strike="noStrike">
                          <a:effectLst/>
                        </a:rPr>
                        <a:t>Paid to Employee:</a:t>
                      </a:r>
                      <a:endParaRPr lang="en-US" sz="2400" b="1" i="1" u="sng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0861356"/>
                  </a:ext>
                </a:extLst>
              </a:tr>
              <a:tr h="447432"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1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1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1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1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1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1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1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extLst>
                  <a:ext uri="{0D108BD9-81ED-4DB2-BD59-A6C34878D82A}">
                    <a16:rowId xmlns:a16="http://schemas.microsoft.com/office/drawing/2014/main" val="1828165692"/>
                  </a:ext>
                </a:extLst>
              </a:tr>
              <a:tr h="447432"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u="none" strike="noStrike">
                          <a:effectLst/>
                        </a:rPr>
                        <a:t>1</a:t>
                      </a:r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b="1" i="1" u="none" strike="noStrike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</a:rPr>
                        <a:t>Company</a:t>
                      </a:r>
                      <a:endParaRPr lang="en-US" sz="2400" b="1" i="1" u="none" strike="noStrike" dirty="0">
                        <a:solidFill>
                          <a:schemeClr val="bg1">
                            <a:lumMod val="6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1" u="none" strike="noStrike">
                        <a:solidFill>
                          <a:schemeClr val="bg1">
                            <a:lumMod val="6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b="1" i="1" u="none" strike="noStrike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</a:rPr>
                        <a:t>Company</a:t>
                      </a:r>
                      <a:endParaRPr lang="en-US" sz="2400" b="1" i="1" u="none" strike="noStrike" dirty="0">
                        <a:solidFill>
                          <a:schemeClr val="bg1">
                            <a:lumMod val="6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1" u="none" strike="noStrike">
                        <a:solidFill>
                          <a:schemeClr val="bg1">
                            <a:lumMod val="6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b="1" i="1" u="none" strike="noStrike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</a:rPr>
                        <a:t>24/7</a:t>
                      </a:r>
                      <a:endParaRPr lang="en-US" sz="2400" b="1" i="1" u="none" strike="noStrike">
                        <a:solidFill>
                          <a:schemeClr val="bg1">
                            <a:lumMod val="6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1" u="none" strike="noStrike">
                        <a:solidFill>
                          <a:schemeClr val="bg1">
                            <a:lumMod val="6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b="1" i="1" u="none" strike="noStrike">
                          <a:effectLst/>
                        </a:rPr>
                        <a:t>   -</a:t>
                      </a:r>
                      <a:endParaRPr lang="en-US" sz="2400" b="1" i="1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extLst>
                  <a:ext uri="{0D108BD9-81ED-4DB2-BD59-A6C34878D82A}">
                    <a16:rowId xmlns:a16="http://schemas.microsoft.com/office/drawing/2014/main" val="2518405501"/>
                  </a:ext>
                </a:extLst>
              </a:tr>
              <a:tr h="447432"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1" u="none" strike="noStrike" dirty="0">
                        <a:solidFill>
                          <a:schemeClr val="bg1">
                            <a:lumMod val="6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1" u="none" strike="noStrike">
                        <a:solidFill>
                          <a:schemeClr val="bg1">
                            <a:lumMod val="6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1" u="none" strike="noStrike" dirty="0">
                        <a:solidFill>
                          <a:schemeClr val="bg1">
                            <a:lumMod val="6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1" u="none" strike="noStrike">
                        <a:solidFill>
                          <a:schemeClr val="bg1">
                            <a:lumMod val="6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1" u="none" strike="noStrike">
                        <a:solidFill>
                          <a:schemeClr val="bg1">
                            <a:lumMod val="6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1" u="none" strike="noStrike">
                        <a:solidFill>
                          <a:schemeClr val="bg1">
                            <a:lumMod val="6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1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extLst>
                  <a:ext uri="{0D108BD9-81ED-4DB2-BD59-A6C34878D82A}">
                    <a16:rowId xmlns:a16="http://schemas.microsoft.com/office/drawing/2014/main" val="1654956502"/>
                  </a:ext>
                </a:extLst>
              </a:tr>
              <a:tr h="447432"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 dirty="0"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u="none" strike="noStrike" dirty="0">
                          <a:effectLst/>
                        </a:rPr>
                        <a:t>2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b="1" i="1" u="none" strike="noStrike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</a:rPr>
                        <a:t>Company</a:t>
                      </a:r>
                      <a:endParaRPr lang="en-US" sz="2400" b="1" i="1" u="none" strike="noStrike" dirty="0">
                        <a:solidFill>
                          <a:schemeClr val="bg1">
                            <a:lumMod val="6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1" u="none" strike="noStrike" dirty="0">
                        <a:solidFill>
                          <a:schemeClr val="bg1">
                            <a:lumMod val="6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b="1" i="1" u="none" strike="noStrike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</a:rPr>
                        <a:t>Company</a:t>
                      </a:r>
                      <a:endParaRPr lang="en-US" sz="2400" b="1" i="1" u="none" strike="noStrike" dirty="0">
                        <a:solidFill>
                          <a:schemeClr val="bg1">
                            <a:lumMod val="6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1" u="none" strike="noStrike" dirty="0">
                        <a:solidFill>
                          <a:schemeClr val="bg1">
                            <a:lumMod val="6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en-US" sz="2400" b="1" i="1" u="none" strike="noStrike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</a:rPr>
                        <a:t>Work Only</a:t>
                      </a:r>
                      <a:endParaRPr lang="en-US" sz="2400" b="1" i="1" u="none" strike="noStrike" dirty="0">
                        <a:solidFill>
                          <a:schemeClr val="bg1">
                            <a:lumMod val="6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b="1" i="1" u="none" strike="noStrike" dirty="0">
                          <a:effectLst/>
                        </a:rPr>
                        <a:t>   -</a:t>
                      </a:r>
                      <a:endParaRPr lang="en-US" sz="2400" b="1" i="1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 dirty="0"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extLst>
                  <a:ext uri="{0D108BD9-81ED-4DB2-BD59-A6C34878D82A}">
                    <a16:rowId xmlns:a16="http://schemas.microsoft.com/office/drawing/2014/main" val="2366404408"/>
                  </a:ext>
                </a:extLst>
              </a:tr>
              <a:tr h="447432"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extLst>
                  <a:ext uri="{0D108BD9-81ED-4DB2-BD59-A6C34878D82A}">
                    <a16:rowId xmlns:a16="http://schemas.microsoft.com/office/drawing/2014/main" val="625013806"/>
                  </a:ext>
                </a:extLst>
              </a:tr>
              <a:tr h="447432"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u="none" strike="noStrike">
                          <a:effectLst/>
                        </a:rPr>
                        <a:t>3</a:t>
                      </a:r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en-US" sz="2400" b="1" i="1" u="none" strike="noStrike" dirty="0">
                          <a:effectLst/>
                        </a:rPr>
                        <a:t>Employee</a:t>
                      </a:r>
                      <a:endParaRPr lang="en-US" sz="2400" b="1" i="1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b="1" i="1" u="none" strike="noStrike" dirty="0">
                          <a:effectLst/>
                        </a:rPr>
                        <a:t>Company</a:t>
                      </a:r>
                      <a:endParaRPr lang="en-US" sz="2400" b="1" i="1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1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b="1" i="1" u="none" strike="noStrike">
                          <a:effectLst/>
                        </a:rPr>
                        <a:t>24/7</a:t>
                      </a:r>
                      <a:endParaRPr lang="en-US" sz="2400" b="1" i="1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1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b="1" i="1" u="none" strike="noStrike">
                          <a:effectLst/>
                        </a:rPr>
                        <a:t>Car Allowance</a:t>
                      </a:r>
                      <a:endParaRPr lang="en-US" sz="2400" b="1" i="1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extLst>
                  <a:ext uri="{0D108BD9-81ED-4DB2-BD59-A6C34878D82A}">
                    <a16:rowId xmlns:a16="http://schemas.microsoft.com/office/drawing/2014/main" val="1812471873"/>
                  </a:ext>
                </a:extLst>
              </a:tr>
              <a:tr h="447432"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1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1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1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1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1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1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1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extLst>
                  <a:ext uri="{0D108BD9-81ED-4DB2-BD59-A6C34878D82A}">
                    <a16:rowId xmlns:a16="http://schemas.microsoft.com/office/drawing/2014/main" val="1844782452"/>
                  </a:ext>
                </a:extLst>
              </a:tr>
              <a:tr h="447432"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u="none" strike="noStrike">
                          <a:effectLst/>
                        </a:rPr>
                        <a:t>4</a:t>
                      </a:r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en-US" sz="2400" b="1" i="1" u="none" strike="noStrike">
                          <a:effectLst/>
                        </a:rPr>
                        <a:t>Employee</a:t>
                      </a:r>
                      <a:endParaRPr lang="en-US" sz="2400" b="1" i="1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en-US" sz="2400" b="1" i="1" u="none" strike="noStrike" dirty="0" smtClean="0">
                          <a:effectLst/>
                        </a:rPr>
                        <a:t>Employee/Co.</a:t>
                      </a:r>
                      <a:endParaRPr lang="en-US" sz="2400" b="1" i="1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b="1" i="1" u="none" strike="noStrike" dirty="0">
                          <a:effectLst/>
                        </a:rPr>
                        <a:t>24/7</a:t>
                      </a:r>
                      <a:endParaRPr lang="en-US" sz="2400" b="1" i="1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1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b="1" i="1" u="none" strike="noStrike" dirty="0">
                          <a:effectLst/>
                        </a:rPr>
                        <a:t>Car Allowance</a:t>
                      </a:r>
                      <a:endParaRPr lang="en-US" sz="2400" b="1" i="1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extLst>
                  <a:ext uri="{0D108BD9-81ED-4DB2-BD59-A6C34878D82A}">
                    <a16:rowId xmlns:a16="http://schemas.microsoft.com/office/drawing/2014/main" val="3790888836"/>
                  </a:ext>
                </a:extLst>
              </a:tr>
              <a:tr h="195751"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 dirty="0"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15" marR="7115" marT="7115" marB="0" anchor="b"/>
                </a:tc>
                <a:extLst>
                  <a:ext uri="{0D108BD9-81ED-4DB2-BD59-A6C34878D82A}">
                    <a16:rowId xmlns:a16="http://schemas.microsoft.com/office/drawing/2014/main" val="89370212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1172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22" y="1987264"/>
            <a:ext cx="5525780" cy="3107251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204326" y="175364"/>
            <a:ext cx="934076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b="1" dirty="0" smtClean="0"/>
              <a:t>Michigan Governor, Gretchen </a:t>
            </a:r>
            <a:r>
              <a:rPr lang="en-US" sz="3600" b="1" dirty="0" err="1" smtClean="0"/>
              <a:t>Whitmer</a:t>
            </a:r>
            <a:r>
              <a:rPr lang="en-US" sz="3600" b="1" dirty="0" smtClean="0"/>
              <a:t>,</a:t>
            </a:r>
          </a:p>
          <a:p>
            <a:pPr algn="ctr"/>
            <a:r>
              <a:rPr lang="en-US" sz="3600" b="1" dirty="0" smtClean="0"/>
              <a:t>Adds Collision Avoidance Tech to State Vehicles.</a:t>
            </a:r>
            <a:endParaRPr lang="en-US" sz="36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0860065" y="889348"/>
            <a:ext cx="10666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Nov,2019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2397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0706" y="1423527"/>
            <a:ext cx="9012404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Are car safety features too distracting to drivers?</a:t>
            </a:r>
          </a:p>
          <a:p>
            <a:pPr marL="800100" lvl="1" indent="-34290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400" b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Only if they are driving poorly.</a:t>
            </a:r>
            <a:endParaRPr lang="en-US" sz="2400" b="1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Clr>
                <a:schemeClr val="accent1"/>
              </a:buClr>
              <a:buFont typeface="Arial" panose="020B0604020202020204" pitchFamily="34" charset="0"/>
              <a:buChar char="•"/>
            </a:pPr>
            <a:endParaRPr lang="en-US" sz="24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Clr>
                <a:schemeClr val="accent1"/>
              </a:buClr>
              <a:buFont typeface="Arial" panose="020B0604020202020204" pitchFamily="34" charset="0"/>
              <a:buChar char="•"/>
            </a:pPr>
            <a:endParaRPr lang="en-US" sz="24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Do the safety features outweigh the annoyance?</a:t>
            </a:r>
          </a:p>
          <a:p>
            <a:pPr marL="800100" lvl="1" indent="-34290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400" b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Yes.</a:t>
            </a:r>
          </a:p>
          <a:p>
            <a:pPr marL="342900" indent="-342900">
              <a:buClr>
                <a:schemeClr val="accent1"/>
              </a:buClr>
              <a:buFont typeface="Arial" panose="020B0604020202020204" pitchFamily="34" charset="0"/>
              <a:buChar char="•"/>
            </a:pPr>
            <a:endParaRPr lang="en-U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Clr>
                <a:schemeClr val="accent1"/>
              </a:buClr>
              <a:buFont typeface="Arial" panose="020B0604020202020204" pitchFamily="34" charset="0"/>
              <a:buChar char="•"/>
            </a:pPr>
            <a:endParaRPr lang="en-US" sz="24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Will some drivers rely too much on safety features?</a:t>
            </a:r>
          </a:p>
          <a:p>
            <a:pPr marL="742950" lvl="1" indent="-28575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400" b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Poor driving will cause audio alerts.  They will improve.</a:t>
            </a:r>
            <a:endParaRPr lang="en-US" sz="2400" b="1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5660" y="1305303"/>
            <a:ext cx="2486025" cy="2790825"/>
          </a:xfrm>
          <a:prstGeom prst="roundRect">
            <a:avLst>
              <a:gd name="adj" fmla="val 11111"/>
            </a:avLst>
          </a:prstGeom>
          <a:ln w="190500" cap="rnd">
            <a:noFill/>
            <a:prstDash val="solid"/>
          </a:ln>
          <a:effectLst/>
        </p:spPr>
      </p:pic>
    </p:spTree>
    <p:extLst>
      <p:ext uri="{BB962C8B-B14F-4D97-AF65-F5344CB8AC3E}">
        <p14:creationId xmlns:p14="http://schemas.microsoft.com/office/powerpoint/2010/main" val="2367833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https://www.insurancejournal.com/app/uploads/2019/02/hands-free-driving-research-580x32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935" y="609395"/>
            <a:ext cx="4285346" cy="2408660"/>
          </a:xfrm>
          <a:prstGeom prst="roundRect">
            <a:avLst>
              <a:gd name="adj" fmla="val 11111"/>
            </a:avLst>
          </a:prstGeom>
          <a:ln w="190500" cap="rnd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832168" y="3494926"/>
            <a:ext cx="8943474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Telematics   =  </a:t>
            </a:r>
            <a:r>
              <a:rPr lang="en-US" sz="3600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Records</a:t>
            </a: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Driver Behavior</a:t>
            </a:r>
          </a:p>
          <a:p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600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ollision	=  </a:t>
            </a:r>
            <a:r>
              <a:rPr lang="en-US" sz="3600" b="1" u="sng" dirty="0">
                <a:latin typeface="Arial" panose="020B0604020202020204" pitchFamily="34" charset="0"/>
                <a:cs typeface="Arial" panose="020B0604020202020204" pitchFamily="34" charset="0"/>
              </a:rPr>
              <a:t>Changes</a:t>
            </a: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 Driver Behavior</a:t>
            </a:r>
            <a:endParaRPr lang="en-US" sz="36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600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voidance</a:t>
            </a:r>
          </a:p>
          <a:p>
            <a:r>
              <a:rPr lang="en-US" sz="3600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ystem		</a:t>
            </a:r>
          </a:p>
          <a:p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Isosceles Triangle 5"/>
          <p:cNvSpPr/>
          <p:nvPr/>
        </p:nvSpPr>
        <p:spPr>
          <a:xfrm>
            <a:off x="5497224" y="5196564"/>
            <a:ext cx="1060704" cy="91440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4797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1653014"/>
            <a:ext cx="7657381" cy="1159195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US" sz="3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 </a:t>
            </a:r>
            <a:r>
              <a:rPr lang="en-US" sz="3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</a:t>
            </a:r>
            <a:r>
              <a:rPr lang="en-US" sz="3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rgent </a:t>
            </a:r>
            <a:r>
              <a:rPr lang="en-US" sz="3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3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 </a:t>
            </a:r>
            <a:r>
              <a:rPr lang="en-US" sz="3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sz="3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ll </a:t>
            </a:r>
            <a:r>
              <a:rPr lang="en-US" sz="3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en-US" sz="3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his?</a:t>
            </a:r>
            <a:endParaRPr lang="en-US" sz="3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7070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30884" y="344261"/>
            <a:ext cx="4095750" cy="552450"/>
          </a:xfrm>
          <a:prstGeom prst="rect">
            <a:avLst/>
          </a:prstGeom>
        </p:spPr>
      </p:pic>
      <p:sp>
        <p:nvSpPr>
          <p:cNvPr id="3" name="Rectangle 1">
            <a:hlinkClick r:id="rId4"/>
          </p:cNvPr>
          <p:cNvSpPr>
            <a:spLocks noChangeArrowheads="1"/>
          </p:cNvSpPr>
          <p:nvPr/>
        </p:nvSpPr>
        <p:spPr bwMode="auto">
          <a:xfrm>
            <a:off x="195943" y="1387260"/>
            <a:ext cx="12192000" cy="25725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-6348" tIns="-6348" rIns="-6348" bIns="-6348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sng" strike="noStrike" cap="none" normalizeH="0" baseline="0" dirty="0" smtClean="0">
                <a:ln>
                  <a:noFill/>
                </a:ln>
                <a:solidFill>
                  <a:srgbClr val="A19D9D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hlinkClick r:id="rId5" tooltip="David Leonhardt"/>
              </a:rPr>
              <a:t>David Leonhardt</a:t>
            </a: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i="0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America Is Now an Outlier on Driving Deaths</a:t>
            </a:r>
          </a:p>
          <a:p>
            <a:pPr marL="0" marR="0" lvl="0" indent="0" algn="l" defTabSz="914400" rtl="0" eaLnBrk="0" fontAlgn="t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800" b="0" i="0" u="sng" strike="noStrike" cap="none" normalizeH="0" baseline="0" dirty="0" smtClean="0">
                <a:ln>
                  <a:noFill/>
                </a:ln>
                <a:solidFill>
                  <a:srgbClr val="A19D9D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  </a:t>
            </a:r>
            <a:r>
              <a:rPr kumimoji="0" lang="en-US" altLang="en-US" sz="9000" b="0" i="0" u="sng" strike="noStrike" cap="none" normalizeH="0" baseline="0" dirty="0" smtClean="0">
                <a:ln>
                  <a:noFill/>
                </a:ln>
                <a:solidFill>
                  <a:srgbClr val="A19D9D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kumimoji="0" lang="en-US" altLang="en-US" sz="800" b="0" i="0" u="sng" strike="noStrike" cap="none" normalizeH="0" baseline="0" dirty="0" smtClean="0">
                <a:ln>
                  <a:noFill/>
                </a:ln>
                <a:solidFill>
                  <a:srgbClr val="A19D9D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                                                </a:t>
            </a: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altLang="en-US" sz="1800" b="0" i="0" u="sng" strike="noStrike" cap="none" normalizeH="0" baseline="0" dirty="0" smtClean="0">
                <a:ln>
                  <a:noFill/>
                </a:ln>
                <a:solidFill>
                  <a:srgbClr val="A19D9D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Nov. 19, 2017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sng" strike="noStrike" cap="none" normalizeH="0" baseline="0" dirty="0" smtClean="0">
              <a:ln>
                <a:noFill/>
              </a:ln>
              <a:solidFill>
                <a:srgbClr val="A19D9D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074" name="Picture 2" descr="David Leonhardt">
            <a:hlinkClick r:id="rId6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2134" y="2182547"/>
            <a:ext cx="1428750" cy="1428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0591" y="1173251"/>
            <a:ext cx="5088395" cy="3392263"/>
          </a:xfrm>
          <a:prstGeom prst="roundRect">
            <a:avLst>
              <a:gd name="adj" fmla="val 11111"/>
            </a:avLst>
          </a:prstGeom>
          <a:ln w="190500" cap="rnd">
            <a:noFill/>
            <a:prstDash val="solid"/>
          </a:ln>
          <a:effectLst/>
        </p:spPr>
      </p:pic>
      <p:sp>
        <p:nvSpPr>
          <p:cNvPr id="6" name="TextBox 5"/>
          <p:cNvSpPr txBox="1"/>
          <p:nvPr/>
        </p:nvSpPr>
        <p:spPr>
          <a:xfrm>
            <a:off x="448954" y="4406585"/>
            <a:ext cx="7283276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USA has:</a:t>
            </a:r>
          </a:p>
          <a:p>
            <a:pPr marL="285750" indent="-285750">
              <a:buClr>
                <a:srgbClr val="6FACDE"/>
              </a:buClr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The most dangerous roads in the industrialized world</a:t>
            </a:r>
          </a:p>
          <a:p>
            <a:pPr marL="285750" indent="-285750">
              <a:buClr>
                <a:srgbClr val="6FACDE"/>
              </a:buClr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A vehicle fatality rate 40% higher than Canada and Australia</a:t>
            </a:r>
          </a:p>
          <a:p>
            <a:pPr>
              <a:buClr>
                <a:srgbClr val="6FACDE"/>
              </a:buClr>
            </a:pP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322092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293962"/>
            <a:ext cx="4363726" cy="3927354"/>
          </a:xfrm>
          <a:prstGeom prst="roundRect">
            <a:avLst>
              <a:gd name="adj" fmla="val 11111"/>
            </a:avLst>
          </a:prstGeom>
          <a:ln w="190500" cap="rnd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1729" y="3652566"/>
            <a:ext cx="3923449" cy="2601585"/>
          </a:xfrm>
          <a:prstGeom prst="roundRect">
            <a:avLst>
              <a:gd name="adj" fmla="val 11111"/>
            </a:avLst>
          </a:prstGeom>
          <a:ln w="190500" cap="rnd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1400" y="1778475"/>
            <a:ext cx="3276600" cy="2062330"/>
          </a:xfrm>
          <a:prstGeom prst="roundRect">
            <a:avLst>
              <a:gd name="adj" fmla="val 11111"/>
            </a:avLst>
          </a:prstGeom>
          <a:ln w="190500" cap="rnd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03118" y="304263"/>
            <a:ext cx="56871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Today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: Distracted 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riving</a:t>
            </a:r>
            <a:endParaRPr lang="en-US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6003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8976" y="1327597"/>
            <a:ext cx="7014048" cy="4202806"/>
          </a:xfrm>
          <a:prstGeom prst="roundRect">
            <a:avLst>
              <a:gd name="adj" fmla="val 11111"/>
            </a:avLst>
          </a:prstGeom>
          <a:ln w="190500" cap="rnd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97775" y="340759"/>
            <a:ext cx="935384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Tomorrow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: Driving 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ehavior 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hanges 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= 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Few 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ccidents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5239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85935" y="1550377"/>
            <a:ext cx="7657381" cy="1159195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US" sz="3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Protecting Your Employees</a:t>
            </a:r>
            <a:br>
              <a:rPr lang="en-US" sz="3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2483" y="2530095"/>
            <a:ext cx="4418026" cy="2946824"/>
          </a:xfrm>
          <a:prstGeom prst="roundRect">
            <a:avLst>
              <a:gd name="adj" fmla="val 11111"/>
            </a:avLst>
          </a:prstGeom>
          <a:ln w="190500" cap="rnd">
            <a:noFill/>
            <a:prstDash val="solid"/>
          </a:ln>
          <a:effectLst/>
        </p:spPr>
      </p:pic>
    </p:spTree>
    <p:extLst>
      <p:ext uri="{BB962C8B-B14F-4D97-AF65-F5344CB8AC3E}">
        <p14:creationId xmlns:p14="http://schemas.microsoft.com/office/powerpoint/2010/main" val="3936785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1653014"/>
            <a:ext cx="7657381" cy="1159195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US" sz="3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 </a:t>
            </a:r>
            <a:r>
              <a:rPr lang="en-US" sz="3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Can Make a </a:t>
            </a:r>
            <a:r>
              <a:rPr lang="en-US" sz="3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Difference</a:t>
            </a:r>
            <a:endParaRPr lang="en-US" sz="3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5662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21546" y="977032"/>
            <a:ext cx="7395164" cy="1102123"/>
          </a:xfrm>
        </p:spPr>
        <p:txBody>
          <a:bodyPr/>
          <a:lstStyle/>
          <a:p>
            <a:r>
              <a:rPr lang="en-US" sz="6000" b="1" dirty="0" smtClean="0"/>
              <a:t>Thank You</a:t>
            </a:r>
            <a:endParaRPr lang="en-US" sz="6000" b="1" dirty="0"/>
          </a:p>
        </p:txBody>
      </p:sp>
      <p:sp>
        <p:nvSpPr>
          <p:cNvPr id="3" name="Rectangle 2"/>
          <p:cNvSpPr/>
          <p:nvPr/>
        </p:nvSpPr>
        <p:spPr>
          <a:xfrm>
            <a:off x="205273" y="5878286"/>
            <a:ext cx="7268547" cy="52251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hlinkClick r:id="rId2"/>
              </a:rPr>
              <a:t>Jim_Berriatua@AJG.com</a:t>
            </a:r>
            <a:r>
              <a:rPr lang="en-US" dirty="0" smtClean="0"/>
              <a:t>       415-254-0606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4960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68073311"/>
              </p:ext>
            </p:extLst>
          </p:nvPr>
        </p:nvGraphicFramePr>
        <p:xfrm>
          <a:off x="2477191" y="108072"/>
          <a:ext cx="6217923" cy="673775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69743">
                  <a:extLst>
                    <a:ext uri="{9D8B030D-6E8A-4147-A177-3AD203B41FA5}">
                      <a16:colId xmlns:a16="http://schemas.microsoft.com/office/drawing/2014/main" val="202840370"/>
                    </a:ext>
                  </a:extLst>
                </a:gridCol>
                <a:gridCol w="875511">
                  <a:extLst>
                    <a:ext uri="{9D8B030D-6E8A-4147-A177-3AD203B41FA5}">
                      <a16:colId xmlns:a16="http://schemas.microsoft.com/office/drawing/2014/main" val="3638654383"/>
                    </a:ext>
                  </a:extLst>
                </a:gridCol>
                <a:gridCol w="1000585">
                  <a:extLst>
                    <a:ext uri="{9D8B030D-6E8A-4147-A177-3AD203B41FA5}">
                      <a16:colId xmlns:a16="http://schemas.microsoft.com/office/drawing/2014/main" val="3671777807"/>
                    </a:ext>
                  </a:extLst>
                </a:gridCol>
                <a:gridCol w="571763">
                  <a:extLst>
                    <a:ext uri="{9D8B030D-6E8A-4147-A177-3AD203B41FA5}">
                      <a16:colId xmlns:a16="http://schemas.microsoft.com/office/drawing/2014/main" val="2585439443"/>
                    </a:ext>
                  </a:extLst>
                </a:gridCol>
                <a:gridCol w="571763">
                  <a:extLst>
                    <a:ext uri="{9D8B030D-6E8A-4147-A177-3AD203B41FA5}">
                      <a16:colId xmlns:a16="http://schemas.microsoft.com/office/drawing/2014/main" val="357450763"/>
                    </a:ext>
                  </a:extLst>
                </a:gridCol>
                <a:gridCol w="571763">
                  <a:extLst>
                    <a:ext uri="{9D8B030D-6E8A-4147-A177-3AD203B41FA5}">
                      <a16:colId xmlns:a16="http://schemas.microsoft.com/office/drawing/2014/main" val="3899546189"/>
                    </a:ext>
                  </a:extLst>
                </a:gridCol>
                <a:gridCol w="571763">
                  <a:extLst>
                    <a:ext uri="{9D8B030D-6E8A-4147-A177-3AD203B41FA5}">
                      <a16:colId xmlns:a16="http://schemas.microsoft.com/office/drawing/2014/main" val="1465420423"/>
                    </a:ext>
                  </a:extLst>
                </a:gridCol>
                <a:gridCol w="571763">
                  <a:extLst>
                    <a:ext uri="{9D8B030D-6E8A-4147-A177-3AD203B41FA5}">
                      <a16:colId xmlns:a16="http://schemas.microsoft.com/office/drawing/2014/main" val="1984861713"/>
                    </a:ext>
                  </a:extLst>
                </a:gridCol>
                <a:gridCol w="571763">
                  <a:extLst>
                    <a:ext uri="{9D8B030D-6E8A-4147-A177-3AD203B41FA5}">
                      <a16:colId xmlns:a16="http://schemas.microsoft.com/office/drawing/2014/main" val="3831405758"/>
                    </a:ext>
                  </a:extLst>
                </a:gridCol>
                <a:gridCol w="571763">
                  <a:extLst>
                    <a:ext uri="{9D8B030D-6E8A-4147-A177-3AD203B41FA5}">
                      <a16:colId xmlns:a16="http://schemas.microsoft.com/office/drawing/2014/main" val="2508807333"/>
                    </a:ext>
                  </a:extLst>
                </a:gridCol>
                <a:gridCol w="169743">
                  <a:extLst>
                    <a:ext uri="{9D8B030D-6E8A-4147-A177-3AD203B41FA5}">
                      <a16:colId xmlns:a16="http://schemas.microsoft.com/office/drawing/2014/main" val="3504485797"/>
                    </a:ext>
                  </a:extLst>
                </a:gridCol>
              </a:tblGrid>
              <a:tr h="280633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u="none" strike="noStrike">
                          <a:effectLst/>
                        </a:rPr>
                        <a:t> 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 gridSpan="4">
                  <a:txBody>
                    <a:bodyPr/>
                    <a:lstStyle/>
                    <a:p>
                      <a:pPr algn="l" fontAlgn="b"/>
                      <a:r>
                        <a:rPr lang="en-US" sz="1600" b="1" u="none" strike="noStrike">
                          <a:effectLst/>
                        </a:rPr>
                        <a:t>Fleet Safety Scorecard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 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 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 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 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500" u="none" strike="noStrike">
                          <a:effectLst/>
                        </a:rPr>
                        <a:t> </a:t>
                      </a:r>
                      <a:endParaRPr lang="en-US" sz="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500" u="none" strike="noStrike">
                          <a:effectLst/>
                        </a:rPr>
                        <a:t> </a:t>
                      </a:r>
                      <a:endParaRPr lang="en-US" sz="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extLst>
                  <a:ext uri="{0D108BD9-81ED-4DB2-BD59-A6C34878D82A}">
                    <a16:rowId xmlns:a16="http://schemas.microsoft.com/office/drawing/2014/main" val="456962868"/>
                  </a:ext>
                </a:extLst>
              </a:tr>
              <a:tr h="242898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u="none" strike="noStrike">
                          <a:effectLst/>
                        </a:rPr>
                        <a:t> 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500" u="none" strike="noStrike">
                          <a:effectLst/>
                        </a:rPr>
                        <a:t> </a:t>
                      </a:r>
                      <a:endParaRPr lang="en-US" sz="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extLst>
                  <a:ext uri="{0D108BD9-81ED-4DB2-BD59-A6C34878D82A}">
                    <a16:rowId xmlns:a16="http://schemas.microsoft.com/office/drawing/2014/main" val="3821516117"/>
                  </a:ext>
                </a:extLst>
              </a:tr>
              <a:tr h="242898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u="none" strike="noStrike">
                          <a:effectLst/>
                        </a:rPr>
                        <a:t> 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u="none" strike="noStrike">
                          <a:effectLst/>
                        </a:rPr>
                        <a:t>(Points)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u="none" strike="noStrike">
                          <a:effectLst/>
                        </a:rPr>
                        <a:t>(Yes/No)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 gridSpan="5">
                  <a:txBody>
                    <a:bodyPr/>
                    <a:lstStyle/>
                    <a:p>
                      <a:pPr algn="l" fontAlgn="b"/>
                      <a:r>
                        <a:rPr lang="en-US" sz="1600" b="1" u="none" strike="noStrike">
                          <a:effectLst/>
                        </a:rPr>
                        <a:t>   (Risk Management Action)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5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500" u="none" strike="noStrike">
                          <a:effectLst/>
                        </a:rPr>
                        <a:t> </a:t>
                      </a:r>
                      <a:endParaRPr lang="en-US" sz="5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extLst>
                  <a:ext uri="{0D108BD9-81ED-4DB2-BD59-A6C34878D82A}">
                    <a16:rowId xmlns:a16="http://schemas.microsoft.com/office/drawing/2014/main" val="3559789282"/>
                  </a:ext>
                </a:extLst>
              </a:tr>
              <a:tr h="242898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u="none" strike="noStrike">
                          <a:effectLst/>
                        </a:rPr>
                        <a:t> 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5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500" u="none" strike="noStrike">
                          <a:effectLst/>
                        </a:rPr>
                        <a:t> </a:t>
                      </a:r>
                      <a:endParaRPr lang="en-US" sz="5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extLst>
                  <a:ext uri="{0D108BD9-81ED-4DB2-BD59-A6C34878D82A}">
                    <a16:rowId xmlns:a16="http://schemas.microsoft.com/office/drawing/2014/main" val="2933129307"/>
                  </a:ext>
                </a:extLst>
              </a:tr>
              <a:tr h="242898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u="none" strike="noStrike">
                          <a:effectLst/>
                        </a:rPr>
                        <a:t> 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u="none" strike="noStrike" dirty="0">
                          <a:effectLst/>
                        </a:rPr>
                        <a:t> </a:t>
                      </a:r>
                      <a:r>
                        <a:rPr lang="en-US" sz="1600" b="1" u="sng" strike="noStrike" dirty="0" smtClean="0">
                          <a:effectLst/>
                        </a:rPr>
                        <a:t>20</a:t>
                      </a: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[   ]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556" marR="4556" marT="4556" marB="0" anchor="b"/>
                </a:tc>
                <a:tc gridSpan="7">
                  <a:txBody>
                    <a:bodyPr/>
                    <a:lstStyle/>
                    <a:p>
                      <a:pPr algn="l" fontAlgn="b"/>
                      <a:r>
                        <a:rPr lang="en-US" sz="1600" b="1" u="none" strike="noStrike">
                          <a:effectLst/>
                        </a:rPr>
                        <a:t>Car Allowance vs. Co. Owned Vehicles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500" u="none" strike="noStrike">
                          <a:effectLst/>
                        </a:rPr>
                        <a:t> </a:t>
                      </a:r>
                      <a:endParaRPr lang="en-US" sz="5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extLst>
                  <a:ext uri="{0D108BD9-81ED-4DB2-BD59-A6C34878D82A}">
                    <a16:rowId xmlns:a16="http://schemas.microsoft.com/office/drawing/2014/main" val="469197218"/>
                  </a:ext>
                </a:extLst>
              </a:tr>
              <a:tr h="242898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u="none" strike="noStrike">
                          <a:effectLst/>
                        </a:rPr>
                        <a:t> 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5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500" u="none" strike="noStrike">
                          <a:effectLst/>
                        </a:rPr>
                        <a:t> </a:t>
                      </a:r>
                      <a:endParaRPr lang="en-US" sz="5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extLst>
                  <a:ext uri="{0D108BD9-81ED-4DB2-BD59-A6C34878D82A}">
                    <a16:rowId xmlns:a16="http://schemas.microsoft.com/office/drawing/2014/main" val="2473795349"/>
                  </a:ext>
                </a:extLst>
              </a:tr>
              <a:tr h="242898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u="none" strike="noStrike">
                          <a:effectLst/>
                        </a:rPr>
                        <a:t> 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u="none" strike="noStrike" dirty="0" smtClean="0">
                          <a:effectLst/>
                        </a:rPr>
                        <a:t> </a:t>
                      </a:r>
                      <a:r>
                        <a:rPr lang="en-US" sz="1600" b="1" u="sng" strike="noStrike" dirty="0" smtClean="0">
                          <a:effectLst/>
                        </a:rPr>
                        <a:t>20</a:t>
                      </a:r>
                      <a:r>
                        <a:rPr lang="en-US" sz="1600" b="1" u="none" strike="noStrike" dirty="0">
                          <a:effectLst/>
                        </a:rPr>
                        <a:t> 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[   ]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556" marR="4556" marT="4556" marB="0" anchor="b"/>
                </a:tc>
                <a:tc gridSpan="3">
                  <a:txBody>
                    <a:bodyPr/>
                    <a:lstStyle/>
                    <a:p>
                      <a:pPr algn="l" fontAlgn="b"/>
                      <a:r>
                        <a:rPr lang="en-US" sz="1600" b="1" u="none" strike="noStrike">
                          <a:effectLst/>
                        </a:rPr>
                        <a:t>Written Policy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 </a:t>
                      </a:r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 </a:t>
                      </a:r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 </a:t>
                      </a:r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500" u="none" strike="noStrike">
                          <a:effectLst/>
                        </a:rPr>
                        <a:t> </a:t>
                      </a:r>
                      <a:endParaRPr lang="en-US" sz="5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500" u="none" strike="noStrike">
                          <a:effectLst/>
                        </a:rPr>
                        <a:t> </a:t>
                      </a:r>
                      <a:endParaRPr lang="en-US" sz="5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extLst>
                  <a:ext uri="{0D108BD9-81ED-4DB2-BD59-A6C34878D82A}">
                    <a16:rowId xmlns:a16="http://schemas.microsoft.com/office/drawing/2014/main" val="2043641835"/>
                  </a:ext>
                </a:extLst>
              </a:tr>
              <a:tr h="242898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u="none" strike="noStrike">
                          <a:effectLst/>
                        </a:rPr>
                        <a:t> 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 gridSpan="8">
                  <a:txBody>
                    <a:bodyPr/>
                    <a:lstStyle/>
                    <a:p>
                      <a:pPr algn="l" fontAlgn="b"/>
                      <a:r>
                        <a:rPr lang="en-US" sz="1600" b="1" u="none" strike="noStrike">
                          <a:effectLst/>
                        </a:rPr>
                        <a:t>Who can drive, when, where, Discipline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64354937"/>
                  </a:ext>
                </a:extLst>
              </a:tr>
              <a:tr h="242898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u="none" strike="noStrike">
                          <a:effectLst/>
                        </a:rPr>
                        <a:t> 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5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500" u="none" strike="noStrike">
                          <a:effectLst/>
                        </a:rPr>
                        <a:t> </a:t>
                      </a:r>
                      <a:endParaRPr lang="en-US" sz="5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extLst>
                  <a:ext uri="{0D108BD9-81ED-4DB2-BD59-A6C34878D82A}">
                    <a16:rowId xmlns:a16="http://schemas.microsoft.com/office/drawing/2014/main" val="1577875168"/>
                  </a:ext>
                </a:extLst>
              </a:tr>
              <a:tr h="242898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u="none" strike="noStrike">
                          <a:effectLst/>
                        </a:rPr>
                        <a:t> 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u="none" strike="noStrike" dirty="0">
                          <a:effectLst/>
                        </a:rPr>
                        <a:t> </a:t>
                      </a:r>
                      <a:r>
                        <a:rPr lang="en-US" sz="1600" b="1" u="sng" strike="noStrike" dirty="0" smtClean="0">
                          <a:effectLst/>
                        </a:rPr>
                        <a:t>20</a:t>
                      </a:r>
                      <a:endParaRPr lang="en-US" sz="1600" b="1" i="0" u="sng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[   ]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556" marR="4556" marT="4556" marB="0" anchor="b"/>
                </a:tc>
                <a:tc gridSpan="4">
                  <a:txBody>
                    <a:bodyPr/>
                    <a:lstStyle/>
                    <a:p>
                      <a:pPr algn="l" fontAlgn="b"/>
                      <a:r>
                        <a:rPr lang="en-US" sz="1600" b="1" u="none" strike="noStrike">
                          <a:effectLst/>
                        </a:rPr>
                        <a:t>24/7 MVR Checks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 </a:t>
                      </a:r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 </a:t>
                      </a:r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500" u="none" strike="noStrike">
                          <a:effectLst/>
                        </a:rPr>
                        <a:t> </a:t>
                      </a:r>
                      <a:endParaRPr lang="en-US" sz="5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500" u="none" strike="noStrike">
                          <a:effectLst/>
                        </a:rPr>
                        <a:t> </a:t>
                      </a:r>
                      <a:endParaRPr lang="en-US" sz="5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extLst>
                  <a:ext uri="{0D108BD9-81ED-4DB2-BD59-A6C34878D82A}">
                    <a16:rowId xmlns:a16="http://schemas.microsoft.com/office/drawing/2014/main" val="2309853345"/>
                  </a:ext>
                </a:extLst>
              </a:tr>
              <a:tr h="242898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u="none" strike="noStrike">
                          <a:effectLst/>
                        </a:rPr>
                        <a:t> 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5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500" u="none" strike="noStrike">
                          <a:effectLst/>
                        </a:rPr>
                        <a:t> </a:t>
                      </a:r>
                      <a:endParaRPr lang="en-US" sz="5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extLst>
                  <a:ext uri="{0D108BD9-81ED-4DB2-BD59-A6C34878D82A}">
                    <a16:rowId xmlns:a16="http://schemas.microsoft.com/office/drawing/2014/main" val="645200974"/>
                  </a:ext>
                </a:extLst>
              </a:tr>
              <a:tr h="242898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u="none" strike="noStrike">
                          <a:effectLst/>
                        </a:rPr>
                        <a:t> 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u="none" strike="noStrike" dirty="0">
                          <a:effectLst/>
                        </a:rPr>
                        <a:t> </a:t>
                      </a:r>
                      <a:r>
                        <a:rPr lang="en-US" sz="1600" b="1" u="sng" strike="noStrike" dirty="0" smtClean="0">
                          <a:effectLst/>
                        </a:rPr>
                        <a:t>20</a:t>
                      </a:r>
                      <a:endParaRPr lang="en-US" sz="1600" b="1" i="0" u="sng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[   ]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556" marR="4556" marT="4556" marB="0" anchor="b"/>
                </a:tc>
                <a:tc gridSpan="5">
                  <a:txBody>
                    <a:bodyPr/>
                    <a:lstStyle/>
                    <a:p>
                      <a:pPr algn="l" fontAlgn="b"/>
                      <a:r>
                        <a:rPr lang="en-US" sz="1600" b="1" u="none" strike="noStrike">
                          <a:effectLst/>
                        </a:rPr>
                        <a:t>Dash Cams   Front - 180 *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 </a:t>
                      </a:r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500" u="none" strike="noStrike">
                          <a:effectLst/>
                        </a:rPr>
                        <a:t> </a:t>
                      </a:r>
                      <a:endParaRPr lang="en-US" sz="5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500" u="none" strike="noStrike">
                          <a:effectLst/>
                        </a:rPr>
                        <a:t> </a:t>
                      </a:r>
                      <a:endParaRPr lang="en-US" sz="5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extLst>
                  <a:ext uri="{0D108BD9-81ED-4DB2-BD59-A6C34878D82A}">
                    <a16:rowId xmlns:a16="http://schemas.microsoft.com/office/drawing/2014/main" val="2256696326"/>
                  </a:ext>
                </a:extLst>
              </a:tr>
              <a:tr h="242898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u="none" strike="noStrike">
                          <a:effectLst/>
                        </a:rPr>
                        <a:t> 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u="none" strike="noStrike" dirty="0">
                          <a:effectLst/>
                        </a:rPr>
                        <a:t> 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u="none" strike="noStrike">
                          <a:effectLst/>
                        </a:rPr>
                        <a:t> 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u="none" strike="noStrike">
                          <a:effectLst/>
                        </a:rPr>
                        <a:t> 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 </a:t>
                      </a:r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 </a:t>
                      </a:r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 </a:t>
                      </a:r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 </a:t>
                      </a:r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500" u="none" strike="noStrike">
                          <a:effectLst/>
                        </a:rPr>
                        <a:t> </a:t>
                      </a:r>
                      <a:endParaRPr lang="en-US" sz="5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500" u="none" strike="noStrike">
                          <a:effectLst/>
                        </a:rPr>
                        <a:t> </a:t>
                      </a:r>
                      <a:endParaRPr lang="en-US" sz="5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extLst>
                  <a:ext uri="{0D108BD9-81ED-4DB2-BD59-A6C34878D82A}">
                    <a16:rowId xmlns:a16="http://schemas.microsoft.com/office/drawing/2014/main" val="4020880699"/>
                  </a:ext>
                </a:extLst>
              </a:tr>
              <a:tr h="242898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u="none" strike="noStrike">
                          <a:effectLst/>
                        </a:rPr>
                        <a:t> 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u="none" strike="noStrike" dirty="0">
                          <a:effectLst/>
                        </a:rPr>
                        <a:t> </a:t>
                      </a:r>
                      <a:r>
                        <a:rPr lang="en-US" sz="1600" b="1" u="sng" strike="noStrike" dirty="0" smtClean="0">
                          <a:effectLst/>
                        </a:rPr>
                        <a:t>20</a:t>
                      </a:r>
                      <a:endParaRPr lang="en-US" sz="1600" b="1" i="0" u="sng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[   ]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556" marR="4556" marT="4556" marB="0" anchor="b"/>
                </a:tc>
                <a:tc gridSpan="7">
                  <a:txBody>
                    <a:bodyPr/>
                    <a:lstStyle/>
                    <a:p>
                      <a:pPr algn="l" fontAlgn="b"/>
                      <a:r>
                        <a:rPr lang="en-US" sz="1600" b="1" u="none" strike="noStrike">
                          <a:effectLst/>
                        </a:rPr>
                        <a:t>Telematics w/Policy and Managed well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500" u="none" strike="noStrike">
                          <a:effectLst/>
                        </a:rPr>
                        <a:t> </a:t>
                      </a:r>
                      <a:endParaRPr lang="en-US" sz="5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extLst>
                  <a:ext uri="{0D108BD9-81ED-4DB2-BD59-A6C34878D82A}">
                    <a16:rowId xmlns:a16="http://schemas.microsoft.com/office/drawing/2014/main" val="910807226"/>
                  </a:ext>
                </a:extLst>
              </a:tr>
              <a:tr h="242898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u="none" strike="noStrike">
                          <a:effectLst/>
                        </a:rPr>
                        <a:t> 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u="none" strike="noStrike">
                          <a:effectLst/>
                        </a:rPr>
                        <a:t> 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u="none" strike="noStrike">
                          <a:effectLst/>
                        </a:rPr>
                        <a:t> 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u="none" strike="noStrike">
                          <a:effectLst/>
                        </a:rPr>
                        <a:t> 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 </a:t>
                      </a:r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 </a:t>
                      </a:r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 </a:t>
                      </a:r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 </a:t>
                      </a:r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500" u="none" strike="noStrike">
                          <a:effectLst/>
                        </a:rPr>
                        <a:t> </a:t>
                      </a:r>
                      <a:endParaRPr lang="en-US" sz="5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500" u="none" strike="noStrike">
                          <a:effectLst/>
                        </a:rPr>
                        <a:t> </a:t>
                      </a:r>
                      <a:endParaRPr lang="en-US" sz="5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extLst>
                  <a:ext uri="{0D108BD9-81ED-4DB2-BD59-A6C34878D82A}">
                    <a16:rowId xmlns:a16="http://schemas.microsoft.com/office/drawing/2014/main" val="1756813007"/>
                  </a:ext>
                </a:extLst>
              </a:tr>
              <a:tr h="242898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u="none" strike="noStrike">
                          <a:effectLst/>
                        </a:rPr>
                        <a:t> 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u="none" strike="noStrike" dirty="0">
                          <a:effectLst/>
                        </a:rPr>
                        <a:t> </a:t>
                      </a:r>
                      <a:r>
                        <a:rPr lang="en-US" sz="1600" b="1" u="sng" strike="noStrike" dirty="0" smtClean="0">
                          <a:effectLst/>
                        </a:rPr>
                        <a:t>10</a:t>
                      </a:r>
                      <a:endParaRPr lang="en-US" sz="1600" b="1" i="0" u="sng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 dirty="0">
                          <a:effectLst/>
                        </a:rPr>
                        <a:t>[   ]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556" marR="4556" marT="4556" marB="0" anchor="b"/>
                </a:tc>
                <a:tc gridSpan="7">
                  <a:txBody>
                    <a:bodyPr/>
                    <a:lstStyle/>
                    <a:p>
                      <a:pPr algn="l" fontAlgn="b"/>
                      <a:r>
                        <a:rPr lang="en-US" sz="1600" b="1" u="none" strike="noStrike">
                          <a:effectLst/>
                        </a:rPr>
                        <a:t>No Cell Phone while driving policy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500" u="none" strike="noStrike">
                          <a:effectLst/>
                        </a:rPr>
                        <a:t> </a:t>
                      </a:r>
                      <a:endParaRPr lang="en-US" sz="5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extLst>
                  <a:ext uri="{0D108BD9-81ED-4DB2-BD59-A6C34878D82A}">
                    <a16:rowId xmlns:a16="http://schemas.microsoft.com/office/drawing/2014/main" val="3343711483"/>
                  </a:ext>
                </a:extLst>
              </a:tr>
              <a:tr h="242898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u="none" strike="noStrike">
                          <a:effectLst/>
                        </a:rPr>
                        <a:t> 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5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500" u="none" strike="noStrike">
                          <a:effectLst/>
                        </a:rPr>
                        <a:t> </a:t>
                      </a:r>
                      <a:endParaRPr lang="en-US" sz="5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extLst>
                  <a:ext uri="{0D108BD9-81ED-4DB2-BD59-A6C34878D82A}">
                    <a16:rowId xmlns:a16="http://schemas.microsoft.com/office/drawing/2014/main" val="3235202525"/>
                  </a:ext>
                </a:extLst>
              </a:tr>
              <a:tr h="242898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u="none" strike="noStrike">
                          <a:effectLst/>
                        </a:rPr>
                        <a:t> 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u="none" strike="noStrike" dirty="0">
                          <a:effectLst/>
                        </a:rPr>
                        <a:t> </a:t>
                      </a:r>
                      <a:r>
                        <a:rPr lang="en-US" sz="1600" b="1" u="sng" strike="noStrike" dirty="0" smtClean="0">
                          <a:effectLst/>
                        </a:rPr>
                        <a:t>10</a:t>
                      </a:r>
                      <a:endParaRPr lang="en-US" sz="1600" b="1" i="0" u="sng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[   ]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556" marR="4556" marT="4556" marB="0" anchor="b"/>
                </a:tc>
                <a:tc gridSpan="4">
                  <a:txBody>
                    <a:bodyPr/>
                    <a:lstStyle/>
                    <a:p>
                      <a:pPr algn="l" fontAlgn="b"/>
                      <a:r>
                        <a:rPr lang="en-US" sz="1600" b="1" u="none" strike="noStrike">
                          <a:effectLst/>
                        </a:rPr>
                        <a:t>Driver Education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 </a:t>
                      </a:r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 </a:t>
                      </a:r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500" u="none" strike="noStrike">
                          <a:effectLst/>
                        </a:rPr>
                        <a:t> </a:t>
                      </a:r>
                      <a:endParaRPr lang="en-US" sz="5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500" u="none" strike="noStrike">
                          <a:effectLst/>
                        </a:rPr>
                        <a:t> </a:t>
                      </a:r>
                      <a:endParaRPr lang="en-US" sz="5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extLst>
                  <a:ext uri="{0D108BD9-81ED-4DB2-BD59-A6C34878D82A}">
                    <a16:rowId xmlns:a16="http://schemas.microsoft.com/office/drawing/2014/main" val="2967814841"/>
                  </a:ext>
                </a:extLst>
              </a:tr>
              <a:tr h="242898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u="none" strike="noStrike">
                          <a:effectLst/>
                        </a:rPr>
                        <a:t> 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5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500" u="none" strike="noStrike">
                          <a:effectLst/>
                        </a:rPr>
                        <a:t> </a:t>
                      </a:r>
                      <a:endParaRPr lang="en-US" sz="5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extLst>
                  <a:ext uri="{0D108BD9-81ED-4DB2-BD59-A6C34878D82A}">
                    <a16:rowId xmlns:a16="http://schemas.microsoft.com/office/drawing/2014/main" val="2744600462"/>
                  </a:ext>
                </a:extLst>
              </a:tr>
              <a:tr h="242898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u="none" strike="noStrike">
                          <a:effectLst/>
                        </a:rPr>
                        <a:t> 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u="none" strike="noStrike" dirty="0">
                          <a:effectLst/>
                        </a:rPr>
                        <a:t> </a:t>
                      </a:r>
                      <a:r>
                        <a:rPr lang="en-US" sz="1600" b="1" u="sng" strike="noStrike" dirty="0" smtClean="0">
                          <a:effectLst/>
                        </a:rPr>
                        <a:t>50</a:t>
                      </a:r>
                      <a:endParaRPr lang="en-US" sz="1600" b="1" i="0" u="sng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[   ]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556" marR="4556" marT="4556" marB="0" anchor="b"/>
                </a:tc>
                <a:tc gridSpan="6">
                  <a:txBody>
                    <a:bodyPr/>
                    <a:lstStyle/>
                    <a:p>
                      <a:pPr algn="l" fontAlgn="b"/>
                      <a:r>
                        <a:rPr lang="en-US" sz="1600" b="1" u="none" strike="noStrike">
                          <a:effectLst/>
                        </a:rPr>
                        <a:t>Collision-Avoidance System: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500" u="none" strike="noStrike">
                          <a:effectLst/>
                        </a:rPr>
                        <a:t> </a:t>
                      </a:r>
                      <a:endParaRPr lang="en-US" sz="5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500" u="none" strike="noStrike">
                          <a:effectLst/>
                        </a:rPr>
                        <a:t> </a:t>
                      </a:r>
                      <a:endParaRPr lang="en-US" sz="5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extLst>
                  <a:ext uri="{0D108BD9-81ED-4DB2-BD59-A6C34878D82A}">
                    <a16:rowId xmlns:a16="http://schemas.microsoft.com/office/drawing/2014/main" val="3279461756"/>
                  </a:ext>
                </a:extLst>
              </a:tr>
              <a:tr h="242898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u="none" strike="noStrike">
                          <a:effectLst/>
                        </a:rPr>
                        <a:t> 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 gridSpan="5">
                  <a:txBody>
                    <a:bodyPr/>
                    <a:lstStyle/>
                    <a:p>
                      <a:pPr algn="l" fontAlgn="b"/>
                      <a:r>
                        <a:rPr lang="en-US" sz="1600" b="1" u="none" strike="noStrike">
                          <a:effectLst/>
                        </a:rPr>
                        <a:t>Safe following warnings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n-US" sz="5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500" u="none" strike="noStrike">
                          <a:effectLst/>
                        </a:rPr>
                        <a:t> </a:t>
                      </a:r>
                      <a:endParaRPr lang="en-US" sz="5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extLst>
                  <a:ext uri="{0D108BD9-81ED-4DB2-BD59-A6C34878D82A}">
                    <a16:rowId xmlns:a16="http://schemas.microsoft.com/office/drawing/2014/main" val="3440651497"/>
                  </a:ext>
                </a:extLst>
              </a:tr>
              <a:tr h="242898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u="none" strike="noStrike">
                          <a:effectLst/>
                        </a:rPr>
                        <a:t> 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 gridSpan="5">
                  <a:txBody>
                    <a:bodyPr/>
                    <a:lstStyle/>
                    <a:p>
                      <a:pPr algn="l" fontAlgn="b"/>
                      <a:r>
                        <a:rPr lang="en-US" sz="1600" b="1" u="none" strike="noStrike">
                          <a:effectLst/>
                        </a:rPr>
                        <a:t>Lane Departure warnings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n-US" sz="5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500" u="none" strike="noStrike">
                          <a:effectLst/>
                        </a:rPr>
                        <a:t> </a:t>
                      </a:r>
                      <a:endParaRPr lang="en-US" sz="5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extLst>
                  <a:ext uri="{0D108BD9-81ED-4DB2-BD59-A6C34878D82A}">
                    <a16:rowId xmlns:a16="http://schemas.microsoft.com/office/drawing/2014/main" val="264063481"/>
                  </a:ext>
                </a:extLst>
              </a:tr>
              <a:tr h="242898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u="none" strike="noStrike">
                          <a:effectLst/>
                        </a:rPr>
                        <a:t> 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5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500" u="none" strike="noStrike">
                          <a:effectLst/>
                        </a:rPr>
                        <a:t> </a:t>
                      </a:r>
                      <a:endParaRPr lang="en-US" sz="5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extLst>
                  <a:ext uri="{0D108BD9-81ED-4DB2-BD59-A6C34878D82A}">
                    <a16:rowId xmlns:a16="http://schemas.microsoft.com/office/drawing/2014/main" val="2800409988"/>
                  </a:ext>
                </a:extLst>
              </a:tr>
              <a:tr h="242898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u="none" strike="noStrike">
                          <a:effectLst/>
                        </a:rPr>
                        <a:t> 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u="none" strike="noStrike" dirty="0">
                          <a:effectLst/>
                        </a:rPr>
                        <a:t> </a:t>
                      </a:r>
                      <a:r>
                        <a:rPr lang="en-US" sz="1600" b="1" u="none" strike="noStrike" dirty="0" smtClean="0">
                          <a:effectLst/>
                        </a:rPr>
                        <a:t>_____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</a:rPr>
                        <a:t>[   ]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556" marR="4556" marT="4556" marB="0" anchor="b"/>
                </a:tc>
                <a:tc gridSpan="7">
                  <a:txBody>
                    <a:bodyPr/>
                    <a:lstStyle/>
                    <a:p>
                      <a:pPr algn="l" fontAlgn="b"/>
                      <a:r>
                        <a:rPr lang="en-US" sz="1600" b="1" u="none" strike="noStrike">
                          <a:effectLst/>
                        </a:rPr>
                        <a:t>Other?   ______________________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500" u="none" strike="noStrike">
                          <a:effectLst/>
                        </a:rPr>
                        <a:t> </a:t>
                      </a:r>
                      <a:endParaRPr lang="en-US" sz="5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extLst>
                  <a:ext uri="{0D108BD9-81ED-4DB2-BD59-A6C34878D82A}">
                    <a16:rowId xmlns:a16="http://schemas.microsoft.com/office/drawing/2014/main" val="2314043753"/>
                  </a:ext>
                </a:extLst>
              </a:tr>
              <a:tr h="242898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u="none" strike="noStrike">
                          <a:effectLst/>
                        </a:rPr>
                        <a:t> 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5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500" u="none" strike="noStrike">
                          <a:effectLst/>
                        </a:rPr>
                        <a:t> </a:t>
                      </a:r>
                      <a:endParaRPr lang="en-US" sz="5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extLst>
                  <a:ext uri="{0D108BD9-81ED-4DB2-BD59-A6C34878D82A}">
                    <a16:rowId xmlns:a16="http://schemas.microsoft.com/office/drawing/2014/main" val="2638545262"/>
                  </a:ext>
                </a:extLst>
              </a:tr>
              <a:tr h="242898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u="none" strike="noStrike">
                          <a:effectLst/>
                        </a:rPr>
                        <a:t> 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u="none" strike="noStrike" dirty="0">
                          <a:effectLst/>
                        </a:rPr>
                        <a:t> </a:t>
                      </a:r>
                      <a:r>
                        <a:rPr lang="en-US" sz="1600" b="1" u="none" strike="noStrike" dirty="0" smtClean="0">
                          <a:effectLst/>
                        </a:rPr>
                        <a:t>________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 gridSpan="3">
                  <a:txBody>
                    <a:bodyPr/>
                    <a:lstStyle/>
                    <a:p>
                      <a:pPr algn="l" fontAlgn="b"/>
                      <a:r>
                        <a:rPr lang="en-US" sz="1600" b="1" u="none" strike="noStrike" dirty="0">
                          <a:effectLst/>
                        </a:rPr>
                        <a:t>Total Points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5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500" u="none" strike="noStrike">
                          <a:effectLst/>
                        </a:rPr>
                        <a:t> </a:t>
                      </a:r>
                      <a:endParaRPr lang="en-US" sz="5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extLst>
                  <a:ext uri="{0D108BD9-81ED-4DB2-BD59-A6C34878D82A}">
                    <a16:rowId xmlns:a16="http://schemas.microsoft.com/office/drawing/2014/main" val="1985639042"/>
                  </a:ext>
                </a:extLst>
              </a:tr>
              <a:tr h="247224">
                <a:tc>
                  <a:txBody>
                    <a:bodyPr/>
                    <a:lstStyle/>
                    <a:p>
                      <a:pPr algn="l" fontAlgn="b"/>
                      <a:r>
                        <a:rPr lang="en-US" sz="500" u="none" strike="noStrike">
                          <a:effectLst/>
                        </a:rPr>
                        <a:t> </a:t>
                      </a:r>
                      <a:endParaRPr lang="en-US" sz="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 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 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 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 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 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 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 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 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500" u="none" strike="noStrike">
                          <a:effectLst/>
                        </a:rPr>
                        <a:t> </a:t>
                      </a:r>
                      <a:endParaRPr lang="en-US" sz="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500" u="none" strike="noStrike" dirty="0">
                          <a:effectLst/>
                        </a:rPr>
                        <a:t> </a:t>
                      </a:r>
                      <a:endParaRPr lang="en-US" sz="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56" marR="4556" marT="4556" marB="0" anchor="b"/>
                </a:tc>
                <a:extLst>
                  <a:ext uri="{0D108BD9-81ED-4DB2-BD59-A6C34878D82A}">
                    <a16:rowId xmlns:a16="http://schemas.microsoft.com/office/drawing/2014/main" val="14368597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13421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88380" y="1872864"/>
            <a:ext cx="10197483" cy="2255252"/>
          </a:xfrm>
        </p:spPr>
        <p:txBody>
          <a:bodyPr/>
          <a:lstStyle/>
          <a:p>
            <a:r>
              <a:rPr lang="en-US" sz="8000" b="1" dirty="0" smtClean="0"/>
              <a:t>Interesting Facts about</a:t>
            </a:r>
            <a:br>
              <a:rPr lang="en-US" sz="8000" b="1" dirty="0" smtClean="0"/>
            </a:br>
            <a:r>
              <a:rPr lang="en-US" sz="8000" b="1" dirty="0"/>
              <a:t/>
            </a:r>
            <a:br>
              <a:rPr lang="en-US" sz="8000" b="1" dirty="0"/>
            </a:br>
            <a:r>
              <a:rPr lang="en-US" sz="8000" b="1" dirty="0" smtClean="0"/>
              <a:t> Auto Safety</a:t>
            </a:r>
            <a:endParaRPr lang="en-US" sz="8000" b="1" dirty="0"/>
          </a:p>
        </p:txBody>
      </p:sp>
    </p:spTree>
    <p:extLst>
      <p:ext uri="{BB962C8B-B14F-4D97-AF65-F5344CB8AC3E}">
        <p14:creationId xmlns:p14="http://schemas.microsoft.com/office/powerpoint/2010/main" val="1034550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61078" y="407379"/>
            <a:ext cx="95638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1993 Max. speed limits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2304699" y="1215724"/>
            <a:ext cx="7582603" cy="5254087"/>
            <a:chOff x="2113487" y="1215724"/>
            <a:chExt cx="7582603" cy="5254087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13487" y="1215724"/>
              <a:ext cx="7582603" cy="5254087"/>
            </a:xfrm>
            <a:prstGeom prst="rect">
              <a:avLst/>
            </a:prstGeom>
          </p:spPr>
        </p:pic>
        <p:sp>
          <p:nvSpPr>
            <p:cNvPr id="6" name="TextBox 5"/>
            <p:cNvSpPr txBox="1"/>
            <p:nvPr/>
          </p:nvSpPr>
          <p:spPr>
            <a:xfrm>
              <a:off x="4536920" y="2998410"/>
              <a:ext cx="1212191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65 mph</a:t>
              </a:r>
              <a:endParaRPr lang="en-US" sz="24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>
              <a:off x="8376250" y="4468483"/>
              <a:ext cx="828136" cy="483079"/>
            </a:xfrm>
            <a:prstGeom prst="rect">
              <a:avLst/>
            </a:prstGeom>
            <a:noFill/>
            <a:ln w="381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1121534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55438" y="259628"/>
            <a:ext cx="84032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Max. 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speed limits today          + Distracted Drivers? 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2122706" y="1124817"/>
            <a:ext cx="7946588" cy="5488668"/>
            <a:chOff x="1743625" y="1124817"/>
            <a:chExt cx="7946588" cy="5488668"/>
          </a:xfrm>
        </p:grpSpPr>
        <p:pic>
          <p:nvPicPr>
            <p:cNvPr id="3074" name="Picture 2" descr="Speed limit map, 2017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43625" y="1124817"/>
              <a:ext cx="7929336" cy="548866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Rectangle 3"/>
            <p:cNvSpPr/>
            <p:nvPr/>
          </p:nvSpPr>
          <p:spPr>
            <a:xfrm>
              <a:off x="8540150" y="4546122"/>
              <a:ext cx="1150063" cy="1250830"/>
            </a:xfrm>
            <a:prstGeom prst="rect">
              <a:avLst/>
            </a:prstGeom>
            <a:noFill/>
            <a:ln w="381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4029571" y="3227571"/>
              <a:ext cx="1980029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>
                <a:defRPr sz="2400">
                  <a:latin typeface="Arial" panose="020B0604020202020204" pitchFamily="34" charset="0"/>
                  <a:cs typeface="Arial" panose="020B0604020202020204" pitchFamily="34" charset="0"/>
                </a:defRPr>
              </a:lvl1pPr>
            </a:lstStyle>
            <a:p>
              <a:r>
                <a:rPr lang="en-US" sz="4000" b="1" dirty="0"/>
                <a:t>75 mph</a:t>
              </a: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6564097" y="3176663"/>
              <a:ext cx="1980029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4000" b="1" dirty="0">
                  <a:latin typeface="Arial" panose="020B0604020202020204" pitchFamily="34" charset="0"/>
                  <a:cs typeface="Arial" panose="020B0604020202020204" pitchFamily="34" charset="0"/>
                </a:rPr>
                <a:t>70 mph</a:t>
              </a:r>
            </a:p>
          </p:txBody>
        </p:sp>
        <p:sp>
          <p:nvSpPr>
            <p:cNvPr id="7" name="Rectangle 6"/>
            <p:cNvSpPr/>
            <p:nvPr/>
          </p:nvSpPr>
          <p:spPr>
            <a:xfrm>
              <a:off x="2985331" y="2091367"/>
              <a:ext cx="1980029" cy="70788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4000" b="1" dirty="0">
                  <a:latin typeface="Arial" panose="020B0604020202020204" pitchFamily="34" charset="0"/>
                  <a:cs typeface="Arial" panose="020B0604020202020204" pitchFamily="34" charset="0"/>
                </a:rPr>
                <a:t>80 mph</a:t>
              </a:r>
            </a:p>
          </p:txBody>
        </p:sp>
      </p:grpSp>
      <p:sp>
        <p:nvSpPr>
          <p:cNvPr id="9" name="Rectangle 8"/>
          <p:cNvSpPr/>
          <p:nvPr/>
        </p:nvSpPr>
        <p:spPr>
          <a:xfrm>
            <a:off x="4657069" y="4678552"/>
            <a:ext cx="180049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85 </a:t>
            </a: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mph</a:t>
            </a:r>
          </a:p>
        </p:txBody>
      </p:sp>
    </p:spTree>
    <p:extLst>
      <p:ext uri="{BB962C8B-B14F-4D97-AF65-F5344CB8AC3E}">
        <p14:creationId xmlns:p14="http://schemas.microsoft.com/office/powerpoint/2010/main" val="1547850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825683" y="338050"/>
            <a:ext cx="8540634" cy="6304290"/>
            <a:chOff x="1236005" y="338050"/>
            <a:chExt cx="8540634" cy="6304290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36005" y="338050"/>
              <a:ext cx="4871497" cy="6304290"/>
            </a:xfrm>
            <a:prstGeom prst="roundRect">
              <a:avLst>
                <a:gd name="adj" fmla="val 11111"/>
              </a:avLst>
            </a:prstGeom>
            <a:ln w="190500" cap="rnd">
              <a:noFill/>
              <a:prstDash val="solid"/>
            </a:ln>
            <a:effectLst/>
          </p:spPr>
        </p:pic>
        <p:sp>
          <p:nvSpPr>
            <p:cNvPr id="3" name="TextBox 2"/>
            <p:cNvSpPr txBox="1"/>
            <p:nvPr/>
          </p:nvSpPr>
          <p:spPr>
            <a:xfrm>
              <a:off x="6903737" y="1374526"/>
              <a:ext cx="2872902" cy="193899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24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“Small increases in </a:t>
              </a:r>
            </a:p>
            <a:p>
              <a:pPr algn="ctr"/>
              <a:r>
                <a:rPr lang="en-US" sz="24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speed limits</a:t>
              </a:r>
            </a:p>
            <a:p>
              <a:pPr algn="ctr"/>
              <a:r>
                <a:rPr lang="en-US" sz="24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lead to</a:t>
              </a:r>
            </a:p>
            <a:p>
              <a:pPr algn="ctr"/>
              <a:r>
                <a:rPr lang="en-US" sz="24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large changes </a:t>
              </a:r>
            </a:p>
            <a:p>
              <a:pPr algn="ctr"/>
              <a:r>
                <a:rPr lang="en-US" sz="24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in HARM.”</a:t>
              </a:r>
              <a:endParaRPr lang="en-US" sz="24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5" name="Straight Arrow Connector 4"/>
            <p:cNvCxnSpPr/>
            <p:nvPr/>
          </p:nvCxnSpPr>
          <p:spPr>
            <a:xfrm flipV="1">
              <a:off x="5103845" y="1586204"/>
              <a:ext cx="1698171" cy="1166327"/>
            </a:xfrm>
            <a:prstGeom prst="straightConnector1">
              <a:avLst/>
            </a:prstGeom>
            <a:ln w="8255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234958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1653014"/>
            <a:ext cx="8312989" cy="1159195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US" sz="3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Cell phone use “while </a:t>
            </a:r>
            <a:r>
              <a:rPr lang="en-US" sz="3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driving a vehicle</a:t>
            </a:r>
            <a:r>
              <a:rPr lang="en-US" sz="3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</a:t>
            </a:r>
            <a:endParaRPr lang="en-US" sz="3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4800" y="2929370"/>
            <a:ext cx="7156704" cy="499872"/>
          </a:xfrm>
        </p:spPr>
        <p:txBody>
          <a:bodyPr/>
          <a:lstStyle/>
          <a:p>
            <a:r>
              <a:rPr lang="en-US" sz="2800" b="1" dirty="0">
                <a:solidFill>
                  <a:srgbClr val="6FACD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Hand-Held vs. </a:t>
            </a:r>
            <a:r>
              <a:rPr lang="en-US" sz="2800" b="1" u="sng" dirty="0" smtClean="0">
                <a:solidFill>
                  <a:srgbClr val="6FACD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Hands-Free</a:t>
            </a:r>
            <a:endParaRPr lang="en-US" sz="2800" b="1" dirty="0">
              <a:solidFill>
                <a:srgbClr val="6FACD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9145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929"/>
          <a:stretch/>
        </p:blipFill>
        <p:spPr>
          <a:xfrm>
            <a:off x="2330195" y="1134719"/>
            <a:ext cx="7531610" cy="542511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3786" y="2596849"/>
            <a:ext cx="1342147" cy="117823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76376" y="252327"/>
            <a:ext cx="99114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36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sz="2800" dirty="0" smtClean="0"/>
              <a:t>Handheld cell phone use banned in </a:t>
            </a:r>
            <a:r>
              <a:rPr lang="en-US" sz="2800" u="sng" dirty="0" smtClean="0"/>
              <a:t>20</a:t>
            </a:r>
            <a:r>
              <a:rPr lang="en-US" sz="2800" dirty="0" smtClean="0"/>
              <a:t> states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459265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48" t="14088" r="1484" b="40573"/>
          <a:stretch/>
        </p:blipFill>
        <p:spPr>
          <a:xfrm>
            <a:off x="465826" y="1621766"/>
            <a:ext cx="7806906" cy="480491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89124" y="6426679"/>
            <a:ext cx="21707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i="1" dirty="0" smtClean="0"/>
              <a:t>Info from:   Krista Doyle – Aceable Co</a:t>
            </a:r>
            <a:r>
              <a:rPr lang="en-US" i="1" dirty="0" smtClean="0"/>
              <a:t>.</a:t>
            </a:r>
            <a:endParaRPr lang="en-US" i="1" dirty="0"/>
          </a:p>
        </p:txBody>
      </p:sp>
      <p:sp>
        <p:nvSpPr>
          <p:cNvPr id="5" name="TextBox 4"/>
          <p:cNvSpPr txBox="1"/>
          <p:nvPr/>
        </p:nvSpPr>
        <p:spPr>
          <a:xfrm>
            <a:off x="276376" y="252327"/>
            <a:ext cx="991142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36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sz="2800" dirty="0" smtClean="0"/>
              <a:t>Texting and driving fines by state</a:t>
            </a:r>
          </a:p>
          <a:p>
            <a:r>
              <a:rPr lang="en-US" sz="2400" dirty="0" smtClean="0">
                <a:solidFill>
                  <a:srgbClr val="6FACDE"/>
                </a:solidFill>
              </a:rPr>
              <a:t>Maximum fines for first-time offenders</a:t>
            </a:r>
            <a:endParaRPr lang="en-US" sz="2400" dirty="0">
              <a:solidFill>
                <a:srgbClr val="6FACDE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61" t="64569" r="62470" b="2600"/>
          <a:stretch/>
        </p:blipFill>
        <p:spPr>
          <a:xfrm>
            <a:off x="8518580" y="2049254"/>
            <a:ext cx="1958197" cy="2251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5064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706" y="168614"/>
            <a:ext cx="7344588" cy="6404714"/>
          </a:xfrm>
          <a:prstGeom prst="roundRect">
            <a:avLst>
              <a:gd name="adj" fmla="val 11111"/>
            </a:avLst>
          </a:prstGeom>
          <a:ln w="190500" cap="rnd">
            <a:noFill/>
            <a:prstDash val="solid"/>
          </a:ln>
          <a:effectLst/>
        </p:spPr>
      </p:pic>
    </p:spTree>
    <p:extLst>
      <p:ext uri="{BB962C8B-B14F-4D97-AF65-F5344CB8AC3E}">
        <p14:creationId xmlns:p14="http://schemas.microsoft.com/office/powerpoint/2010/main" val="1172103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706" y="168614"/>
            <a:ext cx="7344588" cy="6404714"/>
          </a:xfrm>
          <a:prstGeom prst="roundRect">
            <a:avLst>
              <a:gd name="adj" fmla="val 11111"/>
            </a:avLst>
          </a:prstGeom>
          <a:ln w="190500" cap="rnd">
            <a:noFill/>
            <a:prstDash val="solid"/>
          </a:ln>
          <a:effectLst/>
        </p:spPr>
      </p:pic>
      <p:sp>
        <p:nvSpPr>
          <p:cNvPr id="3" name="TextBox 2"/>
          <p:cNvSpPr txBox="1"/>
          <p:nvPr/>
        </p:nvSpPr>
        <p:spPr>
          <a:xfrm>
            <a:off x="8894618" y="1604357"/>
            <a:ext cx="8130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w/DUI</a:t>
            </a:r>
            <a:endParaRPr lang="en-US" b="1" dirty="0"/>
          </a:p>
        </p:txBody>
      </p:sp>
      <p:sp>
        <p:nvSpPr>
          <p:cNvPr id="4" name="TextBox 3"/>
          <p:cNvSpPr txBox="1"/>
          <p:nvPr/>
        </p:nvSpPr>
        <p:spPr>
          <a:xfrm>
            <a:off x="8880428" y="2676699"/>
            <a:ext cx="8608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w/D.D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5" name="Right Brace 4"/>
          <p:cNvSpPr/>
          <p:nvPr/>
        </p:nvSpPr>
        <p:spPr>
          <a:xfrm>
            <a:off x="9682013" y="2890016"/>
            <a:ext cx="391716" cy="1038831"/>
          </a:xfrm>
          <a:prstGeom prst="rightBrac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10167216" y="3046031"/>
            <a:ext cx="181248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u="sng" dirty="0" smtClean="0"/>
              <a:t>+$227/yr.</a:t>
            </a:r>
            <a:endParaRPr lang="en-US" sz="3200" b="1" u="sng" dirty="0"/>
          </a:p>
        </p:txBody>
      </p:sp>
    </p:spTree>
    <p:extLst>
      <p:ext uri="{BB962C8B-B14F-4D97-AF65-F5344CB8AC3E}">
        <p14:creationId xmlns:p14="http://schemas.microsoft.com/office/powerpoint/2010/main" val="3658300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26197" y="1069668"/>
            <a:ext cx="2941260" cy="465827"/>
          </a:xfrm>
          <a:prstGeom prst="rect">
            <a:avLst/>
          </a:prstGeom>
          <a:solidFill>
            <a:srgbClr val="0075B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USA auto safety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432680" y="1069667"/>
            <a:ext cx="7126716" cy="465827"/>
          </a:xfrm>
          <a:prstGeom prst="rect">
            <a:avLst/>
          </a:prstGeom>
          <a:solidFill>
            <a:srgbClr val="0075B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Canada, Australia, UK, Europe auto safety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4623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802258" y="1745175"/>
            <a:ext cx="105242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tabLst>
                <a:tab pos="3717925" algn="l"/>
              </a:tabLst>
            </a:pP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DUI = .08	DUI = .05    (.00 for Bus/Taxi Drivers)</a:t>
            </a:r>
            <a:endParaRPr lang="en-U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26197" y="1069668"/>
            <a:ext cx="2941260" cy="465827"/>
          </a:xfrm>
          <a:prstGeom prst="rect">
            <a:avLst/>
          </a:prstGeom>
          <a:solidFill>
            <a:srgbClr val="0075B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USA auto safety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432680" y="1069667"/>
            <a:ext cx="7126716" cy="465827"/>
          </a:xfrm>
          <a:prstGeom prst="rect">
            <a:avLst/>
          </a:prstGeom>
          <a:solidFill>
            <a:srgbClr val="0075B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Canada, Australia, UK, Europe auto safety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5817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802258" y="1745175"/>
            <a:ext cx="1052422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tabLst>
                <a:tab pos="3717925" algn="l"/>
              </a:tabLst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DUI = .08	DUI = .05    (.00 for Bus/Taxi Drivers)</a:t>
            </a:r>
          </a:p>
          <a:p>
            <a:pPr>
              <a:tabLst>
                <a:tab pos="3717925" algn="l"/>
              </a:tabLst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tabLst>
                <a:tab pos="3717925" algn="l"/>
              </a:tabLst>
            </a:pPr>
            <a:r>
              <a:rPr lang="en-US" sz="2400" b="1" dirty="0">
                <a:solidFill>
                  <a:srgbClr val="8A941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Seat belts in rear seats of vehicles</a:t>
            </a:r>
          </a:p>
          <a:p>
            <a:pPr>
              <a:tabLst>
                <a:tab pos="3717925" algn="l"/>
              </a:tabLst>
            </a:pP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“Not Required”	“Required”</a:t>
            </a:r>
            <a:endParaRPr lang="en-U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26197" y="1069668"/>
            <a:ext cx="2941260" cy="465827"/>
          </a:xfrm>
          <a:prstGeom prst="rect">
            <a:avLst/>
          </a:prstGeom>
          <a:solidFill>
            <a:srgbClr val="0075B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USA auto safety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432680" y="1069667"/>
            <a:ext cx="7126716" cy="465827"/>
          </a:xfrm>
          <a:prstGeom prst="rect">
            <a:avLst/>
          </a:prstGeom>
          <a:solidFill>
            <a:srgbClr val="0075B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Canada, Australia, UK, Europe auto safety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0598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02258" y="1745175"/>
            <a:ext cx="1052422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tabLst>
                <a:tab pos="3717925" algn="l"/>
              </a:tabLst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DUI = .08	DUI = .05    (.00 for Bus/Taxi Drivers)</a:t>
            </a:r>
          </a:p>
          <a:p>
            <a:pPr>
              <a:tabLst>
                <a:tab pos="3717925" algn="l"/>
              </a:tabLst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tabLst>
                <a:tab pos="3717925" algn="l"/>
              </a:tabLst>
            </a:pPr>
            <a:r>
              <a:rPr lang="en-US" sz="2400" dirty="0">
                <a:solidFill>
                  <a:srgbClr val="8A941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Seat belts in rear seats of vehicles</a:t>
            </a:r>
          </a:p>
          <a:p>
            <a:pPr>
              <a:tabLst>
                <a:tab pos="3717925" algn="l"/>
              </a:tabLst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“Not Required”	“Required”</a:t>
            </a:r>
          </a:p>
          <a:p>
            <a:pPr>
              <a:tabLst>
                <a:tab pos="3717925" algn="l"/>
              </a:tabLst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tabLst>
                <a:tab pos="3717925" algn="l"/>
              </a:tabLst>
            </a:pP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	Canada uses </a:t>
            </a:r>
            <a:r>
              <a:rPr lang="en-US" sz="2400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speed cams</a:t>
            </a:r>
            <a:endParaRPr lang="en-US" sz="2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26197" y="1069668"/>
            <a:ext cx="2941260" cy="465827"/>
          </a:xfrm>
          <a:prstGeom prst="rect">
            <a:avLst/>
          </a:prstGeom>
          <a:solidFill>
            <a:srgbClr val="0075B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USA auto safety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432680" y="1069667"/>
            <a:ext cx="7126716" cy="465827"/>
          </a:xfrm>
          <a:prstGeom prst="rect">
            <a:avLst/>
          </a:prstGeom>
          <a:solidFill>
            <a:srgbClr val="0075B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Canada, Australia, UK, Europe auto safety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2371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02257" y="1745175"/>
            <a:ext cx="9911751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tabLst>
                <a:tab pos="3717925" algn="l"/>
              </a:tabLst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DUI = .08	DUI = .05    (.00 for Bus/Taxi Drivers)</a:t>
            </a:r>
          </a:p>
          <a:p>
            <a:pPr>
              <a:tabLst>
                <a:tab pos="3717925" algn="l"/>
              </a:tabLst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tabLst>
                <a:tab pos="3717925" algn="l"/>
              </a:tabLst>
            </a:pPr>
            <a:r>
              <a:rPr lang="en-US" sz="2400" dirty="0">
                <a:solidFill>
                  <a:srgbClr val="8A941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Seat belts in rear seats of vehicles</a:t>
            </a:r>
          </a:p>
          <a:p>
            <a:pPr>
              <a:tabLst>
                <a:tab pos="3717925" algn="l"/>
              </a:tabLst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“Not Required”	“Required”</a:t>
            </a:r>
          </a:p>
          <a:p>
            <a:pPr>
              <a:tabLst>
                <a:tab pos="3717925" algn="l"/>
              </a:tabLst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tabLst>
                <a:tab pos="3717925" algn="l"/>
              </a:tabLst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	Canada uses </a:t>
            </a:r>
            <a:r>
              <a:rPr lang="en-US" sz="24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speed cams</a:t>
            </a:r>
          </a:p>
          <a:p>
            <a:pPr>
              <a:tabLst>
                <a:tab pos="3717925" algn="l"/>
              </a:tabLst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717925" indent="-3717925">
              <a:tabLst>
                <a:tab pos="3717925" algn="l"/>
              </a:tabLst>
            </a:pP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	Black box used frequently by insurers (UK/Europe)</a:t>
            </a:r>
            <a:endParaRPr lang="en-U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26197" y="1069668"/>
            <a:ext cx="2941260" cy="465827"/>
          </a:xfrm>
          <a:prstGeom prst="rect">
            <a:avLst/>
          </a:prstGeom>
          <a:solidFill>
            <a:srgbClr val="0075B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USA auto safety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432680" y="1069667"/>
            <a:ext cx="7126716" cy="465827"/>
          </a:xfrm>
          <a:prstGeom prst="rect">
            <a:avLst/>
          </a:prstGeom>
          <a:solidFill>
            <a:srgbClr val="0075B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Canada, Australia, UK, Europe auto safety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012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5185</TotalTime>
  <Words>1188</Words>
  <Application>Microsoft Office PowerPoint</Application>
  <PresentationFormat>Widescreen</PresentationFormat>
  <Paragraphs>413</Paragraphs>
  <Slides>57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57</vt:i4>
      </vt:variant>
    </vt:vector>
  </HeadingPairs>
  <TitlesOfParts>
    <vt:vector size="64" baseType="lpstr">
      <vt:lpstr>Arial</vt:lpstr>
      <vt:lpstr>Calibri</vt:lpstr>
      <vt:lpstr>Calibri Light</vt:lpstr>
      <vt:lpstr>Century Gothic</vt:lpstr>
      <vt:lpstr>Wingdings</vt:lpstr>
      <vt:lpstr>Office Theme</vt:lpstr>
      <vt:lpstr>Worksheet</vt:lpstr>
      <vt:lpstr>Turn the Corner on Auto Claims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How Urgent Is All This?</vt:lpstr>
      <vt:lpstr>PowerPoint Presentation</vt:lpstr>
      <vt:lpstr>PowerPoint Presentation</vt:lpstr>
      <vt:lpstr>PowerPoint Presentation</vt:lpstr>
      <vt:lpstr>Protecting Your Employees </vt:lpstr>
      <vt:lpstr>We Can Make a Difference</vt:lpstr>
      <vt:lpstr>Thank You</vt:lpstr>
      <vt:lpstr>PowerPoint Presentation</vt:lpstr>
      <vt:lpstr>Interesting Facts about   Auto Safety</vt:lpstr>
      <vt:lpstr>PowerPoint Presentation</vt:lpstr>
      <vt:lpstr>PowerPoint Presentation</vt:lpstr>
      <vt:lpstr>PowerPoint Presentation</vt:lpstr>
      <vt:lpstr>Cell phone use “while driving a vehicle”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Gallagher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Jim Berriatua</dc:creator>
  <cp:lastModifiedBy>Jim Berriatua</cp:lastModifiedBy>
  <cp:revision>195</cp:revision>
  <cp:lastPrinted>2019-12-17T23:32:56Z</cp:lastPrinted>
  <dcterms:created xsi:type="dcterms:W3CDTF">2019-10-16T22:14:46Z</dcterms:created>
  <dcterms:modified xsi:type="dcterms:W3CDTF">2020-07-10T18:48:34Z</dcterms:modified>
</cp:coreProperties>
</file>