
<file path=[Content_Types].xml><?xml version="1.0" encoding="utf-8"?>
<Types xmlns="http://schemas.openxmlformats.org/package/2006/content-types">
  <Default Extension="png" ContentType="image/png"/>
  <Default Extension="rels" ContentType="application/vnd.openxmlformats-package.relationships+xml"/>
  <Default Extension="wmf" ContentType="image/x-wmf"/>
  <Default Extension="jpeg" ContentType="image/jpeg"/>
  <Default Extension="xml" ContentType="application/xml"/>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Generated by Aspose.Slides for .NET 8.4.2.0-->
<p:presentation xmlns:a="http://schemas.openxmlformats.org/drawingml/2006/main" xmlns:r="http://schemas.openxmlformats.org/officeDocument/2006/relationships" xmlns:p="http://schemas.openxmlformats.org/presentationml/2006/main" saveSubsetFonts="1">
  <p:sldMasterIdLst>
    <p:sldMasterId r:id="rId1" id="2147483648"/>
  </p:sldMasterIdLst>
  <p:handoutMasterIdLst>
    <p:handoutMasterId r:id="rId30"/>
  </p:handoutMasterIdLst>
  <p:sldIdLst>
    <p:sldId r:id="rId2" id="259"/>
    <p:sldId r:id="rId3" id="260"/>
    <p:sldId r:id="rId4" id="261"/>
    <p:sldId r:id="rId5" id="286"/>
    <p:sldId r:id="rId6" id="262"/>
    <p:sldId r:id="rId7" id="263"/>
    <p:sldId r:id="rId8" id="264"/>
    <p:sldId r:id="rId9" id="281"/>
    <p:sldId r:id="rId10" id="283"/>
    <p:sldId r:id="rId11" id="282"/>
    <p:sldId r:id="rId12" id="285"/>
    <p:sldId r:id="rId13" id="265"/>
    <p:sldId r:id="rId14" id="266"/>
    <p:sldId r:id="rId15" id="278"/>
    <p:sldId r:id="rId16" id="267"/>
    <p:sldId r:id="rId17" id="268"/>
    <p:sldId r:id="rId18" id="269"/>
    <p:sldId r:id="rId19" id="270"/>
    <p:sldId r:id="rId20" id="271"/>
    <p:sldId r:id="rId21" id="272"/>
    <p:sldId r:id="rId22" id="273"/>
    <p:sldId r:id="rId23" id="274"/>
    <p:sldId r:id="rId24" id="275"/>
    <p:sldId r:id="rId25" id="279"/>
    <p:sldId r:id="rId26" id="284"/>
    <p:sldId r:id="rId27" id="276"/>
    <p:sldId r:id="rId28" id="280"/>
    <p:sldId r:id="rId29" id="277"/>
  </p:sldIdLst>
  <p:sldSz cx="9144000" cy="6858000" type="screen4x3"/>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09" userDrawn="1">
          <p15:clr>
            <a:srgbClr val="A4A3A4"/>
          </p15:clr>
        </p15:guide>
        <p15:guide id="2" pos="218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B23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4" d="100"/>
          <a:sy n="124" d="100"/>
        </p:scale>
        <p:origin x="1224" y="10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8" d="100"/>
          <a:sy n="88" d="100"/>
        </p:scale>
        <p:origin x="-3756" y="-126"/>
      </p:cViewPr>
      <p:guideLst>
        <p:guide orient="horz" pos="2909"/>
        <p:guide pos="2189"/>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2.xml"/><Relationship Id="rId7" Type="http://schemas.openxmlformats.org/officeDocument/2006/relationships/slide" Target="slides/slide6.xml"/><Relationship Id="rId16" Type="http://schemas.openxmlformats.org/officeDocument/2006/relationships/slide" Target="slides/slide15.xml"/><Relationship Id="rId2" Type="http://schemas.openxmlformats.org/officeDocument/2006/relationships/slide" Target="slides/slide1.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6" Type="http://schemas.openxmlformats.org/officeDocument/2006/relationships/slide" Target="slides/slide5.xml"/><Relationship Id="rId37" Type="http://schemas.openxmlformats.org/officeDocument/2006/relationships/customXml" Target="../customXml/item3.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1.xml" /></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699" cy="461804"/>
          </a:xfrm>
          <a:prstGeom prst="rect"/>
        </p:spPr>
        <p:txBody>
          <a:bodyPr vert="horz" lIns="92492" tIns="46246" rIns="92492" bIns="46246" rtlCol="0"/>
          <a:lstStyle>
            <a:lvl1pPr algn="l">
              <a:defRPr sz="1200"/>
            </a:lvl1pPr>
          </a:lstStyle>
          <a:p>
            <a:endParaRPr lang="en-US"/>
          </a:p>
        </p:txBody>
      </p:sp>
      <p:sp>
        <p:nvSpPr>
          <p:cNvPr id="3" name="Date Placeholder 2"/>
          <p:cNvSpPr>
            <a:spLocks noGrp="1"/>
          </p:cNvSpPr>
          <p:nvPr>
            <p:ph type="dt" sz="quarter" idx="1"/>
          </p:nvPr>
        </p:nvSpPr>
        <p:spPr>
          <a:xfrm>
            <a:off x="3936768" y="0"/>
            <a:ext cx="3011699" cy="461804"/>
          </a:xfrm>
          <a:prstGeom prst="rect"/>
        </p:spPr>
        <p:txBody>
          <a:bodyPr vert="horz" lIns="92492" tIns="46246" rIns="92492" bIns="46246" rtlCol="0"/>
          <a:lstStyle>
            <a:lvl1pPr algn="r">
              <a:defRPr sz="1200"/>
            </a:lvl1pPr>
          </a:lstStyle>
          <a:p>
            <a:fld id="{B427B6DF-BBCA-4C02-8437-61EBD1CE5B3E}" type="datetimeFigureOut">
              <a:rPr lang="en-US" smtClean="0"/>
              <a:t>1/3/2020</a:t>
            </a:fld>
            <a:endParaRPr lang="en-US"/>
          </a:p>
        </p:txBody>
      </p:sp>
      <p:sp>
        <p:nvSpPr>
          <p:cNvPr id="4" name="Footer Placeholder 3"/>
          <p:cNvSpPr>
            <a:spLocks noGrp="1"/>
          </p:cNvSpPr>
          <p:nvPr>
            <p:ph type="ftr" sz="quarter" idx="2"/>
          </p:nvPr>
        </p:nvSpPr>
        <p:spPr>
          <a:xfrm>
            <a:off x="0" y="8772668"/>
            <a:ext cx="3011699" cy="461804"/>
          </a:xfrm>
          <a:prstGeom prst="rect"/>
        </p:spPr>
        <p:txBody>
          <a:bodyPr vert="horz" lIns="92492" tIns="46246" rIns="92492" bIns="46246"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8"/>
            <a:ext cx="3011699" cy="461804"/>
          </a:xfrm>
          <a:prstGeom prst="rect"/>
        </p:spPr>
        <p:txBody>
          <a:bodyPr vert="horz" lIns="92492" tIns="46246" rIns="92492" bIns="46246" rtlCol="0" anchor="b"/>
          <a:lstStyle>
            <a:lvl1pPr algn="r">
              <a:defRPr sz="1200"/>
            </a:lvl1pPr>
          </a:lstStyle>
          <a:p>
            <a:fld id="{1EAD1D24-6F85-4BAD-9DFB-6FFC9C584C7A}" type="slidenum">
              <a:rPr lang="en-US" smtClean="0"/>
              <a:t>‹#›</a:t>
            </a:fld>
            <a:endParaRPr lang="en-US"/>
          </a:p>
        </p:txBody>
      </p:sp>
    </p:spTree>
    <p:extLst>
      <p:ext uri="{BB962C8B-B14F-4D97-AF65-F5344CB8AC3E}">
        <p14:creationId xmlns:p14="http://schemas.microsoft.com/office/powerpoint/2010/main" val="2255536255"/>
      </p:ext>
    </p:extLst>
  </p:cSld>
  <p:clrMap bg1="lt1" tx1="dk1" bg2="lt2" tx2="dk2" accent1="accent1" accent2="accent2" accent3="accent3" accent4="accent4" accent5="accent5" accent6="accent6" hlink="hlink" folHlink="folHlink"/>
</p:handoutMaster>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1.jpeg"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3.wmf"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4.png" /><Relationship Id="rId3" Type="http://schemas.openxmlformats.org/officeDocument/2006/relationships/image" Target="../media/image3.wmf"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5.jpeg"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5.jpeg"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5.jpeg"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5.jpeg"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jpeg"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jpeg"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jpeg"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 Id="rId2" Type="http://schemas.openxmlformats.org/officeDocument/2006/relationships/image" Target="../media/image2.jpeg"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85800" y="1828800"/>
            <a:ext cx="7772400" cy="1470025"/>
          </a:xfrm>
        </p:spPr>
        <p:txBody>
          <a:bodyPr/>
          <a:lstStyle>
            <a:lvl1pPr algn="ctr">
              <a:defRPr sz="4400" baseline="0"/>
            </a:lvl1pPr>
          </a:lstStyle>
          <a:p>
            <a:r>
              <a:rPr lang="en-US" dirty="1" smtClean="0"/>
              <a:t>Title</a:t>
            </a:r>
            <a:endParaRPr lang="en-US"/>
          </a:p>
        </p:txBody>
      </p:sp>
      <p:sp>
        <p:nvSpPr>
          <p:cNvPr id="3" name="Subtitle 2"/>
          <p:cNvSpPr>
            <a:spLocks noGrp="1"/>
          </p:cNvSpPr>
          <p:nvPr>
            <p:ph type="subTitle" idx="1" hasCustomPrompt="1"/>
          </p:nvPr>
        </p:nvSpPr>
        <p:spPr>
          <a:xfrm>
            <a:off x="1371600" y="3886200"/>
            <a:ext cx="6400800" cy="1752600"/>
          </a:xfrm>
        </p:spPr>
        <p:txBody>
          <a:bodyPr>
            <a:noAutofit/>
          </a:bodyPr>
          <a:lstStyle>
            <a:lvl1pPr marL="0" indent="0" algn="ctr">
              <a:buNone/>
              <a:defRPr sz="2400" b="1"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1" smtClean="0"/>
              <a:t>Presented by</a:t>
            </a:r>
          </a:p>
          <a:p>
            <a:r>
              <a:rPr lang="en-US" dirty="1" smtClean="0"/>
              <a:t>NAME</a:t>
            </a:r>
          </a:p>
          <a:p>
            <a:r>
              <a:rPr lang="en-US" dirty="1" smtClean="0"/>
              <a:t>Miller Nash Graham &amp; Dunn LLP</a:t>
            </a:r>
            <a:endParaRPr lang="en-US"/>
          </a:p>
        </p:txBody>
      </p:sp>
      <p:pic>
        <p:nvPicPr>
          <p:cNvPr id="4" name="Picture 3"/>
          <p:cNvPicPr>
            <a:picLocks noChangeAspect="1"/>
          </p:cNvPicPr>
          <p:nvPr userDrawn="1"/>
        </p:nvPicPr>
        <p:blipFill>
          <a:blip r:embed="rId2"/>
          <a:srcRect/>
          <a:stretch>
            <a:fillRect/>
          </a:stretch>
        </p:blipFill>
        <p:spPr>
          <a:xfrm>
            <a:off x="0" y="6309360"/>
            <a:ext cx="9144000" cy="548639"/>
          </a:xfrm>
          <a:prstGeom prst="rect"/>
        </p:spPr>
      </p:pic>
    </p:spTree>
    <p:extLst>
      <p:ext uri="{BB962C8B-B14F-4D97-AF65-F5344CB8AC3E}">
        <p14:creationId xmlns:p14="http://schemas.microsoft.com/office/powerpoint/2010/main" val="277149419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ight Triangle 3"/>
          <p:cNvSpPr/>
          <p:nvPr userDrawn="1"/>
        </p:nvSpPr>
        <p:spPr>
          <a:xfrm rot="16200000">
            <a:off x="1904999" y="-380999"/>
            <a:ext cx="6629400" cy="7848600"/>
          </a:xfrm>
          <a:prstGeom prst="rtTriangle"/>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a:spLocks noGrp="1"/>
          </p:cNvSpPr>
          <p:nvPr>
            <p:ph type="ctrTitle" hasCustomPrompt="1"/>
          </p:nvPr>
        </p:nvSpPr>
        <p:spPr>
          <a:xfrm>
            <a:off x="0" y="990600"/>
            <a:ext cx="6705600" cy="1470025"/>
          </a:xfrm>
          <a:prstGeom prst="rect"/>
        </p:spPr>
        <p:txBody>
          <a:bodyPr>
            <a:noAutofit/>
          </a:bodyPr>
          <a:lstStyle>
            <a:lvl1pPr algn="ctr">
              <a:defRPr baseline="0">
                <a:solidFill>
                  <a:srgbClr val="8B2332"/>
                </a:solidFill>
              </a:defRPr>
            </a:lvl1pPr>
          </a:lstStyle>
          <a:p>
            <a:r>
              <a:rPr lang="en-US" dirty="1" smtClean="0"/>
              <a:t>Presentation Title</a:t>
            </a:r>
            <a:endParaRPr lang="en-US"/>
          </a:p>
        </p:txBody>
      </p:sp>
      <p:sp>
        <p:nvSpPr>
          <p:cNvPr id="6" name="Right Triangle 5"/>
          <p:cNvSpPr/>
          <p:nvPr userDrawn="1"/>
        </p:nvSpPr>
        <p:spPr>
          <a:xfrm>
            <a:off x="0" y="2895600"/>
            <a:ext cx="4953000" cy="3962400"/>
          </a:xfrm>
          <a:prstGeom prst="rtTriangle"/>
          <a:solidFill>
            <a:srgbClr val="8B2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2"/>
          <p:cNvSpPr>
            <a:spLocks noGrp="1"/>
          </p:cNvSpPr>
          <p:nvPr>
            <p:ph type="subTitle" idx="1" hasCustomPrompt="1"/>
          </p:nvPr>
        </p:nvSpPr>
        <p:spPr>
          <a:xfrm>
            <a:off x="4267200" y="4876800"/>
            <a:ext cx="4419600" cy="1219200"/>
          </a:xfrm>
        </p:spPr>
        <p:txBody>
          <a:bodyPr>
            <a:normAutofit/>
          </a:bodyPr>
          <a:lstStyle>
            <a:lvl1pPr marL="0" indent="0" algn="r">
              <a:buNone/>
              <a:defRPr sz="22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1" smtClean="0"/>
              <a:t>Presented by</a:t>
            </a:r>
          </a:p>
          <a:p>
            <a:r>
              <a:rPr lang="en-US" dirty="1" smtClean="0"/>
              <a:t>(ATTORNEY NAME)</a:t>
            </a:r>
            <a:endParaRPr lang="en-US"/>
          </a:p>
        </p:txBody>
      </p:sp>
      <p:pic>
        <p:nvPicPr>
          <p:cNvPr id="2" name="Picture 1"/>
          <p:cNvPicPr>
            <a:picLocks noChangeAspect="1"/>
          </p:cNvPicPr>
          <p:nvPr userDrawn="1"/>
        </p:nvPicPr>
        <p:blipFill>
          <a:blip r:embed="rId2"/>
          <a:srcRect/>
          <a:stretch>
            <a:fillRect/>
          </a:stretch>
        </p:blipFill>
        <p:spPr>
          <a:xfrm>
            <a:off x="6934200" y="5791200"/>
            <a:ext cx="1630165" cy="589147"/>
          </a:xfrm>
          <a:prstGeom prst="rect"/>
        </p:spPr>
      </p:pic>
    </p:spTree>
    <p:extLst>
      <p:ext uri="{BB962C8B-B14F-4D97-AF65-F5344CB8AC3E}">
        <p14:creationId xmlns:p14="http://schemas.microsoft.com/office/powerpoint/2010/main" val="204657202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3" name="Picture 2" descr="http://vignette1.wikia.nocookie.net/battlefordreamislandfanfiction/images/9/9a/Maroon_background.png/revision/latest?cb=20140326233742"/>
          <p:cNvPicPr>
            <a:picLocks noChangeAspect="1" noChangeArrowheads="1"/>
          </p:cNvPicPr>
          <p:nvPr userDrawn="1"/>
        </p:nvPicPr>
        <p:blipFill>
          <a:blip r:embed="rId2"/>
          <a:srcRect l="11942" r="19804"/>
          <a:stretch>
            <a:fillRect/>
          </a:stretch>
        </p:blipFill>
        <p:spPr>
          <a:xfrm>
            <a:off x="0" y="0"/>
            <a:ext cx="9144000" cy="6858000"/>
          </a:xfrm>
          <a:prstGeom prst="rect"/>
          <a:noFill/>
          <a:extLst>
            <a:ext uri="{909E8E84-426E-40DD-AFC4-6F175D3DCCD1}">
              <a14:hiddenFill xmlns:a14="http://schemas.microsoft.com/office/drawing/2010/main">
                <a:solidFill>
                  <a:srgbClr val="FFFFFF"/>
                </a:solidFill>
              </a14:hiddenFill>
            </a:ext>
          </a:extLst>
        </p:spPr>
      </p:pic>
      <p:sp>
        <p:nvSpPr>
          <p:cNvPr id="4" name="Rectangle 3"/>
          <p:cNvSpPr/>
          <p:nvPr userDrawn="1"/>
        </p:nvSpPr>
        <p:spPr>
          <a:xfrm>
            <a:off x="4648200" y="0"/>
            <a:ext cx="3886200" cy="5638800"/>
          </a:xfrm>
          <a:prstGeom prst="rect"/>
          <a:solidFill>
            <a:schemeClr val="bg1"/>
          </a:solidFill>
          <a:ln>
            <a:noFill/>
          </a:ln>
          <a:effectLst>
            <a:outerShdw blurRad="50800" dir="2700000" dist="381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userDrawn="1"/>
        </p:nvSpPr>
        <p:spPr>
          <a:xfrm>
            <a:off x="4800600" y="0"/>
            <a:ext cx="3581400" cy="2362200"/>
          </a:xfrm>
          <a:prstGeom prst="rect"/>
          <a:solidFill>
            <a:srgbClr val="66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userDrawn="1"/>
        </p:nvSpPr>
        <p:spPr>
          <a:xfrm>
            <a:off x="4724400" y="5410200"/>
            <a:ext cx="3733800" cy="114300"/>
          </a:xfrm>
          <a:prstGeom prst="rect"/>
          <a:solidFill>
            <a:srgbClr val="722A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6"/>
          <p:cNvSpPr>
            <a:spLocks noGrp="1"/>
          </p:cNvSpPr>
          <p:nvPr>
            <p:ph type="title" hasCustomPrompt="1"/>
          </p:nvPr>
        </p:nvSpPr>
        <p:spPr>
          <a:xfrm>
            <a:off x="4648200" y="2524125"/>
            <a:ext cx="3886200" cy="1285875"/>
          </a:xfrm>
        </p:spPr>
        <p:txBody>
          <a:bodyPr anchor="t"/>
          <a:lstStyle>
            <a:lvl1pPr algn="ctr">
              <a:lnSpc>
                <a:spcPct val="85000"/>
              </a:lnSpc>
              <a:defRPr>
                <a:solidFill>
                  <a:schemeClr val="tx1"/>
                </a:solidFill>
              </a:defRPr>
            </a:lvl1pPr>
          </a:lstStyle>
          <a:p>
            <a:r>
              <a:rPr lang="en-US" dirty="1" smtClean="0"/>
              <a:t>Presentation Title</a:t>
            </a:r>
            <a:endParaRPr lang="en-US"/>
          </a:p>
        </p:txBody>
      </p:sp>
      <p:sp>
        <p:nvSpPr>
          <p:cNvPr id="8" name="Text Placeholder 19"/>
          <p:cNvSpPr>
            <a:spLocks noGrp="1"/>
          </p:cNvSpPr>
          <p:nvPr>
            <p:ph type="body" sz="quarter" idx="10" hasCustomPrompt="1"/>
          </p:nvPr>
        </p:nvSpPr>
        <p:spPr>
          <a:xfrm>
            <a:off x="4648200" y="3962400"/>
            <a:ext cx="3886200" cy="990600"/>
          </a:xfrm>
        </p:spPr>
        <p:txBody>
          <a:bodyPr>
            <a:normAutofit/>
          </a:bodyPr>
          <a:lstStyle>
            <a:lvl1pPr marL="0" indent="0" algn="ctr">
              <a:lnSpc>
                <a:spcPct val="85000"/>
              </a:lnSpc>
              <a:spcBef>
                <a:spcPct val="0"/>
              </a:spcBef>
              <a:buNone/>
              <a:defRPr sz="2000" b="1" baseline="0">
                <a:solidFill>
                  <a:schemeClr val="tx1">
                    <a:lumMod val="65000"/>
                    <a:lumOff val="35000"/>
                  </a:schemeClr>
                </a:solidFill>
              </a:defRPr>
            </a:lvl1pPr>
          </a:lstStyle>
          <a:p>
            <a:pPr lvl="0"/>
            <a:r>
              <a:rPr lang="en-US" dirty="1" smtClean="0"/>
              <a:t>Presented by:</a:t>
            </a:r>
            <a:endParaRPr lang="en-US"/>
          </a:p>
        </p:txBody>
      </p:sp>
      <p:pic>
        <p:nvPicPr>
          <p:cNvPr id="2" name="Picture 1"/>
          <p:cNvPicPr>
            <a:picLocks noChangeAspect="1"/>
          </p:cNvPicPr>
          <p:nvPr userDrawn="1"/>
        </p:nvPicPr>
        <p:blipFill>
          <a:blip r:embed="rId3"/>
          <a:srcRect/>
          <a:stretch>
            <a:fillRect/>
          </a:stretch>
        </p:blipFill>
        <p:spPr>
          <a:xfrm>
            <a:off x="5684043" y="1371600"/>
            <a:ext cx="1814513" cy="655771"/>
          </a:xfrm>
          <a:prstGeom prst="rect"/>
        </p:spPr>
      </p:pic>
    </p:spTree>
    <p:extLst>
      <p:ext uri="{BB962C8B-B14F-4D97-AF65-F5344CB8AC3E}">
        <p14:creationId xmlns:p14="http://schemas.microsoft.com/office/powerpoint/2010/main" val="145094590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lvl1pPr algn="l">
              <a:defRPr sz="4000" b="1">
                <a:solidFill>
                  <a:srgbClr val="8B2332"/>
                </a:solidFill>
              </a:defRPr>
            </a:lvl1pPr>
          </a:lstStyle>
          <a:p>
            <a:r>
              <a:rPr lang="en-US" dirty="1" smtClean="0"/>
              <a:t>Click to edit Master title style</a:t>
            </a:r>
            <a:endParaRPr lang="en-US"/>
          </a:p>
        </p:txBody>
      </p:sp>
      <p:sp>
        <p:nvSpPr>
          <p:cNvPr id="3" name="Content Placeholder 2"/>
          <p:cNvSpPr>
            <a:spLocks noGrp="1"/>
          </p:cNvSpPr>
          <p:nvPr>
            <p:ph idx="1"/>
          </p:nvPr>
        </p:nvSpPr>
        <p:spPr/>
        <p:txBody>
          <a:bodyPr>
            <a:noAutofit/>
          </a:bodyPr>
          <a:lstStyle>
            <a:lvl1pPr marL="342900" indent="-342900">
              <a:spcBef>
                <a:spcPct val="0"/>
              </a:spcBef>
              <a:spcAft>
                <a:spcPts val="300"/>
              </a:spcAft>
              <a:buClr>
                <a:srgbClr val="8B2332"/>
              </a:buClr>
              <a:buSzPct val="75000"/>
              <a:buFont typeface="Wingdings" panose="05000000000000000000" pitchFamily="2" charset="2"/>
              <a:buChar char="§"/>
              <a:defRPr/>
            </a:lvl1pPr>
            <a:lvl2pPr marL="742950" indent="-285750">
              <a:spcBef>
                <a:spcPct val="0"/>
              </a:spcBef>
              <a:spcAft>
                <a:spcPts val="300"/>
              </a:spcAft>
              <a:buClr>
                <a:srgbClr val="8B2332"/>
              </a:buClr>
              <a:buSzPct val="75000"/>
              <a:buFont typeface="Arial" panose="020b0604020202020204" pitchFamily="34" charset="0"/>
              <a:buChar char="•"/>
              <a:defRPr/>
            </a:lvl2pPr>
            <a:lvl3pPr marL="1143000" indent="-228600">
              <a:spcBef>
                <a:spcPct val="0"/>
              </a:spcBef>
              <a:spcAft>
                <a:spcPts val="300"/>
              </a:spcAft>
              <a:buClr>
                <a:srgbClr val="8B2332"/>
              </a:buClr>
              <a:buSzPct val="75000"/>
              <a:buFont typeface="Arial" panose="020b0604020202020204" pitchFamily="34" charset="0"/>
              <a:buChar char="–"/>
              <a:defRPr/>
            </a:lvl3pPr>
            <a:lvl4pPr marL="1600200" indent="-228600">
              <a:spcBef>
                <a:spcPct val="0"/>
              </a:spcBef>
              <a:spcAft>
                <a:spcPts val="300"/>
              </a:spcAft>
              <a:buClr>
                <a:srgbClr val="8B2332"/>
              </a:buClr>
              <a:buSzPct val="75000"/>
              <a:buFont typeface="Arial" panose="020b0604020202020204" pitchFamily="34" charset="0"/>
              <a:buChar char="•"/>
              <a:defRPr i="0"/>
            </a:lvl4pPr>
            <a:lvl5pPr>
              <a:spcBef>
                <a:spcPct val="0"/>
              </a:spcBef>
              <a:spcAft>
                <a:spcPts val="300"/>
              </a:spcAft>
              <a:buClr>
                <a:srgbClr val="8B2332"/>
              </a:buClr>
              <a:buSzPct val="75000"/>
              <a:defRPr i="0"/>
            </a:lvl5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pic>
        <p:nvPicPr>
          <p:cNvPr id="5" name="Picture 4"/>
          <p:cNvPicPr>
            <a:picLocks noChangeAspect="1"/>
          </p:cNvPicPr>
          <p:nvPr userDrawn="1"/>
        </p:nvPicPr>
        <p:blipFill>
          <a:blip r:embed="rId2"/>
          <a:srcRect/>
          <a:stretch>
            <a:fillRect/>
          </a:stretch>
        </p:blipFill>
        <p:spPr>
          <a:xfrm>
            <a:off x="0" y="6309360"/>
            <a:ext cx="9144000" cy="548639"/>
          </a:xfrm>
          <a:prstGeom prst="rect"/>
        </p:spPr>
      </p:pic>
    </p:spTree>
    <p:extLst>
      <p:ext uri="{BB962C8B-B14F-4D97-AF65-F5344CB8AC3E}">
        <p14:creationId xmlns:p14="http://schemas.microsoft.com/office/powerpoint/2010/main" val="33460459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1" smtClean="0"/>
              <a:t>Click to edit Master title style</a:t>
            </a:r>
            <a:endParaRPr lang="en-US"/>
          </a:p>
        </p:txBody>
      </p:sp>
      <p:sp>
        <p:nvSpPr>
          <p:cNvPr id="10" name="Content Placeholder 2"/>
          <p:cNvSpPr>
            <a:spLocks noGrp="1"/>
          </p:cNvSpPr>
          <p:nvPr>
            <p:ph sz="half" idx="1"/>
          </p:nvPr>
        </p:nvSpPr>
        <p:spPr>
          <a:xfrm>
            <a:off x="457200" y="150876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sp>
        <p:nvSpPr>
          <p:cNvPr id="11" name="Content Placeholder 3"/>
          <p:cNvSpPr>
            <a:spLocks noGrp="1"/>
          </p:cNvSpPr>
          <p:nvPr>
            <p:ph sz="half" idx="2"/>
          </p:nvPr>
        </p:nvSpPr>
        <p:spPr>
          <a:xfrm>
            <a:off x="4648200" y="150876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pic>
        <p:nvPicPr>
          <p:cNvPr id="5" name="Picture 4"/>
          <p:cNvPicPr>
            <a:picLocks noChangeAspect="1"/>
          </p:cNvPicPr>
          <p:nvPr userDrawn="1"/>
        </p:nvPicPr>
        <p:blipFill>
          <a:blip r:embed="rId2"/>
          <a:srcRect/>
          <a:stretch>
            <a:fillRect/>
          </a:stretch>
        </p:blipFill>
        <p:spPr>
          <a:xfrm>
            <a:off x="0" y="6309360"/>
            <a:ext cx="9144000" cy="548639"/>
          </a:xfrm>
          <a:prstGeom prst="rect"/>
        </p:spPr>
      </p:pic>
    </p:spTree>
    <p:extLst>
      <p:ext uri="{BB962C8B-B14F-4D97-AF65-F5344CB8AC3E}">
        <p14:creationId xmlns:p14="http://schemas.microsoft.com/office/powerpoint/2010/main" val="260929416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srcRect/>
          <a:stretch>
            <a:fillRect/>
          </a:stretch>
        </p:blipFill>
        <p:spPr>
          <a:xfrm>
            <a:off x="0" y="6309360"/>
            <a:ext cx="9144000" cy="548639"/>
          </a:xfrm>
          <a:prstGeom prst="rect"/>
        </p:spPr>
      </p:pic>
    </p:spTree>
    <p:extLst>
      <p:ext uri="{BB962C8B-B14F-4D97-AF65-F5344CB8AC3E}">
        <p14:creationId xmlns:p14="http://schemas.microsoft.com/office/powerpoint/2010/main" val="414139525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457200"/>
            <a:ext cx="9144000" cy="1470025"/>
          </a:xfrm>
        </p:spPr>
        <p:txBody>
          <a:bodyPr/>
          <a:lstStyle>
            <a:lvl1pPr algn="ctr">
              <a:defRPr sz="5400"/>
            </a:lvl1pPr>
          </a:lstStyle>
          <a:p>
            <a:r>
              <a:rPr lang="en-US" dirty="1" smtClean="0"/>
              <a:t>Thank You</a:t>
            </a:r>
            <a:endParaRPr lang="en-US"/>
          </a:p>
        </p:txBody>
      </p:sp>
      <p:sp>
        <p:nvSpPr>
          <p:cNvPr id="3" name="Subtitle 2"/>
          <p:cNvSpPr>
            <a:spLocks noGrp="1"/>
          </p:cNvSpPr>
          <p:nvPr>
            <p:ph type="subTitle" idx="1" hasCustomPrompt="1"/>
          </p:nvPr>
        </p:nvSpPr>
        <p:spPr>
          <a:xfrm>
            <a:off x="1371600" y="2209800"/>
            <a:ext cx="6400800" cy="1295400"/>
          </a:xfrm>
        </p:spPr>
        <p:txBody>
          <a:bodyPr>
            <a:noAutofit/>
          </a:bodyPr>
          <a:lstStyle>
            <a:lvl1pPr marL="0" indent="0" algn="ctr">
              <a:buNone/>
              <a:defRPr sz="2400" b="1"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1" smtClean="0"/>
              <a:t>(Presenter Name)</a:t>
            </a:r>
          </a:p>
          <a:p>
            <a:r>
              <a:rPr lang="en-US" dirty="1" smtClean="0"/>
              <a:t>Miller Nash Graham &amp; Dunn LLP</a:t>
            </a:r>
          </a:p>
          <a:p>
            <a:r>
              <a:rPr lang="en-US" dirty="1" smtClean="0"/>
              <a:t>(Email)   |   (Phone)</a:t>
            </a:r>
            <a:endParaRPr lang="en-US"/>
          </a:p>
        </p:txBody>
      </p:sp>
      <p:pic>
        <p:nvPicPr>
          <p:cNvPr id="4" name="Picture 3"/>
          <p:cNvPicPr>
            <a:picLocks noChangeAspect="1"/>
          </p:cNvPicPr>
          <p:nvPr userDrawn="1"/>
        </p:nvPicPr>
        <p:blipFill>
          <a:blip r:embed="rId2"/>
          <a:srcRect/>
          <a:stretch>
            <a:fillRect/>
          </a:stretch>
        </p:blipFill>
        <p:spPr>
          <a:xfrm>
            <a:off x="0" y="6309360"/>
            <a:ext cx="9144000" cy="548639"/>
          </a:xfrm>
          <a:prstGeom prst="rect"/>
        </p:spPr>
      </p:pic>
    </p:spTree>
    <p:extLst>
      <p:ext uri="{BB962C8B-B14F-4D97-AF65-F5344CB8AC3E}">
        <p14:creationId xmlns:p14="http://schemas.microsoft.com/office/powerpoint/2010/main" val="183430004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lgn="l">
              <a:defRPr sz="4000" b="1">
                <a:solidFill>
                  <a:srgbClr val="8B2332"/>
                </a:solidFill>
              </a:defRPr>
            </a:lvl1pPr>
          </a:lstStyle>
          <a:p>
            <a:r>
              <a:rPr lang="en-US" dirty="1" smtClean="0"/>
              <a:t>Click to edit Master title style</a:t>
            </a:r>
            <a:endParaRPr lang="en-US"/>
          </a:p>
        </p:txBody>
      </p:sp>
      <p:sp>
        <p:nvSpPr>
          <p:cNvPr id="3" name="Content Placeholder 2"/>
          <p:cNvSpPr>
            <a:spLocks noGrp="1"/>
          </p:cNvSpPr>
          <p:nvPr>
            <p:ph idx="1"/>
          </p:nvPr>
        </p:nvSpPr>
        <p:spPr/>
        <p:txBody>
          <a:bodyPr/>
          <a:lstStyle>
            <a:lvl1pPr marL="342900" indent="-342900">
              <a:spcBef>
                <a:spcPct val="0"/>
              </a:spcBef>
              <a:spcAft>
                <a:spcPts val="300"/>
              </a:spcAft>
              <a:buClr>
                <a:srgbClr val="8B2332"/>
              </a:buClr>
              <a:buSzPct val="75000"/>
              <a:buFont typeface="Wingdings" panose="05000000000000000000" pitchFamily="2" charset="2"/>
              <a:buChar char="§"/>
              <a:defRPr/>
            </a:lvl1pPr>
            <a:lvl2pPr marL="742950" indent="-285750">
              <a:spcBef>
                <a:spcPct val="0"/>
              </a:spcBef>
              <a:spcAft>
                <a:spcPts val="300"/>
              </a:spcAft>
              <a:buClr>
                <a:srgbClr val="8B2332"/>
              </a:buClr>
              <a:buSzPct val="75000"/>
              <a:buFont typeface="Arial" panose="020b0604020202020204" pitchFamily="34" charset="0"/>
              <a:buChar char="•"/>
              <a:defRPr/>
            </a:lvl2pPr>
            <a:lvl3pPr marL="1143000" indent="-228600">
              <a:spcBef>
                <a:spcPct val="0"/>
              </a:spcBef>
              <a:spcAft>
                <a:spcPts val="300"/>
              </a:spcAft>
              <a:buClr>
                <a:srgbClr val="8B2332"/>
              </a:buClr>
              <a:buSzPct val="75000"/>
              <a:buFont typeface="Arial" panose="020b0604020202020204" pitchFamily="34" charset="0"/>
              <a:buChar char="–"/>
              <a:defRPr/>
            </a:lvl3pPr>
            <a:lvl4pPr marL="1600200" indent="-228600">
              <a:spcBef>
                <a:spcPct val="0"/>
              </a:spcBef>
              <a:spcAft>
                <a:spcPts val="300"/>
              </a:spcAft>
              <a:buClr>
                <a:srgbClr val="8B2332"/>
              </a:buClr>
              <a:buSzPct val="75000"/>
              <a:buFont typeface="Arial" panose="020b0604020202020204" pitchFamily="34" charset="0"/>
              <a:buChar char="•"/>
              <a:defRPr i="0"/>
            </a:lvl4pPr>
            <a:lvl5pPr>
              <a:spcBef>
                <a:spcPct val="0"/>
              </a:spcBef>
              <a:spcAft>
                <a:spcPts val="300"/>
              </a:spcAft>
              <a:buClr>
                <a:srgbClr val="8B2332"/>
              </a:buClr>
              <a:buSzPct val="75000"/>
              <a:defRPr i="0"/>
            </a:lvl5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pic>
        <p:nvPicPr>
          <p:cNvPr id="6" name="Picture 5"/>
          <p:cNvPicPr>
            <a:picLocks noChangeAspect="1"/>
          </p:cNvPicPr>
          <p:nvPr userDrawn="1"/>
        </p:nvPicPr>
        <p:blipFill>
          <a:blip r:embed="rId2"/>
          <a:srcRect/>
          <a:stretch>
            <a:fillRect/>
          </a:stretch>
        </p:blipFill>
        <p:spPr>
          <a:xfrm>
            <a:off x="0" y="6309360"/>
            <a:ext cx="9144000" cy="548640"/>
          </a:xfrm>
          <a:prstGeom prst="rect"/>
        </p:spPr>
      </p:pic>
    </p:spTree>
    <p:extLst>
      <p:ext uri="{BB962C8B-B14F-4D97-AF65-F5344CB8AC3E}">
        <p14:creationId xmlns:p14="http://schemas.microsoft.com/office/powerpoint/2010/main" val="76303704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1" smtClean="0"/>
              <a:t>Click to edit Master title style</a:t>
            </a:r>
            <a:endParaRPr lang="en-US"/>
          </a:p>
        </p:txBody>
      </p:sp>
      <p:sp>
        <p:nvSpPr>
          <p:cNvPr id="10" name="Content Placeholder 2"/>
          <p:cNvSpPr>
            <a:spLocks noGrp="1"/>
          </p:cNvSpPr>
          <p:nvPr>
            <p:ph sz="half" idx="1"/>
          </p:nvPr>
        </p:nvSpPr>
        <p:spPr>
          <a:xfrm>
            <a:off x="457200" y="150876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sp>
        <p:nvSpPr>
          <p:cNvPr id="11" name="Content Placeholder 3"/>
          <p:cNvSpPr>
            <a:spLocks noGrp="1"/>
          </p:cNvSpPr>
          <p:nvPr>
            <p:ph sz="half" idx="2"/>
          </p:nvPr>
        </p:nvSpPr>
        <p:spPr>
          <a:xfrm>
            <a:off x="4648200" y="150876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pic>
        <p:nvPicPr>
          <p:cNvPr id="7" name="Picture 6"/>
          <p:cNvPicPr>
            <a:picLocks noChangeAspect="1"/>
          </p:cNvPicPr>
          <p:nvPr userDrawn="1"/>
        </p:nvPicPr>
        <p:blipFill>
          <a:blip r:embed="rId2"/>
          <a:srcRect/>
          <a:stretch>
            <a:fillRect/>
          </a:stretch>
        </p:blipFill>
        <p:spPr>
          <a:xfrm>
            <a:off x="0" y="6309360"/>
            <a:ext cx="9144000" cy="548640"/>
          </a:xfrm>
          <a:prstGeom prst="rect"/>
        </p:spPr>
      </p:pic>
    </p:spTree>
    <p:extLst>
      <p:ext uri="{BB962C8B-B14F-4D97-AF65-F5344CB8AC3E}">
        <p14:creationId xmlns:p14="http://schemas.microsoft.com/office/powerpoint/2010/main" val="3032586837"/>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rcRect/>
          <a:stretch>
            <a:fillRect/>
          </a:stretch>
        </p:blipFill>
        <p:spPr>
          <a:xfrm>
            <a:off x="0" y="6309360"/>
            <a:ext cx="9144000" cy="548640"/>
          </a:xfrm>
          <a:prstGeom prst="rect"/>
        </p:spPr>
      </p:pic>
    </p:spTree>
    <p:extLst>
      <p:ext uri="{BB962C8B-B14F-4D97-AF65-F5344CB8AC3E}">
        <p14:creationId xmlns:p14="http://schemas.microsoft.com/office/powerpoint/2010/main" val="336768676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457200"/>
            <a:ext cx="9144000" cy="1470025"/>
          </a:xfrm>
        </p:spPr>
        <p:txBody>
          <a:bodyPr/>
          <a:lstStyle>
            <a:lvl1pPr algn="ctr">
              <a:defRPr sz="5400"/>
            </a:lvl1pPr>
          </a:lstStyle>
          <a:p>
            <a:r>
              <a:rPr lang="en-US" dirty="1" smtClean="0"/>
              <a:t>Thank You</a:t>
            </a:r>
            <a:endParaRPr lang="en-US"/>
          </a:p>
        </p:txBody>
      </p:sp>
      <p:sp>
        <p:nvSpPr>
          <p:cNvPr id="3" name="Subtitle 2"/>
          <p:cNvSpPr>
            <a:spLocks noGrp="1"/>
          </p:cNvSpPr>
          <p:nvPr>
            <p:ph type="subTitle" idx="1" hasCustomPrompt="1"/>
          </p:nvPr>
        </p:nvSpPr>
        <p:spPr>
          <a:xfrm>
            <a:off x="1371600" y="2209800"/>
            <a:ext cx="6400800" cy="1295400"/>
          </a:xfrm>
        </p:spPr>
        <p:txBody>
          <a:bodyPr>
            <a:normAutofit/>
          </a:bodyPr>
          <a:lstStyle>
            <a:lvl1pPr marL="0" indent="0" algn="ctr">
              <a:buNone/>
              <a:defRPr sz="2400" b="1" baseline="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1" smtClean="0"/>
              <a:t>(Presenter Name)</a:t>
            </a:r>
          </a:p>
          <a:p>
            <a:r>
              <a:rPr lang="en-US" dirty="1" smtClean="0"/>
              <a:t>Miller Nash Graham &amp; Dunn LLP</a:t>
            </a:r>
          </a:p>
          <a:p>
            <a:r>
              <a:rPr lang="en-US" dirty="1" smtClean="0"/>
              <a:t>(Email)   |   (Phone)</a:t>
            </a:r>
            <a:endParaRPr lang="en-US"/>
          </a:p>
        </p:txBody>
      </p:sp>
      <p:pic>
        <p:nvPicPr>
          <p:cNvPr id="6" name="Picture 5"/>
          <p:cNvPicPr>
            <a:picLocks noChangeAspect="1"/>
          </p:cNvPicPr>
          <p:nvPr userDrawn="1"/>
        </p:nvPicPr>
        <p:blipFill>
          <a:blip r:embed="rId2"/>
          <a:srcRect/>
          <a:stretch>
            <a:fillRect/>
          </a:stretch>
        </p:blipFill>
        <p:spPr>
          <a:xfrm>
            <a:off x="0" y="6309360"/>
            <a:ext cx="9144000" cy="548640"/>
          </a:xfrm>
          <a:prstGeom prst="rect"/>
        </p:spPr>
      </p:pic>
    </p:spTree>
    <p:extLst>
      <p:ext uri="{BB962C8B-B14F-4D97-AF65-F5344CB8AC3E}">
        <p14:creationId xmlns:p14="http://schemas.microsoft.com/office/powerpoint/2010/main" val="3286205211"/>
      </p:ext>
    </p:extLst>
  </p:cSld>
  <p:clrMapOvr>
    <a:masterClrMapping/>
  </p:clrMapOvr>
  <p:timing>
    <p:tnLst>
      <p:par>
        <p:cTn id="1" dur="indefinite" restart="never" nodeType="tmRoot"/>
      </p:par>
    </p:tnLs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2.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p:spPr>
        <p:txBody>
          <a:bodyPr vert="horz" lIns="91440" tIns="45720" rIns="91440" bIns="45720" rtlCol="0" anchor="ctr">
            <a:noAutofit/>
          </a:bodyPr>
          <a:lstStyle/>
          <a:p>
            <a:r>
              <a:rPr lang="en-US" dirty="1" smtClean="0"/>
              <a:t>Click to edit Master title style</a:t>
            </a:r>
            <a:endParaRPr lang="en-US"/>
          </a:p>
        </p:txBody>
      </p:sp>
      <p:sp>
        <p:nvSpPr>
          <p:cNvPr id="3" name="Text Placeholder 2"/>
          <p:cNvSpPr>
            <a:spLocks noGrp="1"/>
          </p:cNvSpPr>
          <p:nvPr>
            <p:ph type="body" idx="1"/>
          </p:nvPr>
        </p:nvSpPr>
        <p:spPr>
          <a:xfrm>
            <a:off x="457200" y="1554480"/>
            <a:ext cx="8229600" cy="4525963"/>
          </a:xfrm>
          <a:prstGeom prst="rect"/>
        </p:spPr>
        <p:txBody>
          <a:bodyPr vert="horz" lIns="91440" tIns="45720" rIns="91440" bIns="45720" rtlCol="0">
            <a:noAutofit/>
          </a:bodyPr>
          <a:lstStyle/>
          <a:p>
            <a:pPr lvl="0"/>
            <a:r>
              <a:rPr lang="en-US" dirty="1" smtClean="0"/>
              <a:t>Click to edit Master text styles</a:t>
            </a:r>
          </a:p>
          <a:p>
            <a:pPr lvl="1"/>
            <a:r>
              <a:rPr lang="en-US" dirty="1" smtClean="0"/>
              <a:t>Second level</a:t>
            </a:r>
          </a:p>
          <a:p>
            <a:pPr lvl="2"/>
            <a:r>
              <a:rPr lang="en-US" dirty="1" smtClean="0"/>
              <a:t>Third level</a:t>
            </a:r>
          </a:p>
          <a:p>
            <a:pPr lvl="3"/>
            <a:r>
              <a:rPr lang="en-US" dirty="1" smtClean="0"/>
              <a:t>Fourth level</a:t>
            </a:r>
          </a:p>
          <a:p>
            <a:pPr lvl="4"/>
            <a:r>
              <a:rPr lang="en-US" dirty="1" smtClean="0"/>
              <a:t>Fifth level</a:t>
            </a:r>
            <a:endParaRPr lang="en-US"/>
          </a:p>
        </p:txBody>
      </p:sp>
    </p:spTree>
    <p:extLst>
      <p:ext uri="{BB962C8B-B14F-4D97-AF65-F5344CB8AC3E}">
        <p14:creationId xmlns:p14="http://schemas.microsoft.com/office/powerpoint/2010/main" val="59119641"/>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3" r:id="rId3"/>
    <p:sldLayoutId id="2147483650" r:id="rId4"/>
    <p:sldLayoutId id="2147483653" r:id="rId5"/>
    <p:sldLayoutId id="2147483661" r:id="rId6"/>
    <p:sldLayoutId id="2147483662" r:id="rId7"/>
    <p:sldLayoutId id="2147483665" r:id="rId8"/>
    <p:sldLayoutId id="2147483666" r:id="rId9"/>
    <p:sldLayoutId id="2147483667" r:id="rId10"/>
    <p:sldLayoutId id="2147483668" r:id="rId11"/>
  </p:sldLayoutIdLst>
  <p:timing>
    <p:tnLst>
      <p:par>
        <p:cTn id="1" dur="indefinite" restart="never" nodeType="tmRoot"/>
      </p:par>
    </p:tnLst>
  </p:timing>
  <p:txStyles>
    <p:titleStyle>
      <a:lvl1pPr algn="l" defTabSz="914400" rtl="0" eaLnBrk="1" latinLnBrk="0" hangingPunct="1">
        <a:spcBef>
          <a:spcPct val="0"/>
        </a:spcBef>
        <a:buNone/>
        <a:defRPr sz="4000" b="1" kern="1200">
          <a:solidFill>
            <a:srgbClr val="8B2332"/>
          </a:solidFill>
          <a:latin typeface="+mj-lt"/>
          <a:ea typeface="+mj-ea"/>
          <a:cs typeface="+mj-cs"/>
        </a:defRPr>
      </a:lvl1pPr>
    </p:titleStyle>
    <p:bodyStyle>
      <a:lvl1pPr marL="342900" indent="-342900" algn="l" defTabSz="914400" rtl="0" eaLnBrk="1" latinLnBrk="0" hangingPunct="1">
        <a:spcBef>
          <a:spcPct val="0"/>
        </a:spcBef>
        <a:spcAft>
          <a:spcPts val="300"/>
        </a:spcAft>
        <a:buClr>
          <a:srgbClr val="8B2332"/>
        </a:buClr>
        <a:buSzPct val="75000"/>
        <a:buFont typeface="Wingdings" panose="05000000000000000000" pitchFamily="2" charset="2"/>
        <a:buChar char="§"/>
        <a:defRPr sz="3200" kern="1200">
          <a:solidFill>
            <a:schemeClr val="tx1"/>
          </a:solidFill>
          <a:latin typeface="+mn-lt"/>
          <a:ea typeface="+mn-ea"/>
          <a:cs typeface="+mn-cs"/>
        </a:defRPr>
      </a:lvl1pPr>
      <a:lvl2pPr marL="742950" indent="-285750" algn="l" defTabSz="914400" rtl="0" eaLnBrk="1" latinLnBrk="0" hangingPunct="1">
        <a:spcBef>
          <a:spcPct val="0"/>
        </a:spcBef>
        <a:spcAft>
          <a:spcPts val="300"/>
        </a:spcAft>
        <a:buClr>
          <a:srgbClr val="8B2332"/>
        </a:buClr>
        <a:buSzPct val="75000"/>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0"/>
        </a:spcBef>
        <a:spcAft>
          <a:spcPts val="300"/>
        </a:spcAft>
        <a:buClr>
          <a:srgbClr val="8B2332"/>
        </a:buClr>
        <a:buSzPct val="75000"/>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0"/>
        </a:spcBef>
        <a:spcAft>
          <a:spcPts val="300"/>
        </a:spcAft>
        <a:buClr>
          <a:srgbClr val="8B2332"/>
        </a:buClr>
        <a:buSzPct val="75000"/>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0"/>
        </a:spcBef>
        <a:spcAft>
          <a:spcPts val="300"/>
        </a:spcAft>
        <a:buClr>
          <a:srgbClr val="8B2332"/>
        </a:buClr>
        <a:buSzPct val="75000"/>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6.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0.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5.jpeg" /><Relationship Id="rId3" Type="http://schemas.openxmlformats.org/officeDocument/2006/relationships/image" Target="../media/image16.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hyperlink" Target="https://www.levelset.com/blog/textura-friend-or-foe-subcontractors/"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7.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9.png" /><Relationship Id="rId3" Type="http://schemas.openxmlformats.org/officeDocument/2006/relationships/image" Target="../media/image20.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hyperlink" Target="https://www.keglerbrown.com/content/uploads/2014/09/ASA-Contingent-Payment-Clauses-in-the-50-States-2014-Edition.pdf" TargetMode="External" /><Relationship Id="rId3" Type="http://schemas.openxmlformats.org/officeDocument/2006/relationships/image" Target="../media/image21.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7.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8.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9.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1.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2.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13.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slide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ctrTitle"/>
          </p:nvPr>
        </p:nvSpPr>
        <p:spPr>
          <a:xfrm>
            <a:off x="0" y="685800"/>
            <a:ext cx="9144000" cy="1524000"/>
          </a:xfrm>
        </p:spPr>
        <p:txBody>
          <a:bodyPr/>
          <a:lstStyle/>
          <a:p>
            <a:pPr>
              <a:lnSpc>
                <a:spcPct val="85000"/>
              </a:lnSpc>
            </a:pPr>
            <a:r>
              <a:rPr lang="en-US" sz="4000" dirty="1" smtClean="0"/>
              <a:t>Prompt Payment Clauses: </a:t>
            </a:r>
            <a:br>
              <a:rPr lang="en-US" sz="4000" dirty="1" smtClean="0"/>
            </a:br>
            <a:r>
              <a:rPr lang="en-US" sz="3200" dirty="1" smtClean="0">
                <a:solidFill>
                  <a:schemeClr val="bg1">
                    <a:lumMod val="50000"/>
                  </a:schemeClr>
                </a:solidFill>
              </a:rPr>
              <a:t>What to Watch For and How to Negotiate</a:t>
            </a:r>
            <a:endParaRPr lang="en-US" sz="3200">
              <a:solidFill>
                <a:schemeClr val="bg1">
                  <a:lumMod val="50000"/>
                </a:schemeClr>
              </a:solidFill>
            </a:endParaRPr>
          </a:p>
        </p:txBody>
      </p:sp>
      <p:sp>
        <p:nvSpPr>
          <p:cNvPr id="3" name="Subtitle 2"/>
          <p:cNvSpPr>
            <a:spLocks noGrp="1"/>
          </p:cNvSpPr>
          <p:nvPr>
            <p:ph type="subTitle" idx="1"/>
          </p:nvPr>
        </p:nvSpPr>
        <p:spPr>
          <a:xfrm>
            <a:off x="0" y="4343400"/>
            <a:ext cx="9144000" cy="1752600"/>
          </a:xfrm>
        </p:spPr>
        <p:txBody>
          <a:bodyPr>
            <a:normAutofit/>
          </a:bodyPr>
          <a:lstStyle/>
          <a:p>
            <a:pPr>
              <a:lnSpc>
                <a:spcPct val="85000"/>
              </a:lnSpc>
            </a:pPr>
            <a:r>
              <a:rPr lang="en-US" dirty="1" smtClean="0"/>
              <a:t>ASA Presentation  |January 7, 2020</a:t>
            </a:r>
            <a:endParaRPr lang="en-US" sz="2000" smtClean="0"/>
          </a:p>
          <a:p>
            <a:pPr>
              <a:lnSpc>
                <a:spcPct val="85000"/>
              </a:lnSpc>
            </a:pPr>
            <a:r>
              <a:rPr lang="en-US" sz="2000" b="0" dirty="1" smtClean="0"/>
              <a:t>Presented by</a:t>
            </a:r>
          </a:p>
          <a:p>
            <a:pPr>
              <a:lnSpc>
                <a:spcPct val="85000"/>
              </a:lnSpc>
            </a:pPr>
            <a:r>
              <a:rPr lang="en-US" sz="2000" b="0" dirty="1" smtClean="0"/>
              <a:t>Jim Yand and Brian Esler, Partners</a:t>
            </a:r>
          </a:p>
          <a:p>
            <a:pPr>
              <a:lnSpc>
                <a:spcPct val="85000"/>
              </a:lnSpc>
            </a:pPr>
            <a:r>
              <a:rPr lang="en-US" sz="2000" b="0" dirty="1" smtClean="0"/>
              <a:t>Miller Nash Graham &amp; Dunn LLP</a:t>
            </a:r>
          </a:p>
        </p:txBody>
      </p:sp>
      <p:pic>
        <p:nvPicPr>
          <p:cNvPr id="1026" name="Picture 2" descr="Image result for payment due"/>
          <p:cNvPicPr>
            <a:picLocks noChangeAspect="1" noChangeArrowheads="1"/>
          </p:cNvPicPr>
          <p:nvPr/>
        </p:nvPicPr>
        <p:blipFill>
          <a:blip r:embed="rId2"/>
          <a:srcRect/>
          <a:stretch>
            <a:fillRect/>
          </a:stretch>
        </p:blipFill>
        <p:spPr>
          <a:xfrm>
            <a:off x="3232604" y="2246939"/>
            <a:ext cx="2678792" cy="1685926"/>
          </a:xfrm>
          <a:prstGeom prst="rect"/>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19353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Payment is Job #1</a:t>
            </a:r>
            <a:endParaRPr lang="en-US"/>
          </a:p>
        </p:txBody>
      </p:sp>
      <p:sp>
        <p:nvSpPr>
          <p:cNvPr id="3" name="Content Placeholder 2"/>
          <p:cNvSpPr>
            <a:spLocks noGrp="1"/>
          </p:cNvSpPr>
          <p:nvPr>
            <p:ph idx="1"/>
          </p:nvPr>
        </p:nvSpPr>
        <p:spPr/>
        <p:txBody>
          <a:bodyPr>
            <a:noAutofit/>
          </a:bodyPr>
          <a:lstStyle/>
          <a:p>
            <a:pPr marL="0" indent="0">
              <a:buNone/>
            </a:pPr>
            <a:r>
              <a:rPr lang="en-US" sz="2800" dirty="1"/>
              <a:t>AWCI </a:t>
            </a:r>
            <a:r>
              <a:rPr lang="en-US" sz="2800" dirty="1" smtClean="0"/>
              <a:t>reports that</a:t>
            </a:r>
            <a:r>
              <a:rPr lang="en-US" sz="2800" dirty="1"/>
              <a:t>, for the </a:t>
            </a:r>
            <a:r>
              <a:rPr lang="en-US" sz="2800" dirty="1" smtClean="0"/>
              <a:t>last two </a:t>
            </a:r>
            <a:r>
              <a:rPr lang="en-US" sz="2800" dirty="1"/>
              <a:t>years</a:t>
            </a:r>
            <a:r>
              <a:rPr lang="en-US" sz="2800" dirty="1" smtClean="0"/>
              <a:t>, </a:t>
            </a:r>
            <a:r>
              <a:rPr lang="en-US" sz="2800" b="1" dirty="1" smtClean="0">
                <a:solidFill>
                  <a:srgbClr val="8B2332"/>
                </a:solidFill>
              </a:rPr>
              <a:t>prompt </a:t>
            </a:r>
            <a:r>
              <a:rPr lang="en-US" sz="2800" b="1" dirty="1">
                <a:solidFill>
                  <a:srgbClr val="8B2332"/>
                </a:solidFill>
              </a:rPr>
              <a:t>pay </a:t>
            </a:r>
            <a:r>
              <a:rPr lang="en-US" sz="2800" dirty="1" smtClean="0"/>
              <a:t>has ranked </a:t>
            </a:r>
            <a:r>
              <a:rPr lang="en-US" sz="2800" b="1" dirty="1" smtClean="0">
                <a:solidFill>
                  <a:srgbClr val="8B2332"/>
                </a:solidFill>
              </a:rPr>
              <a:t>highest </a:t>
            </a:r>
            <a:r>
              <a:rPr lang="en-US" sz="2800" dirty="1" smtClean="0"/>
              <a:t>among concerns of its </a:t>
            </a:r>
            <a:r>
              <a:rPr lang="en-US" sz="2800" dirty="1"/>
              <a:t>members</a:t>
            </a:r>
            <a:r>
              <a:rPr lang="en-US" sz="2800" dirty="1" smtClean="0"/>
              <a:t>.</a:t>
            </a:r>
          </a:p>
          <a:p>
            <a:pPr marL="0" indent="0">
              <a:buNone/>
            </a:pPr>
            <a:endParaRPr lang="en-US" sz="2000" smtClean="0"/>
          </a:p>
          <a:p>
            <a:pPr marL="0" indent="0">
              <a:buNone/>
            </a:pPr>
            <a:endParaRPr lang="en-US" sz="2000"/>
          </a:p>
          <a:p>
            <a:pPr marL="0" indent="0">
              <a:buNone/>
            </a:pPr>
            <a:endParaRPr lang="en-US" sz="2000" smtClean="0"/>
          </a:p>
          <a:p>
            <a:pPr marL="0" indent="0">
              <a:buNone/>
            </a:pPr>
            <a:endParaRPr lang="en-US" sz="2000"/>
          </a:p>
          <a:p>
            <a:pPr marL="0" indent="0">
              <a:buNone/>
            </a:pPr>
            <a:endParaRPr lang="en-US" sz="2000" smtClean="0"/>
          </a:p>
          <a:p>
            <a:pPr marL="0" indent="0">
              <a:buNone/>
            </a:pPr>
            <a:endParaRPr lang="en-US" sz="2000"/>
          </a:p>
          <a:p>
            <a:pPr marL="0" indent="0">
              <a:buNone/>
            </a:pPr>
            <a:endParaRPr lang="en-US" sz="2000" i="1" smtClean="0"/>
          </a:p>
          <a:p>
            <a:pPr marL="0" indent="0">
              <a:buNone/>
            </a:pPr>
            <a:endParaRPr lang="en-US" sz="2000" i="1"/>
          </a:p>
          <a:p>
            <a:pPr marL="0" indent="0">
              <a:buNone/>
            </a:pPr>
            <a:endParaRPr lang="en-US" sz="2000" i="1" smtClean="0"/>
          </a:p>
          <a:p>
            <a:pPr marL="0" indent="0">
              <a:buNone/>
            </a:pPr>
            <a:r>
              <a:rPr lang="en-US" sz="1200" i="1" dirty="1" smtClean="0"/>
              <a:t>http</a:t>
            </a:r>
            <a:r>
              <a:rPr lang="en-US" sz="1200" i="1" dirty="1"/>
              <a:t>://</a:t>
            </a:r>
            <a:r>
              <a:rPr lang="en-US" sz="1200" i="1" dirty="1" smtClean="0"/>
              <a:t>www.awci.org/cd/pdfs/9708_a.pdf</a:t>
            </a:r>
          </a:p>
          <a:p>
            <a:pPr marL="0" indent="0">
              <a:buNone/>
            </a:pPr>
            <a:r>
              <a:rPr lang="en-US" sz="1200" i="1" dirty="1" smtClean="0"/>
              <a:t>Image: Prompt Payment Ontario</a:t>
            </a:r>
            <a:endParaRPr lang="en-US" sz="1200" i="1"/>
          </a:p>
        </p:txBody>
      </p:sp>
      <p:pic>
        <p:nvPicPr>
          <p:cNvPr id="1026" name="Picture 2" descr="PPO"/>
          <p:cNvPicPr>
            <a:picLocks noChangeAspect="1" noChangeArrowheads="1"/>
          </p:cNvPicPr>
          <p:nvPr/>
        </p:nvPicPr>
        <p:blipFill>
          <a:blip r:embed="rId2"/>
          <a:srcRect/>
          <a:stretch>
            <a:fillRect/>
          </a:stretch>
        </p:blipFill>
        <p:spPr>
          <a:xfrm>
            <a:off x="4267200" y="2895600"/>
            <a:ext cx="4419600" cy="2933701"/>
          </a:xfrm>
          <a:prstGeom prst="rect"/>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65690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Second That…</a:t>
            </a:r>
            <a:endParaRPr lang="en-US"/>
          </a:p>
        </p:txBody>
      </p:sp>
      <p:sp>
        <p:nvSpPr>
          <p:cNvPr id="3" name="Content Placeholder 2"/>
          <p:cNvSpPr>
            <a:spLocks noGrp="1"/>
          </p:cNvSpPr>
          <p:nvPr>
            <p:ph idx="1"/>
          </p:nvPr>
        </p:nvSpPr>
        <p:spPr>
          <a:xfrm>
            <a:off x="457200" y="1554480"/>
            <a:ext cx="8229600" cy="4693920"/>
          </a:xfrm>
        </p:spPr>
        <p:txBody>
          <a:bodyPr>
            <a:normAutofit/>
          </a:bodyPr>
          <a:lstStyle/>
          <a:p>
            <a:pPr marL="0" indent="0">
              <a:buNone/>
            </a:pPr>
            <a:r>
              <a:rPr lang="en-US" sz="2800" dirty="1" smtClean="0"/>
              <a:t>The American </a:t>
            </a:r>
            <a:r>
              <a:rPr lang="en-US" sz="2800" dirty="1"/>
              <a:t>Subcontractors </a:t>
            </a:r>
            <a:r>
              <a:rPr lang="en-US" sz="2800" dirty="1" smtClean="0"/>
              <a:t>Association states </a:t>
            </a:r>
            <a:r>
              <a:rPr lang="en-US" sz="2800" dirty="1"/>
              <a:t>that “</a:t>
            </a:r>
            <a:r>
              <a:rPr lang="en-US" sz="2800" b="1" dirty="1">
                <a:solidFill>
                  <a:srgbClr val="8B2332"/>
                </a:solidFill>
              </a:rPr>
              <a:t>slow pay </a:t>
            </a:r>
            <a:r>
              <a:rPr lang="en-US" sz="2800" dirty="1"/>
              <a:t>ranks as </a:t>
            </a:r>
            <a:r>
              <a:rPr lang="en-US" sz="2800" dirty="1" smtClean="0"/>
              <a:t>the number </a:t>
            </a:r>
            <a:r>
              <a:rPr lang="en-US" sz="2800" dirty="1"/>
              <a:t>one concern” among its </a:t>
            </a:r>
            <a:r>
              <a:rPr lang="en-US" sz="2800" dirty="1" smtClean="0"/>
              <a:t>members during </a:t>
            </a:r>
            <a:r>
              <a:rPr lang="en-US" sz="2800" dirty="1"/>
              <a:t>their annual legislative survey</a:t>
            </a:r>
            <a:r>
              <a:rPr lang="en-US" sz="2800" dirty="1" smtClean="0"/>
              <a:t>.</a:t>
            </a:r>
          </a:p>
          <a:p>
            <a:pPr marL="0" indent="0">
              <a:buNone/>
            </a:pPr>
            <a:endParaRPr lang="en-US" sz="3600" smtClean="0"/>
          </a:p>
          <a:p>
            <a:pPr marL="0" indent="0">
              <a:buNone/>
            </a:pPr>
            <a:endParaRPr lang="en-US" sz="2000" i="1" smtClean="0"/>
          </a:p>
          <a:p>
            <a:pPr marL="0" indent="0">
              <a:buNone/>
            </a:pPr>
            <a:endParaRPr lang="en-US" sz="2000" i="1"/>
          </a:p>
          <a:p>
            <a:pPr marL="0" indent="0">
              <a:buNone/>
            </a:pPr>
            <a:endParaRPr lang="en-US" sz="2000" i="1" smtClean="0"/>
          </a:p>
          <a:p>
            <a:pPr marL="0" indent="0">
              <a:buNone/>
            </a:pPr>
            <a:endParaRPr lang="en-US" sz="2000" i="1"/>
          </a:p>
          <a:p>
            <a:pPr marL="0" indent="0">
              <a:buNone/>
            </a:pPr>
            <a:endParaRPr lang="en-US" sz="1200" i="1" smtClean="0"/>
          </a:p>
          <a:p>
            <a:pPr marL="0" indent="0">
              <a:buNone/>
            </a:pPr>
            <a:endParaRPr lang="en-US" sz="1200" i="1" smtClean="0"/>
          </a:p>
          <a:p>
            <a:pPr marL="0" indent="0">
              <a:buNone/>
            </a:pPr>
            <a:endParaRPr lang="en-US" sz="1200" i="1"/>
          </a:p>
          <a:p>
            <a:pPr marL="0" indent="0">
              <a:buNone/>
            </a:pPr>
            <a:endParaRPr lang="en-US" sz="1200" i="1" smtClean="0"/>
          </a:p>
          <a:p>
            <a:pPr marL="0" indent="0">
              <a:buNone/>
            </a:pPr>
            <a:r>
              <a:rPr lang="en-US" sz="1200" i="1" dirty="1" smtClean="0"/>
              <a:t>https</a:t>
            </a:r>
            <a:r>
              <a:rPr lang="en-US" sz="1200" i="1" dirty="1"/>
              <a:t>://www.asaonline.com/eweb/tcc/TCCJun2017/tcc_2017_Jun.pdf</a:t>
            </a:r>
          </a:p>
        </p:txBody>
      </p:sp>
      <p:pic>
        <p:nvPicPr>
          <p:cNvPr id="3074" name="Picture 2" descr="Image result for image prompt payment"/>
          <p:cNvPicPr>
            <a:picLocks noChangeAspect="1" noChangeArrowheads="1"/>
          </p:cNvPicPr>
          <p:nvPr/>
        </p:nvPicPr>
        <p:blipFill>
          <a:blip r:embed="rId2"/>
          <a:srcRect/>
          <a:stretch>
            <a:fillRect/>
          </a:stretch>
        </p:blipFill>
        <p:spPr>
          <a:xfrm>
            <a:off x="5522389" y="3111556"/>
            <a:ext cx="2554811" cy="2190751"/>
          </a:xfrm>
          <a:prstGeom prst="rect"/>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a:blip r:embed="rId3"/>
          <a:srcRect/>
          <a:stretch>
            <a:fillRect/>
          </a:stretch>
        </p:blipFill>
        <p:spPr>
          <a:xfrm>
            <a:off x="974722" y="3429000"/>
            <a:ext cx="3962400" cy="1708264"/>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08708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The Time is Now</a:t>
            </a:r>
            <a:endParaRPr lang="en-US"/>
          </a:p>
        </p:txBody>
      </p:sp>
      <p:sp>
        <p:nvSpPr>
          <p:cNvPr id="3" name="Content Placeholder 2"/>
          <p:cNvSpPr>
            <a:spLocks noGrp="1"/>
          </p:cNvSpPr>
          <p:nvPr>
            <p:ph idx="1"/>
          </p:nvPr>
        </p:nvSpPr>
        <p:spPr/>
        <p:txBody>
          <a:bodyPr/>
          <a:lstStyle/>
          <a:p>
            <a:pPr>
              <a:spcAft>
                <a:spcPts val="1200"/>
              </a:spcAft>
            </a:pPr>
            <a:r>
              <a:rPr lang="en-US" sz="2800" dirty="1"/>
              <a:t>At the ENR Risk Summit in 2013, </a:t>
            </a:r>
            <a:r>
              <a:rPr lang="en-US" sz="2800" dirty="1">
                <a:solidFill>
                  <a:srgbClr val="8B2332"/>
                </a:solidFill>
                <a:hlinkClick r:id="rId2"/>
              </a:rPr>
              <a:t>subcontractors complained </a:t>
            </a:r>
            <a:r>
              <a:rPr lang="en-US" sz="2800" dirty="1"/>
              <a:t>about payment abuses, stating strongly that “we need to lead the industry kicking and screaming to payment reform</a:t>
            </a:r>
            <a:r>
              <a:rPr lang="en-US" sz="2800" dirty="1" smtClean="0"/>
              <a:t>.”</a:t>
            </a:r>
          </a:p>
          <a:p>
            <a:r>
              <a:rPr lang="en-US" sz="2800" dirty="1" smtClean="0"/>
              <a:t>ASA </a:t>
            </a:r>
            <a:r>
              <a:rPr lang="en-US" sz="2800" dirty="1"/>
              <a:t>President Brian Johnson in his March 2015 letter to membership cautioning that Textura’s Early Payment Program “</a:t>
            </a:r>
            <a:r>
              <a:rPr lang="en-US" sz="2800" b="1" dirty="1"/>
              <a:t>does not improve the approval timeline by the GC of a submitted subcontractor</a:t>
            </a:r>
            <a:r>
              <a:rPr lang="en-US" sz="2800" b="1" dirty="1" smtClean="0"/>
              <a:t>/ supplier </a:t>
            </a:r>
            <a:r>
              <a:rPr lang="en-US" sz="2800" b="1" dirty="1"/>
              <a:t>invoice</a:t>
            </a:r>
            <a:r>
              <a:rPr lang="en-US" sz="2800" dirty="1"/>
              <a:t>.”</a:t>
            </a:r>
          </a:p>
        </p:txBody>
      </p:sp>
    </p:spTree>
    <p:extLst>
      <p:ext uri="{BB962C8B-B14F-4D97-AF65-F5344CB8AC3E}">
        <p14:creationId xmlns:p14="http://schemas.microsoft.com/office/powerpoint/2010/main" val="18920431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nSpc>
                <a:spcPct val="85000"/>
              </a:lnSpc>
            </a:pPr>
            <a:r>
              <a:rPr lang="en-US" dirty="1"/>
              <a:t>Prompt </a:t>
            </a:r>
            <a:r>
              <a:rPr lang="en-US" dirty="1" smtClean="0"/>
              <a:t>Payment:</a:t>
            </a:r>
            <a:br>
              <a:rPr lang="en-US" dirty="1" smtClean="0"/>
            </a:br>
            <a:r>
              <a:rPr lang="en-US" sz="3600" dirty="1" smtClean="0">
                <a:solidFill>
                  <a:schemeClr val="bg1">
                    <a:lumMod val="50000"/>
                  </a:schemeClr>
                </a:solidFill>
              </a:rPr>
              <a:t>It’s </a:t>
            </a:r>
            <a:r>
              <a:rPr lang="en-US" sz="3600" dirty="1">
                <a:solidFill>
                  <a:schemeClr val="bg1">
                    <a:lumMod val="50000"/>
                  </a:schemeClr>
                </a:solidFill>
              </a:rPr>
              <a:t>the Engine That Delivers Success</a:t>
            </a:r>
          </a:p>
        </p:txBody>
      </p:sp>
      <p:sp>
        <p:nvSpPr>
          <p:cNvPr id="3" name="Subtitle 2"/>
          <p:cNvSpPr>
            <a:spLocks noGrp="1"/>
          </p:cNvSpPr>
          <p:nvPr>
            <p:ph idx="1"/>
          </p:nvPr>
        </p:nvSpPr>
        <p:spPr>
          <a:xfrm>
            <a:off x="457200" y="1554480"/>
            <a:ext cx="7924800" cy="4525963"/>
          </a:xfrm>
        </p:spPr>
        <p:txBody>
          <a:bodyPr>
            <a:normAutofit/>
          </a:bodyPr>
          <a:lstStyle/>
          <a:p>
            <a:pPr marL="0" indent="0" algn="l">
              <a:buNone/>
            </a:pPr>
            <a:r>
              <a:rPr lang="en-US" sz="2800" b="1" dirty="1" smtClean="0">
                <a:solidFill>
                  <a:schemeClr val="tx1"/>
                </a:solidFill>
              </a:rPr>
              <a:t>This program covers</a:t>
            </a:r>
            <a:r>
              <a:rPr lang="en-US" sz="2800" dirty="1" smtClean="0">
                <a:solidFill>
                  <a:schemeClr val="tx1"/>
                </a:solidFill>
              </a:rPr>
              <a:t>:</a:t>
            </a:r>
          </a:p>
          <a:p>
            <a:pPr algn="l"/>
            <a:r>
              <a:rPr lang="en-US" sz="2800" dirty="1" smtClean="0">
                <a:solidFill>
                  <a:schemeClr val="tx1"/>
                </a:solidFill>
              </a:rPr>
              <a:t>How to approach the prompt                                       payment terms in your contract</a:t>
            </a:r>
          </a:p>
          <a:p>
            <a:pPr algn="l"/>
            <a:r>
              <a:rPr lang="en-US" sz="2800" dirty="1" smtClean="0">
                <a:solidFill>
                  <a:schemeClr val="tx1"/>
                </a:solidFill>
              </a:rPr>
              <a:t>Use liens and payment bonds to                                   get paid</a:t>
            </a:r>
          </a:p>
          <a:p>
            <a:pPr algn="l"/>
            <a:r>
              <a:rPr lang="en-US" sz="2800" dirty="1" smtClean="0">
                <a:solidFill>
                  <a:schemeClr val="tx1"/>
                </a:solidFill>
              </a:rPr>
              <a:t>Five steps you can take to increase chances for prompt payment</a:t>
            </a:r>
          </a:p>
          <a:p>
            <a:pPr algn="l"/>
            <a:r>
              <a:rPr lang="en-US" sz="2800" dirty="1" smtClean="0">
                <a:solidFill>
                  <a:schemeClr val="tx1"/>
                </a:solidFill>
              </a:rPr>
              <a:t>What to do when payment is not made</a:t>
            </a:r>
          </a:p>
          <a:p>
            <a:endParaRPr lang="en-US" sz="700"/>
          </a:p>
        </p:txBody>
      </p:sp>
      <p:pic>
        <p:nvPicPr>
          <p:cNvPr id="7170" name="Picture 2"/>
          <p:cNvPicPr>
            <a:picLocks noChangeAspect="1" noChangeArrowheads="1"/>
          </p:cNvPicPr>
          <p:nvPr/>
        </p:nvPicPr>
        <p:blipFill>
          <a:blip r:embed="rId2"/>
          <a:srcRect/>
          <a:stretch>
            <a:fillRect/>
          </a:stretch>
        </p:blipFill>
        <p:spPr>
          <a:xfrm>
            <a:off x="6096000" y="1828800"/>
            <a:ext cx="2514600" cy="1583267"/>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47150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US" dirty="1"/>
              <a:t>“</a:t>
            </a:r>
            <a:r>
              <a:rPr lang="en-US" dirty="1" smtClean="0"/>
              <a:t>Most contractors </a:t>
            </a:r>
            <a:r>
              <a:rPr lang="en-US" dirty="1"/>
              <a:t>take </a:t>
            </a:r>
            <a:r>
              <a:rPr lang="en-US" b="1" dirty="1">
                <a:solidFill>
                  <a:srgbClr val="8B2332"/>
                </a:solidFill>
              </a:rPr>
              <a:t>45 to 90 </a:t>
            </a:r>
            <a:r>
              <a:rPr lang="en-US" dirty="1"/>
              <a:t>days to </a:t>
            </a:r>
            <a:r>
              <a:rPr lang="en-US" dirty="1" smtClean="0"/>
              <a:t>pay us</a:t>
            </a:r>
            <a:r>
              <a:rPr lang="en-US" dirty="1"/>
              <a:t>. It’s not good for us and kills </a:t>
            </a:r>
            <a:r>
              <a:rPr lang="en-US" dirty="1" smtClean="0"/>
              <a:t>cash flow</a:t>
            </a:r>
            <a:r>
              <a:rPr lang="en-US" dirty="1"/>
              <a:t>. We spend a lot of time on </a:t>
            </a:r>
            <a:r>
              <a:rPr lang="en-US" dirty="1" smtClean="0"/>
              <a:t>the phone </a:t>
            </a:r>
            <a:r>
              <a:rPr lang="en-US" dirty="1"/>
              <a:t>trying to collect money when </a:t>
            </a:r>
            <a:r>
              <a:rPr lang="en-US" dirty="1" smtClean="0"/>
              <a:t>we should </a:t>
            </a:r>
            <a:r>
              <a:rPr lang="en-US" dirty="1"/>
              <a:t>be doing other things</a:t>
            </a:r>
            <a:r>
              <a:rPr lang="en-US" dirty="1" smtClean="0"/>
              <a:t>.”</a:t>
            </a:r>
          </a:p>
          <a:p>
            <a:pPr marL="0" indent="0">
              <a:buNone/>
            </a:pPr>
            <a:r>
              <a:rPr lang="en-US" dirty="1" smtClean="0"/>
              <a:t>				</a:t>
            </a:r>
            <a:r>
              <a:rPr lang="en-US" sz="2200" b="1" dirty="1" smtClean="0"/>
              <a:t>- </a:t>
            </a:r>
            <a:r>
              <a:rPr lang="en-US" sz="2200" b="1" i="1" dirty="1" smtClean="0"/>
              <a:t>Gary Adams, President</a:t>
            </a:r>
          </a:p>
          <a:p>
            <a:pPr marL="0" indent="0">
              <a:buNone/>
            </a:pPr>
            <a:r>
              <a:rPr lang="en-US" sz="2200" i="1" dirty="1"/>
              <a:t>	</a:t>
            </a:r>
            <a:r>
              <a:rPr lang="en-US" sz="2200" i="1" dirty="1" smtClean="0"/>
              <a:t>			  Adams </a:t>
            </a:r>
            <a:r>
              <a:rPr lang="en-US" sz="2200" i="1" dirty="1"/>
              <a:t>Construction Services, Inc</a:t>
            </a:r>
            <a:r>
              <a:rPr lang="en-US" sz="2200" i="1" dirty="1" smtClean="0"/>
              <a:t>.				  Atlanta, GA</a:t>
            </a:r>
            <a:endParaRPr lang="en-US" sz="2200" i="1"/>
          </a:p>
        </p:txBody>
      </p:sp>
      <p:sp>
        <p:nvSpPr>
          <p:cNvPr id="4" name="Title 3"/>
          <p:cNvSpPr>
            <a:spLocks noGrp="1"/>
          </p:cNvSpPr>
          <p:nvPr>
            <p:ph type="title"/>
          </p:nvPr>
        </p:nvSpPr>
        <p:spPr/>
        <p:txBody>
          <a:bodyPr/>
          <a:lstStyle/>
          <a:p>
            <a:pPr>
              <a:lnSpc>
                <a:spcPct val="85000"/>
              </a:lnSpc>
            </a:pPr>
            <a:r>
              <a:rPr lang="en-US" dirty="1"/>
              <a:t>Are We Contractors or Bankers?</a:t>
            </a:r>
            <a:br>
              <a:rPr lang="en-US" dirty="1"/>
            </a:br>
            <a:r>
              <a:rPr lang="en-US" dirty="1"/>
              <a:t>The Problem</a:t>
            </a:r>
          </a:p>
        </p:txBody>
      </p:sp>
      <p:pic>
        <p:nvPicPr>
          <p:cNvPr id="4100" name="Picture 4" descr="Image result for image prompt payment"/>
          <p:cNvPicPr>
            <a:picLocks noChangeAspect="1" noChangeArrowheads="1"/>
          </p:cNvPicPr>
          <p:nvPr/>
        </p:nvPicPr>
        <p:blipFill>
          <a:blip r:embed="rId2"/>
          <a:srcRect/>
          <a:stretch>
            <a:fillRect/>
          </a:stretch>
        </p:blipFill>
        <p:spPr>
          <a:xfrm>
            <a:off x="990600" y="3784804"/>
            <a:ext cx="2717585" cy="1924051"/>
          </a:xfrm>
          <a:prstGeom prst="rect"/>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9667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4480"/>
            <a:ext cx="8458200" cy="4449763"/>
          </a:xfrm>
        </p:spPr>
        <p:txBody>
          <a:bodyPr>
            <a:noAutofit/>
          </a:bodyPr>
          <a:lstStyle/>
          <a:p>
            <a:pPr>
              <a:spcAft>
                <a:spcPts val="600"/>
              </a:spcAft>
            </a:pPr>
            <a:r>
              <a:rPr lang="en-US" sz="2500" dirty="1"/>
              <a:t>Prompt Pay due on Public works </a:t>
            </a:r>
            <a:r>
              <a:rPr lang="en-US" sz="2500" dirty="1" smtClean="0"/>
              <a:t>projects (why </a:t>
            </a:r>
            <a:r>
              <a:rPr lang="en-US" sz="2500" dirty="1"/>
              <a:t>not </a:t>
            </a:r>
            <a:r>
              <a:rPr lang="en-US" sz="2500" dirty="1" smtClean="0"/>
              <a:t>on all projects also?)</a:t>
            </a:r>
          </a:p>
          <a:p>
            <a:pPr>
              <a:spcAft>
                <a:spcPts val="600"/>
              </a:spcAft>
            </a:pPr>
            <a:r>
              <a:rPr lang="en-US" sz="2500" dirty="1" smtClean="0"/>
              <a:t>Negotiate </a:t>
            </a:r>
            <a:r>
              <a:rPr lang="en-US" sz="2500" dirty="1"/>
              <a:t>Prompt Pay Clause </a:t>
            </a:r>
            <a:r>
              <a:rPr lang="en-US" sz="2500" dirty="1" smtClean="0"/>
              <a:t>in </a:t>
            </a:r>
            <a:r>
              <a:rPr lang="en-US" sz="2500" dirty="1"/>
              <a:t>contract (</a:t>
            </a:r>
            <a:r>
              <a:rPr lang="en-US" sz="2500" dirty="1" smtClean="0"/>
              <a:t>and put it in </a:t>
            </a:r>
            <a:r>
              <a:rPr lang="en-US" sz="2500" dirty="1"/>
              <a:t>the </a:t>
            </a:r>
            <a:r>
              <a:rPr lang="en-US" sz="2500" dirty="1" smtClean="0"/>
              <a:t>bid before negotiations start)</a:t>
            </a:r>
          </a:p>
          <a:p>
            <a:pPr>
              <a:spcAft>
                <a:spcPct val="0"/>
              </a:spcAft>
            </a:pPr>
            <a:r>
              <a:rPr lang="en-US" sz="2500" dirty="1" smtClean="0"/>
              <a:t>Avoid “</a:t>
            </a:r>
            <a:r>
              <a:rPr lang="en-US" sz="2500" b="1" dirty="1" smtClean="0">
                <a:solidFill>
                  <a:srgbClr val="8B2332"/>
                </a:solidFill>
              </a:rPr>
              <a:t>Pay if Paid</a:t>
            </a:r>
            <a:r>
              <a:rPr lang="en-US" sz="2500" dirty="1" smtClean="0"/>
              <a:t>” (Pay </a:t>
            </a:r>
            <a:r>
              <a:rPr lang="en-US" sz="2500" i="1" dirty="1" smtClean="0"/>
              <a:t>when</a:t>
            </a:r>
            <a:r>
              <a:rPr lang="en-US" sz="2500" dirty="1" smtClean="0"/>
              <a:t> Paid as alternative)</a:t>
            </a:r>
          </a:p>
          <a:p>
            <a:pPr lvl="1">
              <a:spcAft>
                <a:spcPct val="0"/>
              </a:spcAft>
            </a:pPr>
            <a:r>
              <a:rPr lang="en-US" sz="2000" dirty="1" smtClean="0"/>
              <a:t>The GC may be relieved of any obligation to pay its subcontractors for the conforming work they performed</a:t>
            </a:r>
          </a:p>
          <a:p>
            <a:pPr lvl="1">
              <a:spcAft>
                <a:spcPts val="600"/>
              </a:spcAft>
            </a:pPr>
            <a:r>
              <a:rPr lang="en-US" sz="2000" dirty="1" smtClean="0"/>
              <a:t>Subcontractors may be denied the right to recover against the contractor’s payment bond posted</a:t>
            </a:r>
          </a:p>
          <a:p>
            <a:pPr>
              <a:spcAft>
                <a:spcPts val="600"/>
              </a:spcAft>
            </a:pPr>
            <a:r>
              <a:rPr lang="en-US" sz="2500" dirty="1" smtClean="0"/>
              <a:t>Subcontractor must rely on the creditworthiness of the Owner rather than Contractor (owner is often a </a:t>
            </a:r>
            <a:r>
              <a:rPr lang="en-US" sz="2500" dirty="1" smtClean="0">
                <a:solidFill>
                  <a:srgbClr val="FF0000"/>
                </a:solidFill>
              </a:rPr>
              <a:t>single asset </a:t>
            </a:r>
            <a:r>
              <a:rPr lang="en-US" sz="2500" dirty="1" smtClean="0"/>
              <a:t>LLC)</a:t>
            </a:r>
          </a:p>
          <a:p>
            <a:endParaRPr lang="en-US" smtClean="0"/>
          </a:p>
          <a:p>
            <a:endParaRPr lang="en-US"/>
          </a:p>
        </p:txBody>
      </p:sp>
      <p:sp>
        <p:nvSpPr>
          <p:cNvPr id="5" name="Title 4"/>
          <p:cNvSpPr>
            <a:spLocks noGrp="1"/>
          </p:cNvSpPr>
          <p:nvPr>
            <p:ph type="title"/>
          </p:nvPr>
        </p:nvSpPr>
        <p:spPr/>
        <p:txBody>
          <a:bodyPr/>
          <a:lstStyle/>
          <a:p>
            <a:pPr>
              <a:lnSpc>
                <a:spcPct val="85000"/>
              </a:lnSpc>
            </a:pPr>
            <a:r>
              <a:rPr lang="en-US" dirty="1" smtClean="0"/>
              <a:t>How to Approach the Prompt Payment Terms in Your Contract</a:t>
            </a:r>
            <a:endParaRPr lang="en-US"/>
          </a:p>
        </p:txBody>
      </p:sp>
    </p:spTree>
    <p:extLst>
      <p:ext uri="{BB962C8B-B14F-4D97-AF65-F5344CB8AC3E}">
        <p14:creationId xmlns:p14="http://schemas.microsoft.com/office/powerpoint/2010/main" val="1616627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Industry Standard is Prompt Pay</a:t>
            </a:r>
            <a:endParaRPr lang="en-US"/>
          </a:p>
        </p:txBody>
      </p:sp>
      <p:sp>
        <p:nvSpPr>
          <p:cNvPr id="3" name="Content Placeholder 2"/>
          <p:cNvSpPr>
            <a:spLocks noGrp="1"/>
          </p:cNvSpPr>
          <p:nvPr>
            <p:ph idx="1"/>
          </p:nvPr>
        </p:nvSpPr>
        <p:spPr/>
        <p:txBody>
          <a:bodyPr/>
          <a:lstStyle/>
          <a:p>
            <a:pPr>
              <a:spcAft>
                <a:spcPts val="1200"/>
              </a:spcAft>
            </a:pPr>
            <a:r>
              <a:rPr lang="en-US" sz="2600" dirty="1" smtClean="0"/>
              <a:t>AIA Form A401 (Pay when Paid)</a:t>
            </a:r>
          </a:p>
          <a:p>
            <a:r>
              <a:rPr lang="en-US" sz="2600" dirty="1" smtClean="0"/>
              <a:t>ConsensusDocs </a:t>
            </a:r>
            <a:r>
              <a:rPr lang="en-US" sz="2600" dirty="1"/>
              <a:t>Form 750, Standard Agreement Between Constructor and Subcontractor (2011),¶ 8.2.5. states:</a:t>
            </a:r>
          </a:p>
          <a:p>
            <a:pPr marL="400050" lvl="1" indent="0">
              <a:buNone/>
            </a:pPr>
            <a:r>
              <a:rPr lang="en-US" sz="1800" i="1" dirty="1"/>
              <a:t>TIME OF </a:t>
            </a:r>
            <a:r>
              <a:rPr lang="en-US" sz="1800" i="1" dirty="1" smtClean="0"/>
              <a:t>PAYMENT: </a:t>
            </a:r>
            <a:r>
              <a:rPr lang="en-US" sz="1800" i="1" dirty="1"/>
              <a:t>Progress payments to the Subcontractor for satisfactory performance of the Subcontract Work shall be made no later than seven (7) Days after receipt by the Constructor of payment from the Owner for the Subcontract Work. If payment from the Owner for such Subcontract Work is not received by the Constructor, through no fault of the Subcontractor, the Constructor will make payment to the Subcontractor within a reasonable time for the Subcontract Work satisfactorily performed.</a:t>
            </a:r>
          </a:p>
        </p:txBody>
      </p:sp>
      <p:pic>
        <p:nvPicPr>
          <p:cNvPr id="8195" name="Picture 3"/>
          <p:cNvPicPr>
            <a:picLocks noChangeAspect="1" noChangeArrowheads="1"/>
          </p:cNvPicPr>
          <p:nvPr/>
        </p:nvPicPr>
        <p:blipFill>
          <a:blip r:embed="rId2"/>
          <a:srcRect/>
          <a:stretch>
            <a:fillRect/>
          </a:stretch>
        </p:blipFill>
        <p:spPr>
          <a:xfrm>
            <a:off x="685800" y="5105400"/>
            <a:ext cx="3886200" cy="762000"/>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4" name="Picture 2"/>
          <p:cNvPicPr>
            <a:picLocks noChangeAspect="1" noChangeArrowheads="1"/>
          </p:cNvPicPr>
          <p:nvPr/>
        </p:nvPicPr>
        <p:blipFill>
          <a:blip r:embed="rId3"/>
          <a:srcRect/>
          <a:stretch>
            <a:fillRect/>
          </a:stretch>
        </p:blipFill>
        <p:spPr>
          <a:xfrm>
            <a:off x="4395787" y="4800600"/>
            <a:ext cx="4519613" cy="1314796"/>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838300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Reality Check</a:t>
            </a:r>
            <a:endParaRPr lang="en-US"/>
          </a:p>
        </p:txBody>
      </p:sp>
      <p:sp>
        <p:nvSpPr>
          <p:cNvPr id="3" name="Content Placeholder 2"/>
          <p:cNvSpPr>
            <a:spLocks noGrp="1"/>
          </p:cNvSpPr>
          <p:nvPr>
            <p:ph idx="1"/>
          </p:nvPr>
        </p:nvSpPr>
        <p:spPr/>
        <p:txBody>
          <a:bodyPr/>
          <a:lstStyle/>
          <a:p>
            <a:pPr>
              <a:spcAft>
                <a:spcPts val="1200"/>
              </a:spcAft>
            </a:pPr>
            <a:r>
              <a:rPr lang="en-US" sz="2800" dirty="1"/>
              <a:t>Pay if paid </a:t>
            </a:r>
            <a:r>
              <a:rPr lang="en-US" sz="2800" dirty="1" smtClean="0"/>
              <a:t>is reality </a:t>
            </a:r>
            <a:r>
              <a:rPr lang="en-US" sz="2800" dirty="1"/>
              <a:t>of subcontract world and most GC require </a:t>
            </a:r>
            <a:r>
              <a:rPr lang="en-US" sz="2800" dirty="1" smtClean="0"/>
              <a:t>it (although not in all states, see </a:t>
            </a:r>
            <a:r>
              <a:rPr lang="en-US" sz="2800" dirty="1" smtClean="0">
                <a:hlinkClick r:id="rId2"/>
              </a:rPr>
              <a:t>ASA Contingent Payment </a:t>
            </a:r>
            <a:r>
              <a:rPr lang="en-US" sz="2800" dirty="1" smtClean="0"/>
              <a:t>in 50 states chart)</a:t>
            </a:r>
          </a:p>
          <a:p>
            <a:pPr>
              <a:spcAft>
                <a:spcPts val="1200"/>
              </a:spcAft>
            </a:pPr>
            <a:r>
              <a:rPr lang="en-US" sz="2800" dirty="1" smtClean="0"/>
              <a:t>Most </a:t>
            </a:r>
            <a:r>
              <a:rPr lang="en-US" sz="2800" dirty="1"/>
              <a:t>live with it because the GC has a good payment history so it does not </a:t>
            </a:r>
            <a:r>
              <a:rPr lang="en-US" sz="2800" dirty="1" smtClean="0"/>
              <a:t>bite…</a:t>
            </a:r>
          </a:p>
          <a:p>
            <a:pPr>
              <a:spcAft>
                <a:spcPts val="1200"/>
              </a:spcAft>
            </a:pPr>
            <a:r>
              <a:rPr lang="en-US" sz="2800" dirty="1" smtClean="0"/>
              <a:t>Yet!</a:t>
            </a:r>
          </a:p>
          <a:p>
            <a:pPr>
              <a:spcAft>
                <a:spcPts val="1200"/>
              </a:spcAft>
            </a:pPr>
            <a:endParaRPr lang="en-US" sz="2800"/>
          </a:p>
          <a:p>
            <a:pPr>
              <a:spcAft>
                <a:spcPts val="1200"/>
              </a:spcAft>
            </a:pPr>
            <a:endParaRPr lang="en-US" sz="2800"/>
          </a:p>
        </p:txBody>
      </p:sp>
      <p:pic>
        <p:nvPicPr>
          <p:cNvPr id="1026" name="Picture 2"/>
          <p:cNvPicPr>
            <a:picLocks noChangeAspect="1" noChangeArrowheads="1"/>
          </p:cNvPicPr>
          <p:nvPr/>
        </p:nvPicPr>
        <p:blipFill>
          <a:blip r:embed="rId3"/>
          <a:srcRect/>
          <a:stretch>
            <a:fillRect/>
          </a:stretch>
        </p:blipFill>
        <p:spPr>
          <a:xfrm>
            <a:off x="5257800" y="3811698"/>
            <a:ext cx="3200400" cy="1930107"/>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4638241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Negotiation Tips</a:t>
            </a:r>
            <a:endParaRPr lang="en-US"/>
          </a:p>
        </p:txBody>
      </p:sp>
      <p:sp>
        <p:nvSpPr>
          <p:cNvPr id="3" name="Content Placeholder 2"/>
          <p:cNvSpPr>
            <a:spLocks noGrp="1"/>
          </p:cNvSpPr>
          <p:nvPr>
            <p:ph idx="1"/>
          </p:nvPr>
        </p:nvSpPr>
        <p:spPr/>
        <p:txBody>
          <a:bodyPr/>
          <a:lstStyle/>
          <a:p>
            <a:pPr>
              <a:spcAft>
                <a:spcPts val="1200"/>
              </a:spcAft>
            </a:pPr>
            <a:r>
              <a:rPr lang="en-US" sz="2800" b="1" dirty="1" smtClean="0"/>
              <a:t>Option #1</a:t>
            </a:r>
            <a:r>
              <a:rPr lang="en-US" sz="2800" dirty="1" smtClean="0"/>
              <a:t>: Offer </a:t>
            </a:r>
            <a:r>
              <a:rPr lang="en-US" sz="2800" dirty="1"/>
              <a:t>alternate </a:t>
            </a:r>
            <a:r>
              <a:rPr lang="en-US" sz="2800" dirty="1" smtClean="0"/>
              <a:t>lower bid </a:t>
            </a:r>
            <a:r>
              <a:rPr lang="en-US" sz="2800" dirty="1"/>
              <a:t>for </a:t>
            </a:r>
            <a:r>
              <a:rPr lang="en-US" sz="2800" dirty="1" smtClean="0"/>
              <a:t>Prompt Pay</a:t>
            </a:r>
          </a:p>
          <a:p>
            <a:pPr>
              <a:spcAft>
                <a:spcPts val="1200"/>
              </a:spcAft>
            </a:pPr>
            <a:r>
              <a:rPr lang="en-US" sz="2800" b="1" dirty="1" smtClean="0"/>
              <a:t>Option </a:t>
            </a:r>
            <a:r>
              <a:rPr lang="en-US" sz="2800" b="1" dirty="1"/>
              <a:t>#</a:t>
            </a:r>
            <a:r>
              <a:rPr lang="en-US" sz="2800" b="1" dirty="1" smtClean="0"/>
              <a:t>2</a:t>
            </a:r>
            <a:r>
              <a:rPr lang="en-US" sz="2800" dirty="1" smtClean="0"/>
              <a:t>: </a:t>
            </a:r>
            <a:r>
              <a:rPr lang="en-US" sz="2800" dirty="1"/>
              <a:t>Pay when Paid (reasonable time after GC receives payment</a:t>
            </a:r>
            <a:r>
              <a:rPr lang="en-US" sz="2800" dirty="1" smtClean="0"/>
              <a:t>)</a:t>
            </a:r>
            <a:endParaRPr lang="en-US" sz="2800"/>
          </a:p>
          <a:p>
            <a:pPr>
              <a:spcAft>
                <a:spcPts val="1200"/>
              </a:spcAft>
            </a:pPr>
            <a:r>
              <a:rPr lang="en-US" sz="2800" b="1" dirty="1"/>
              <a:t>Option #</a:t>
            </a:r>
            <a:r>
              <a:rPr lang="en-US" sz="2800" b="1" dirty="1" smtClean="0"/>
              <a:t>3</a:t>
            </a:r>
            <a:r>
              <a:rPr lang="en-US" sz="2800" dirty="1" smtClean="0"/>
              <a:t>: </a:t>
            </a:r>
            <a:r>
              <a:rPr lang="en-US" sz="2800" dirty="1"/>
              <a:t>“Subcontractor acceptance of the conditional payment terms is conditioned on the understanding that those terms apply </a:t>
            </a:r>
            <a:r>
              <a:rPr lang="en-US" sz="2800" b="1" dirty="1">
                <a:solidFill>
                  <a:srgbClr val="8B2332"/>
                </a:solidFill>
              </a:rPr>
              <a:t>solely</a:t>
            </a:r>
            <a:r>
              <a:rPr lang="en-US" sz="2800" dirty="1"/>
              <a:t> to monies withheld by the Owner due to some </a:t>
            </a:r>
            <a:r>
              <a:rPr lang="en-US" sz="2800" b="1" dirty="1">
                <a:solidFill>
                  <a:srgbClr val="8B2332"/>
                </a:solidFill>
              </a:rPr>
              <a:t>deficiency</a:t>
            </a:r>
            <a:r>
              <a:rPr lang="en-US" sz="2800" dirty="1">
                <a:solidFill>
                  <a:srgbClr val="C00000"/>
                </a:solidFill>
              </a:rPr>
              <a:t> </a:t>
            </a:r>
            <a:r>
              <a:rPr lang="en-US" sz="2800" dirty="1"/>
              <a:t>of the Subcontractor’s Work</a:t>
            </a:r>
            <a:r>
              <a:rPr lang="en-US" sz="2800" i="1" dirty="1"/>
              <a:t>.”</a:t>
            </a:r>
          </a:p>
          <a:p>
            <a:endParaRPr lang="en-US" smtClean="0"/>
          </a:p>
        </p:txBody>
      </p:sp>
    </p:spTree>
    <p:extLst>
      <p:ext uri="{BB962C8B-B14F-4D97-AF65-F5344CB8AC3E}">
        <p14:creationId xmlns:p14="http://schemas.microsoft.com/office/powerpoint/2010/main" val="2416725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Role Play</a:t>
            </a:r>
            <a:endParaRPr lang="en-US"/>
          </a:p>
        </p:txBody>
      </p:sp>
      <p:sp>
        <p:nvSpPr>
          <p:cNvPr id="3" name="Content Placeholder 2"/>
          <p:cNvSpPr>
            <a:spLocks noGrp="1"/>
          </p:cNvSpPr>
          <p:nvPr>
            <p:ph idx="1"/>
          </p:nvPr>
        </p:nvSpPr>
        <p:spPr>
          <a:xfrm>
            <a:off x="457200" y="1554481"/>
            <a:ext cx="8229600" cy="4541520"/>
          </a:xfrm>
        </p:spPr>
        <p:txBody>
          <a:bodyPr/>
          <a:lstStyle/>
          <a:p>
            <a:pPr>
              <a:spcAft>
                <a:spcPts val="1200"/>
              </a:spcAft>
            </a:pPr>
            <a:r>
              <a:rPr lang="en-US" sz="2800" b="1" dirty="1" smtClean="0"/>
              <a:t>GC: </a:t>
            </a:r>
            <a:r>
              <a:rPr lang="en-US" sz="2800" dirty="1"/>
              <a:t>Your competitors never raise </a:t>
            </a:r>
            <a:r>
              <a:rPr lang="en-US" sz="2800" dirty="1" smtClean="0"/>
              <a:t>questions. Why </a:t>
            </a:r>
            <a:r>
              <a:rPr lang="en-US" sz="2800" dirty="1"/>
              <a:t>should you be any different?</a:t>
            </a:r>
          </a:p>
          <a:p>
            <a:r>
              <a:rPr lang="en-US" sz="2800" b="1" dirty="1" smtClean="0"/>
              <a:t>Sub: </a:t>
            </a:r>
            <a:r>
              <a:rPr lang="en-US" sz="2800" dirty="1" smtClean="0"/>
              <a:t>We </a:t>
            </a:r>
            <a:r>
              <a:rPr lang="en-US" sz="2800" dirty="1"/>
              <a:t>take our contractual obligations seriously. </a:t>
            </a:r>
            <a:r>
              <a:rPr lang="en-US" sz="2800" dirty="1" smtClean="0"/>
              <a:t> We </a:t>
            </a:r>
            <a:r>
              <a:rPr lang="en-US" sz="2800" dirty="1"/>
              <a:t>believe the best way to give you the results that you want at an attractive price is to have </a:t>
            </a:r>
            <a:r>
              <a:rPr lang="en-US" sz="2800" b="1" dirty="1">
                <a:solidFill>
                  <a:srgbClr val="8B2332"/>
                </a:solidFill>
              </a:rPr>
              <a:t>equitable</a:t>
            </a:r>
            <a:r>
              <a:rPr lang="en-US" sz="2800" dirty="1"/>
              <a:t> subcontract terms</a:t>
            </a:r>
            <a:r>
              <a:rPr lang="en-US" sz="2800" dirty="1" smtClean="0"/>
              <a:t>. You do the same with the owner.</a:t>
            </a:r>
          </a:p>
          <a:p>
            <a:pPr lvl="1">
              <a:spcAft>
                <a:spcPts val="1200"/>
              </a:spcAft>
            </a:pPr>
            <a:r>
              <a:rPr lang="en-US" sz="2400" b="1" dirty="1" smtClean="0">
                <a:solidFill>
                  <a:srgbClr val="8B2332"/>
                </a:solidFill>
              </a:rPr>
              <a:t>Warning Tip</a:t>
            </a:r>
            <a:r>
              <a:rPr lang="en-US" sz="2400" dirty="1" smtClean="0"/>
              <a:t>: If </a:t>
            </a:r>
            <a:r>
              <a:rPr lang="en-US" sz="2400" dirty="1"/>
              <a:t>you start work before signing a subcontract, the GC can assert </a:t>
            </a:r>
            <a:r>
              <a:rPr lang="en-US" sz="2400" dirty="1" smtClean="0"/>
              <a:t>this is </a:t>
            </a:r>
            <a:r>
              <a:rPr lang="en-US" sz="2400" dirty="1"/>
              <a:t>a form of acceptance of their terms</a:t>
            </a:r>
            <a:r>
              <a:rPr lang="en-US" sz="2400" dirty="1" smtClean="0"/>
              <a:t>. (Solution: Send your form of subcontract and then start discussions.)</a:t>
            </a:r>
            <a:endParaRPr lang="en-US" sz="2400"/>
          </a:p>
          <a:p>
            <a:endParaRPr lang="en-US"/>
          </a:p>
          <a:p>
            <a:endParaRPr lang="en-US"/>
          </a:p>
          <a:p>
            <a:endParaRPr lang="en-US"/>
          </a:p>
        </p:txBody>
      </p:sp>
    </p:spTree>
    <p:extLst>
      <p:ext uri="{BB962C8B-B14F-4D97-AF65-F5344CB8AC3E}">
        <p14:creationId xmlns:p14="http://schemas.microsoft.com/office/powerpoint/2010/main" val="19291461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1"/>
              <a:t>Defenses to </a:t>
            </a:r>
            <a:r>
              <a:rPr lang="en-US" dirty="1" smtClean="0"/>
              <a:t>“Pay </a:t>
            </a:r>
            <a:r>
              <a:rPr lang="en-US" dirty="1"/>
              <a:t>if </a:t>
            </a:r>
            <a:r>
              <a:rPr lang="en-US" dirty="1" smtClean="0"/>
              <a:t>Paid” </a:t>
            </a:r>
            <a:r>
              <a:rPr lang="en-US" dirty="1"/>
              <a:t>Clauses:</a:t>
            </a:r>
          </a:p>
        </p:txBody>
      </p:sp>
      <p:sp>
        <p:nvSpPr>
          <p:cNvPr id="7" name="Content Placeholder 6"/>
          <p:cNvSpPr>
            <a:spLocks noGrp="1"/>
          </p:cNvSpPr>
          <p:nvPr>
            <p:ph idx="1"/>
          </p:nvPr>
        </p:nvSpPr>
        <p:spPr>
          <a:xfrm>
            <a:off x="457200" y="1554480"/>
            <a:ext cx="8229600" cy="4861243"/>
          </a:xfrm>
        </p:spPr>
        <p:txBody>
          <a:bodyPr>
            <a:noAutofit/>
          </a:bodyPr>
          <a:lstStyle/>
          <a:p>
            <a:pPr>
              <a:spcAft>
                <a:spcPts val="1200"/>
              </a:spcAft>
            </a:pPr>
            <a:r>
              <a:rPr lang="en-US" sz="2400" dirty="1" smtClean="0"/>
              <a:t>Contrary to lien statute protecting their right for payment. </a:t>
            </a:r>
            <a:r>
              <a:rPr lang="en-US" sz="2400" b="1" dirty="1" smtClean="0"/>
              <a:t> </a:t>
            </a:r>
            <a:r>
              <a:rPr lang="en-US" sz="2400" dirty="1" smtClean="0"/>
              <a:t>RCW 60.04.021</a:t>
            </a:r>
          </a:p>
          <a:p>
            <a:pPr>
              <a:spcAft>
                <a:spcPts val="1200"/>
              </a:spcAft>
            </a:pPr>
            <a:r>
              <a:rPr lang="en-US" sz="2400" b="1" dirty="1" smtClean="0"/>
              <a:t>RCW </a:t>
            </a:r>
            <a:r>
              <a:rPr lang="en-US" sz="2400" b="1" dirty="1"/>
              <a:t>60.04.035 </a:t>
            </a:r>
            <a:r>
              <a:rPr lang="en-US" sz="2400" dirty="1" smtClean="0"/>
              <a:t>prohibits coercion in asserting </a:t>
            </a:r>
            <a:r>
              <a:rPr lang="en-US" sz="2400" dirty="1"/>
              <a:t>mechanic’s lien claims in advance of those claims </a:t>
            </a:r>
            <a:r>
              <a:rPr lang="en-US" sz="2400" dirty="1" smtClean="0"/>
              <a:t>arising. PIP </a:t>
            </a:r>
            <a:r>
              <a:rPr lang="en-US" sz="2400" dirty="1"/>
              <a:t>clauses might </a:t>
            </a:r>
            <a:r>
              <a:rPr lang="en-US" sz="2400" dirty="1" smtClean="0"/>
              <a:t>be a form of </a:t>
            </a:r>
            <a:r>
              <a:rPr lang="en-US" sz="2400" b="1" dirty="1" smtClean="0">
                <a:solidFill>
                  <a:srgbClr val="8B2332"/>
                </a:solidFill>
              </a:rPr>
              <a:t>improper coercion</a:t>
            </a:r>
            <a:endParaRPr lang="en-US" sz="2400" smtClean="0"/>
          </a:p>
          <a:p>
            <a:pPr>
              <a:spcAft>
                <a:spcPct val="0"/>
              </a:spcAft>
            </a:pPr>
            <a:r>
              <a:rPr lang="en-US" sz="2400" b="1" dirty="1" smtClean="0"/>
              <a:t>RCW </a:t>
            </a:r>
            <a:r>
              <a:rPr lang="en-US" sz="2400" b="1" dirty="1"/>
              <a:t>4.24.360 </a:t>
            </a:r>
            <a:r>
              <a:rPr lang="en-US" sz="2400" dirty="1"/>
              <a:t>prohibits any “</a:t>
            </a:r>
            <a:r>
              <a:rPr lang="en-US" sz="2400" b="1" dirty="1">
                <a:solidFill>
                  <a:srgbClr val="8B2332"/>
                </a:solidFill>
              </a:rPr>
              <a:t>no damages for delay</a:t>
            </a:r>
            <a:r>
              <a:rPr lang="en-US" sz="2400" dirty="1"/>
              <a:t>” </a:t>
            </a:r>
            <a:r>
              <a:rPr lang="en-US" sz="2400" dirty="1" smtClean="0"/>
              <a:t>clauses</a:t>
            </a:r>
          </a:p>
          <a:p>
            <a:pPr lvl="1">
              <a:spcAft>
                <a:spcPts val="1200"/>
              </a:spcAft>
            </a:pPr>
            <a:r>
              <a:rPr lang="en-US" sz="2000" dirty="1" smtClean="0"/>
              <a:t>Therefore</a:t>
            </a:r>
            <a:r>
              <a:rPr lang="en-US" sz="2000" dirty="1"/>
              <a:t>, any construction clause that prevents the subcontractor from asserting claims for delayed payment might arguably be </a:t>
            </a:r>
            <a:r>
              <a:rPr lang="en-US" sz="2000" dirty="1" smtClean="0"/>
              <a:t>void</a:t>
            </a:r>
          </a:p>
          <a:p>
            <a:pPr>
              <a:spcAft>
                <a:spcPts val="1200"/>
              </a:spcAft>
            </a:pPr>
            <a:r>
              <a:rPr lang="en-US" sz="2400" dirty="1" smtClean="0"/>
              <a:t>Against Public Policy (but not Washington/Oregon). </a:t>
            </a:r>
            <a:r>
              <a:rPr lang="en-US" sz="2400" u="sng" dirty="1" smtClean="0"/>
              <a:t>WRM </a:t>
            </a:r>
            <a:r>
              <a:rPr lang="en-US" sz="2400" u="sng" dirty="1"/>
              <a:t>Clark Corp. v. Safeco</a:t>
            </a:r>
            <a:r>
              <a:rPr lang="en-US" sz="2400" dirty="1"/>
              <a:t> </a:t>
            </a:r>
            <a:r>
              <a:rPr lang="en-US" sz="2400" dirty="1" smtClean="0"/>
              <a:t>(Cal</a:t>
            </a:r>
            <a:r>
              <a:rPr lang="en-US" sz="2400" dirty="1"/>
              <a:t>. 1997</a:t>
            </a:r>
            <a:r>
              <a:rPr lang="en-US" sz="2400" dirty="1" smtClean="0"/>
              <a:t>)(PIP unenforceable).</a:t>
            </a:r>
            <a:endParaRPr lang="en-US" sz="2400"/>
          </a:p>
        </p:txBody>
      </p:sp>
    </p:spTree>
    <p:extLst>
      <p:ext uri="{BB962C8B-B14F-4D97-AF65-F5344CB8AC3E}">
        <p14:creationId xmlns:p14="http://schemas.microsoft.com/office/powerpoint/2010/main" val="23528814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85000"/>
              </a:lnSpc>
            </a:pPr>
            <a:r>
              <a:rPr lang="en-US" dirty="1" smtClean="0"/>
              <a:t>Use Liens and Payment Bonds </a:t>
            </a:r>
            <a:br>
              <a:rPr lang="en-US" dirty="1" smtClean="0"/>
            </a:br>
            <a:r>
              <a:rPr lang="en-US" dirty="1" smtClean="0"/>
              <a:t>to Get Paid: Public Works</a:t>
            </a:r>
            <a:endParaRPr lang="en-US"/>
          </a:p>
        </p:txBody>
      </p:sp>
      <p:sp>
        <p:nvSpPr>
          <p:cNvPr id="3" name="Content Placeholder 2"/>
          <p:cNvSpPr>
            <a:spLocks noGrp="1"/>
          </p:cNvSpPr>
          <p:nvPr>
            <p:ph idx="1"/>
          </p:nvPr>
        </p:nvSpPr>
        <p:spPr/>
        <p:txBody>
          <a:bodyPr>
            <a:normAutofit/>
          </a:bodyPr>
          <a:lstStyle/>
          <a:p>
            <a:r>
              <a:rPr lang="en-US" sz="2800" dirty="1" smtClean="0"/>
              <a:t>Payment Bond required on Public Work Jobs</a:t>
            </a:r>
          </a:p>
          <a:p>
            <a:pPr lvl="1"/>
            <a:r>
              <a:rPr lang="en-US" sz="2400" dirty="1"/>
              <a:t>Combine bond claim and retainage lien claim foreclosure suits</a:t>
            </a:r>
          </a:p>
          <a:p>
            <a:pPr lvl="1"/>
            <a:r>
              <a:rPr lang="en-US" sz="2400" dirty="1"/>
              <a:t>Claimant can recover attorneys’ fees from surety if surety is found to have used its superior financial position to continue the suit to the disadvantage of the claimant.</a:t>
            </a:r>
          </a:p>
          <a:p>
            <a:pPr marL="514350" indent="-457200"/>
            <a:endParaRPr lang="en-US"/>
          </a:p>
          <a:p>
            <a:endParaRPr lang="en-US" smtClean="0"/>
          </a:p>
          <a:p>
            <a:endParaRPr lang="en-US"/>
          </a:p>
        </p:txBody>
      </p:sp>
      <p:pic>
        <p:nvPicPr>
          <p:cNvPr id="9218" name="Picture 2"/>
          <p:cNvPicPr>
            <a:picLocks noChangeAspect="1" noChangeArrowheads="1"/>
          </p:cNvPicPr>
          <p:nvPr/>
        </p:nvPicPr>
        <p:blipFill>
          <a:blip r:embed="rId2"/>
          <a:srcRect/>
          <a:stretch>
            <a:fillRect/>
          </a:stretch>
        </p:blipFill>
        <p:spPr>
          <a:xfrm>
            <a:off x="2057400" y="4114800"/>
            <a:ext cx="4572000" cy="1905000"/>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3868833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85000"/>
              </a:lnSpc>
            </a:pPr>
            <a:r>
              <a:rPr lang="en-US" dirty="1" smtClean="0"/>
              <a:t>Use Liens and Payment Bonds </a:t>
            </a:r>
            <a:br>
              <a:rPr lang="en-US" dirty="1" smtClean="0"/>
            </a:br>
            <a:r>
              <a:rPr lang="en-US" dirty="1" smtClean="0"/>
              <a:t>to Get Paid: Private Work</a:t>
            </a:r>
            <a:endParaRPr lang="en-US"/>
          </a:p>
        </p:txBody>
      </p:sp>
      <p:sp>
        <p:nvSpPr>
          <p:cNvPr id="3" name="Content Placeholder 2"/>
          <p:cNvSpPr>
            <a:spLocks noGrp="1"/>
          </p:cNvSpPr>
          <p:nvPr>
            <p:ph idx="1"/>
          </p:nvPr>
        </p:nvSpPr>
        <p:spPr/>
        <p:txBody>
          <a:bodyPr>
            <a:normAutofit/>
          </a:bodyPr>
          <a:lstStyle/>
          <a:p>
            <a:r>
              <a:rPr lang="en-US" sz="2800" dirty="1" smtClean="0"/>
              <a:t>Claim of Lien</a:t>
            </a:r>
          </a:p>
          <a:p>
            <a:pPr lvl="1"/>
            <a:r>
              <a:rPr lang="en-US" sz="2400" dirty="1" smtClean="0"/>
              <a:t>In Washington, the lien must </a:t>
            </a:r>
            <a:r>
              <a:rPr lang="en-US" sz="2400" dirty="1"/>
              <a:t>be filed within </a:t>
            </a:r>
            <a:r>
              <a:rPr lang="en-US" sz="2400" b="1" dirty="1">
                <a:solidFill>
                  <a:srgbClr val="8B2332"/>
                </a:solidFill>
              </a:rPr>
              <a:t>ninety days </a:t>
            </a:r>
            <a:r>
              <a:rPr lang="en-US" sz="2400" dirty="1"/>
              <a:t>of last delivery of materials </a:t>
            </a:r>
            <a:r>
              <a:rPr lang="en-US" sz="2400" dirty="1" smtClean="0"/>
              <a:t>or wok by </a:t>
            </a:r>
            <a:r>
              <a:rPr lang="en-US" sz="2400" dirty="1"/>
              <a:t>the claimant</a:t>
            </a:r>
          </a:p>
          <a:p>
            <a:pPr lvl="1">
              <a:spcAft>
                <a:spcPts val="1200"/>
              </a:spcAft>
            </a:pPr>
            <a:r>
              <a:rPr lang="en-US" sz="2400" dirty="1"/>
              <a:t>Practice Tip: File the claim </a:t>
            </a:r>
            <a:r>
              <a:rPr lang="en-US" sz="2400" dirty="1" smtClean="0"/>
              <a:t>well within </a:t>
            </a:r>
            <a:r>
              <a:rPr lang="en-US" sz="2400" dirty="1"/>
              <a:t>ninety days of substantial performance to ensure that the claim is timely </a:t>
            </a:r>
            <a:endParaRPr lang="en-US" sz="2400" smtClean="0"/>
          </a:p>
          <a:p>
            <a:pPr marL="514350" indent="-457200"/>
            <a:r>
              <a:rPr lang="en-US" sz="2800" dirty="1"/>
              <a:t>Contractor must be registered to file </a:t>
            </a:r>
            <a:r>
              <a:rPr lang="en-US" sz="2800" dirty="1" smtClean="0"/>
              <a:t>a lien </a:t>
            </a:r>
            <a:r>
              <a:rPr lang="en-US" sz="2800" dirty="1"/>
              <a:t>or assert a claim for breach of </a:t>
            </a:r>
            <a:r>
              <a:rPr lang="en-US" sz="2800" dirty="1" smtClean="0"/>
              <a:t>contract</a:t>
            </a:r>
            <a:endParaRPr lang="en-US"/>
          </a:p>
          <a:p>
            <a:endParaRPr lang="en-US" smtClean="0"/>
          </a:p>
          <a:p>
            <a:endParaRPr lang="en-US"/>
          </a:p>
        </p:txBody>
      </p:sp>
    </p:spTree>
    <p:extLst>
      <p:ext uri="{BB962C8B-B14F-4D97-AF65-F5344CB8AC3E}">
        <p14:creationId xmlns:p14="http://schemas.microsoft.com/office/powerpoint/2010/main" val="8915666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Attitude: Get Lien and Mean</a:t>
            </a:r>
            <a:endParaRPr lang="en-US"/>
          </a:p>
        </p:txBody>
      </p:sp>
      <p:sp>
        <p:nvSpPr>
          <p:cNvPr id="3" name="Content Placeholder 2"/>
          <p:cNvSpPr>
            <a:spLocks noGrp="1"/>
          </p:cNvSpPr>
          <p:nvPr>
            <p:ph idx="1"/>
          </p:nvPr>
        </p:nvSpPr>
        <p:spPr/>
        <p:txBody>
          <a:bodyPr>
            <a:normAutofit lnSpcReduction="10000"/>
          </a:bodyPr>
          <a:lstStyle/>
          <a:p>
            <a:pPr>
              <a:spcAft>
                <a:spcPts val="1200"/>
              </a:spcAft>
            </a:pPr>
            <a:r>
              <a:rPr lang="en-US" sz="2800" dirty="1" smtClean="0"/>
              <a:t>The </a:t>
            </a:r>
            <a:r>
              <a:rPr lang="en-US" sz="2800" dirty="1"/>
              <a:t>strongest weapon the subcontractor </a:t>
            </a:r>
            <a:r>
              <a:rPr lang="en-US" sz="2800" dirty="1" smtClean="0"/>
              <a:t>has is </a:t>
            </a:r>
            <a:r>
              <a:rPr lang="en-US" sz="2800" dirty="1"/>
              <a:t>one that has been around for a long </a:t>
            </a:r>
            <a:r>
              <a:rPr lang="en-US" sz="2800" dirty="1" smtClean="0"/>
              <a:t>time, </a:t>
            </a:r>
            <a:r>
              <a:rPr lang="en-US" sz="2800" b="1" dirty="1" smtClean="0"/>
              <a:t>the</a:t>
            </a:r>
            <a:r>
              <a:rPr lang="en-US" sz="2800" b="1" dirty="1" smtClean="0">
                <a:solidFill>
                  <a:srgbClr val="8B2332"/>
                </a:solidFill>
              </a:rPr>
              <a:t> </a:t>
            </a:r>
            <a:r>
              <a:rPr lang="en-US" sz="4000" b="1" dirty="1" smtClean="0">
                <a:solidFill>
                  <a:srgbClr val="8B2332"/>
                </a:solidFill>
              </a:rPr>
              <a:t>lien</a:t>
            </a:r>
            <a:endParaRPr lang="en-US" sz="4000"/>
          </a:p>
          <a:p>
            <a:pPr lvl="0">
              <a:spcAft>
                <a:spcPts val="1200"/>
              </a:spcAft>
            </a:pPr>
            <a:r>
              <a:rPr lang="en-US" sz="2800" dirty="1">
                <a:solidFill>
                  <a:prstClr val="black"/>
                </a:solidFill>
              </a:rPr>
              <a:t>Many subcontractors don’t evoke the lien for fear of </a:t>
            </a:r>
            <a:r>
              <a:rPr lang="en-US" sz="2800" b="1" dirty="1">
                <a:solidFill>
                  <a:srgbClr val="8B2332"/>
                </a:solidFill>
              </a:rPr>
              <a:t>alienating</a:t>
            </a:r>
            <a:r>
              <a:rPr lang="en-US" sz="2800" dirty="1">
                <a:solidFill>
                  <a:prstClr val="black"/>
                </a:solidFill>
              </a:rPr>
              <a:t> their </a:t>
            </a:r>
            <a:r>
              <a:rPr lang="en-US" sz="2800" dirty="1" smtClean="0">
                <a:solidFill>
                  <a:prstClr val="black"/>
                </a:solidFill>
              </a:rPr>
              <a:t>contractors</a:t>
            </a:r>
          </a:p>
          <a:p>
            <a:pPr lvl="0">
              <a:spcAft>
                <a:spcPts val="1200"/>
              </a:spcAft>
            </a:pPr>
            <a:r>
              <a:rPr lang="en-US" sz="2800" dirty="1" smtClean="0">
                <a:solidFill>
                  <a:prstClr val="black"/>
                </a:solidFill>
              </a:rPr>
              <a:t>Add to the contract that liens will be filed after 30 days for </a:t>
            </a:r>
            <a:r>
              <a:rPr lang="en-US" sz="2800" b="1" dirty="1" smtClean="0">
                <a:solidFill>
                  <a:srgbClr val="8B2332"/>
                </a:solidFill>
              </a:rPr>
              <a:t>late payment </a:t>
            </a:r>
            <a:r>
              <a:rPr lang="en-US" sz="2800" dirty="1" smtClean="0">
                <a:solidFill>
                  <a:prstClr val="black"/>
                </a:solidFill>
              </a:rPr>
              <a:t>and that GC has 15 days to dispute the amount of any pay application or </a:t>
            </a:r>
            <a:r>
              <a:rPr lang="en-US" sz="2800" b="1" dirty="1" smtClean="0">
                <a:solidFill>
                  <a:srgbClr val="8B2332"/>
                </a:solidFill>
              </a:rPr>
              <a:t>waived</a:t>
            </a:r>
          </a:p>
          <a:p>
            <a:pPr lvl="0">
              <a:spcAft>
                <a:spcPts val="1200"/>
              </a:spcAft>
            </a:pPr>
            <a:r>
              <a:rPr lang="en-US" sz="2800" dirty="1" smtClean="0"/>
              <a:t>Liens typically filed </a:t>
            </a:r>
            <a:r>
              <a:rPr lang="en-US" sz="2800" dirty="1"/>
              <a:t>in only 1% of projects and </a:t>
            </a:r>
            <a:r>
              <a:rPr lang="en-US" sz="2800" dirty="1" smtClean="0"/>
              <a:t>only 20</a:t>
            </a:r>
            <a:r>
              <a:rPr lang="en-US" sz="2800" dirty="1"/>
              <a:t>% end </a:t>
            </a:r>
            <a:r>
              <a:rPr lang="en-US" sz="2800" dirty="1" smtClean="0"/>
              <a:t>up in </a:t>
            </a:r>
            <a:r>
              <a:rPr lang="en-US" sz="2800" dirty="1"/>
              <a:t>litigation.</a:t>
            </a:r>
          </a:p>
          <a:p>
            <a:pPr marL="0" indent="0">
              <a:buNone/>
            </a:pPr>
            <a:endParaRPr lang="en-US"/>
          </a:p>
        </p:txBody>
      </p:sp>
    </p:spTree>
    <p:extLst>
      <p:ext uri="{BB962C8B-B14F-4D97-AF65-F5344CB8AC3E}">
        <p14:creationId xmlns:p14="http://schemas.microsoft.com/office/powerpoint/2010/main" val="412170551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1" smtClean="0"/>
              <a:t>Who Said It…?</a:t>
            </a:r>
            <a:endParaRPr lang="en-US"/>
          </a:p>
        </p:txBody>
      </p:sp>
      <p:sp>
        <p:nvSpPr>
          <p:cNvPr id="3" name="Content Placeholder 2"/>
          <p:cNvSpPr>
            <a:spLocks noGrp="1"/>
          </p:cNvSpPr>
          <p:nvPr>
            <p:ph idx="1"/>
          </p:nvPr>
        </p:nvSpPr>
        <p:spPr/>
        <p:txBody>
          <a:bodyPr>
            <a:normAutofit/>
          </a:bodyPr>
          <a:lstStyle/>
          <a:p>
            <a:pPr marL="0" indent="0">
              <a:buNone/>
            </a:pPr>
            <a:r>
              <a:rPr lang="en-US" dirty="1"/>
              <a:t>“When </a:t>
            </a:r>
            <a:r>
              <a:rPr lang="en-US" dirty="1" smtClean="0"/>
              <a:t>you work for people you don’t know, you’re asking</a:t>
            </a:r>
            <a:r>
              <a:rPr lang="en-US" dirty="1"/>
              <a:t> </a:t>
            </a:r>
            <a:r>
              <a:rPr lang="en-US" dirty="1" smtClean="0"/>
              <a:t>for </a:t>
            </a:r>
            <a:r>
              <a:rPr lang="en-US" dirty="1"/>
              <a:t>trouble</a:t>
            </a:r>
            <a:r>
              <a:rPr lang="en-US" dirty="1" smtClean="0"/>
              <a:t>.”</a:t>
            </a:r>
          </a:p>
          <a:p>
            <a:pPr marL="0" indent="0">
              <a:buNone/>
            </a:pPr>
            <a:r>
              <a:rPr lang="en-US" sz="2400" b="1" dirty="1" smtClean="0"/>
              <a:t>				</a:t>
            </a:r>
            <a:r>
              <a:rPr lang="en-US" sz="2200" b="1" dirty="1" smtClean="0"/>
              <a:t>- </a:t>
            </a:r>
            <a:r>
              <a:rPr lang="en-US" sz="2200" b="1" i="1" dirty="1"/>
              <a:t>Gary Adams, President</a:t>
            </a:r>
          </a:p>
          <a:p>
            <a:pPr marL="0" indent="0">
              <a:buNone/>
            </a:pPr>
            <a:r>
              <a:rPr lang="en-US" sz="2200" i="1" dirty="1"/>
              <a:t>				  Adams Construction Services, Inc.				  Atlanta, GA</a:t>
            </a:r>
          </a:p>
        </p:txBody>
      </p:sp>
      <p:pic>
        <p:nvPicPr>
          <p:cNvPr id="10243" name="Picture 3"/>
          <p:cNvPicPr>
            <a:picLocks noChangeAspect="1" noChangeArrowheads="1"/>
          </p:cNvPicPr>
          <p:nvPr/>
        </p:nvPicPr>
        <p:blipFill>
          <a:blip r:embed="rId2"/>
          <a:srcRect/>
          <a:stretch>
            <a:fillRect/>
          </a:stretch>
        </p:blipFill>
        <p:spPr>
          <a:xfrm>
            <a:off x="2971800" y="4229100"/>
            <a:ext cx="2857500" cy="1600200"/>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33332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8229600" cy="1295400"/>
          </a:xfrm>
        </p:spPr>
        <p:txBody>
          <a:bodyPr>
            <a:noAutofit/>
          </a:bodyPr>
          <a:lstStyle/>
          <a:p>
            <a:pPr>
              <a:lnSpc>
                <a:spcPct val="85000"/>
              </a:lnSpc>
            </a:pPr>
            <a:r>
              <a:rPr lang="en-US" dirty="1"/>
              <a:t>Five Steps You Can Take to Increase Chances for Prompt Payment</a:t>
            </a:r>
          </a:p>
        </p:txBody>
      </p:sp>
      <p:sp>
        <p:nvSpPr>
          <p:cNvPr id="3" name="Content Placeholder 2"/>
          <p:cNvSpPr>
            <a:spLocks noGrp="1"/>
          </p:cNvSpPr>
          <p:nvPr>
            <p:ph idx="1"/>
          </p:nvPr>
        </p:nvSpPr>
        <p:spPr/>
        <p:txBody>
          <a:bodyPr>
            <a:noAutofit/>
          </a:bodyPr>
          <a:lstStyle/>
          <a:p>
            <a:r>
              <a:rPr lang="en-US" sz="2600" dirty="1" smtClean="0"/>
              <a:t>Contractual right to prompt payment</a:t>
            </a:r>
          </a:p>
          <a:p>
            <a:pPr lvl="1"/>
            <a:r>
              <a:rPr lang="en-US" sz="2200" dirty="1" smtClean="0"/>
              <a:t>Use Public Contracts as Example: Payment due within ten (10) days</a:t>
            </a:r>
          </a:p>
          <a:p>
            <a:pPr lvl="1">
              <a:spcAft>
                <a:spcPts val="600"/>
              </a:spcAft>
            </a:pPr>
            <a:r>
              <a:rPr lang="en-US" sz="2200" dirty="1" smtClean="0"/>
              <a:t>Invoice promptly with right information</a:t>
            </a:r>
          </a:p>
          <a:p>
            <a:pPr>
              <a:spcAft>
                <a:spcPts val="600"/>
              </a:spcAft>
            </a:pPr>
            <a:r>
              <a:rPr lang="en-US" sz="2600" dirty="1" smtClean="0"/>
              <a:t>Right to Stop Work (most effective method)</a:t>
            </a:r>
          </a:p>
          <a:p>
            <a:pPr>
              <a:spcAft>
                <a:spcPts val="600"/>
              </a:spcAft>
            </a:pPr>
            <a:r>
              <a:rPr lang="en-US" sz="2600" dirty="1" smtClean="0"/>
              <a:t>Right to Interest (penalty) and Attorney Fees (fixed amount added for each default)</a:t>
            </a:r>
          </a:p>
          <a:p>
            <a:pPr>
              <a:spcAft>
                <a:spcPts val="600"/>
              </a:spcAft>
            </a:pPr>
            <a:r>
              <a:rPr lang="en-US" sz="2600" b="1" dirty="1" smtClean="0">
                <a:solidFill>
                  <a:srgbClr val="C00000"/>
                </a:solidFill>
              </a:rPr>
              <a:t>Discount</a:t>
            </a:r>
            <a:r>
              <a:rPr lang="en-US" sz="2600" b="1" dirty="1" smtClean="0"/>
              <a:t> </a:t>
            </a:r>
            <a:r>
              <a:rPr lang="en-US" sz="2600" dirty="1" smtClean="0"/>
              <a:t>for prompt pay (easy payment options)</a:t>
            </a:r>
          </a:p>
          <a:p>
            <a:pPr>
              <a:spcAft>
                <a:spcPts val="1200"/>
              </a:spcAft>
            </a:pPr>
            <a:r>
              <a:rPr lang="en-US" sz="2600" dirty="1" smtClean="0"/>
              <a:t>Nonpayment will invalidate contractual warranties</a:t>
            </a:r>
          </a:p>
          <a:p>
            <a:pPr marL="0" indent="0" algn="ctr">
              <a:buNone/>
            </a:pPr>
            <a:r>
              <a:rPr lang="en-US" sz="2400" b="1" i="1" dirty="1" smtClean="0">
                <a:solidFill>
                  <a:srgbClr val="8B2332"/>
                </a:solidFill>
              </a:rPr>
              <a:t>YOU ARE NOT A BANK, SO STOP TREATING YOURSELF LIKE ONE</a:t>
            </a:r>
            <a:endParaRPr lang="en-US" sz="2400" b="1" i="1">
              <a:solidFill>
                <a:srgbClr val="8B2332"/>
              </a:solidFill>
            </a:endParaRPr>
          </a:p>
        </p:txBody>
      </p:sp>
      <p:pic>
        <p:nvPicPr>
          <p:cNvPr id="2050" name="Picture 2"/>
          <p:cNvPicPr>
            <a:picLocks noChangeAspect="1" noChangeArrowheads="1"/>
          </p:cNvPicPr>
          <p:nvPr/>
        </p:nvPicPr>
        <p:blipFill>
          <a:blip r:embed="rId2"/>
          <a:srcRect/>
          <a:stretch>
            <a:fillRect/>
          </a:stretch>
        </p:blipFill>
        <p:spPr>
          <a:xfrm>
            <a:off x="7620000" y="3996266"/>
            <a:ext cx="1219200" cy="880533"/>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811116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nSpc>
                <a:spcPct val="85000"/>
              </a:lnSpc>
            </a:pPr>
            <a:r>
              <a:rPr lang="en-US" dirty="1"/>
              <a:t>What Are Your Rights With Retention?</a:t>
            </a:r>
          </a:p>
        </p:txBody>
      </p:sp>
      <p:sp>
        <p:nvSpPr>
          <p:cNvPr id="3" name="Content Placeholder 2"/>
          <p:cNvSpPr>
            <a:spLocks noGrp="1"/>
          </p:cNvSpPr>
          <p:nvPr>
            <p:ph idx="1"/>
          </p:nvPr>
        </p:nvSpPr>
        <p:spPr>
          <a:xfrm>
            <a:off x="457200" y="1554481"/>
            <a:ext cx="8229600" cy="4465320"/>
          </a:xfrm>
        </p:spPr>
        <p:txBody>
          <a:bodyPr>
            <a:normAutofit/>
          </a:bodyPr>
          <a:lstStyle/>
          <a:p>
            <a:pPr>
              <a:spcAft>
                <a:spcPts val="1200"/>
              </a:spcAft>
            </a:pPr>
            <a:r>
              <a:rPr lang="en-US" sz="3600" b="1" dirty="1" smtClean="0"/>
              <a:t>Ask</a:t>
            </a:r>
            <a:r>
              <a:rPr lang="en-US" sz="2600" dirty="1" smtClean="0"/>
              <a:t> to release retention once work is </a:t>
            </a:r>
            <a:r>
              <a:rPr lang="en-US" sz="2600" dirty="1"/>
              <a:t>complete. </a:t>
            </a:r>
            <a:endParaRPr lang="en-US" sz="2600" smtClean="0"/>
          </a:p>
          <a:p>
            <a:pPr>
              <a:spcAft>
                <a:spcPts val="1200"/>
              </a:spcAft>
            </a:pPr>
            <a:r>
              <a:rPr lang="en-US" sz="2600" dirty="1" smtClean="0"/>
              <a:t>Public works can request retainage </a:t>
            </a:r>
            <a:r>
              <a:rPr lang="en-US" sz="2600" dirty="1"/>
              <a:t>be reduced to 100% </a:t>
            </a:r>
            <a:r>
              <a:rPr lang="en-US" sz="2600" dirty="1" smtClean="0"/>
              <a:t> valuation of </a:t>
            </a:r>
            <a:r>
              <a:rPr lang="en-US" sz="2600" dirty="1"/>
              <a:t>the remaining </a:t>
            </a:r>
            <a:r>
              <a:rPr lang="en-US" sz="2600" dirty="1" smtClean="0"/>
              <a:t>work—RCW </a:t>
            </a:r>
            <a:r>
              <a:rPr lang="en-US" sz="2600" dirty="1"/>
              <a:t>60.28.011(3</a:t>
            </a:r>
            <a:r>
              <a:rPr lang="en-US" sz="2600" dirty="1" smtClean="0"/>
              <a:t>)</a:t>
            </a:r>
          </a:p>
          <a:p>
            <a:pPr>
              <a:spcAft>
                <a:spcPts val="1200"/>
              </a:spcAft>
            </a:pPr>
            <a:r>
              <a:rPr lang="en-US" sz="2600" b="1" dirty="1" smtClean="0">
                <a:solidFill>
                  <a:srgbClr val="8B2332"/>
                </a:solidFill>
              </a:rPr>
              <a:t>Lien that job </a:t>
            </a:r>
            <a:r>
              <a:rPr lang="en-US" sz="2600" dirty="1" smtClean="0"/>
              <a:t>at completion if retention is not paid</a:t>
            </a:r>
          </a:p>
          <a:p>
            <a:pPr>
              <a:spcAft>
                <a:spcPts val="1200"/>
              </a:spcAft>
            </a:pPr>
            <a:r>
              <a:rPr lang="en-US" sz="2600" dirty="1" smtClean="0"/>
              <a:t>Seek to bond around holding retention</a:t>
            </a:r>
          </a:p>
          <a:p>
            <a:pPr>
              <a:spcAft>
                <a:spcPts val="1200"/>
              </a:spcAft>
            </a:pPr>
            <a:r>
              <a:rPr lang="en-US" sz="2600" dirty="1"/>
              <a:t>Cal law: </a:t>
            </a:r>
            <a:r>
              <a:rPr lang="en-US" sz="2600" dirty="1" smtClean="0"/>
              <a:t>Private owners </a:t>
            </a:r>
            <a:r>
              <a:rPr lang="en-US" sz="2600" dirty="1"/>
              <a:t>must pay retainage 45 days after completion of the </a:t>
            </a:r>
            <a:r>
              <a:rPr lang="en-US" sz="2600" dirty="1" smtClean="0"/>
              <a:t>work—Cal</a:t>
            </a:r>
            <a:r>
              <a:rPr lang="en-US" sz="2600" dirty="1"/>
              <a:t>. Civ. Code § 8812(a</a:t>
            </a:r>
            <a:r>
              <a:rPr lang="en-US" sz="2600" dirty="1" smtClean="0"/>
              <a:t>)</a:t>
            </a:r>
          </a:p>
          <a:p>
            <a:pPr>
              <a:spcAft>
                <a:spcPts val="1200"/>
              </a:spcAft>
            </a:pPr>
            <a:r>
              <a:rPr lang="en-US" sz="2600" dirty="1" smtClean="0"/>
              <a:t>Legislative work to do to get private work covered</a:t>
            </a:r>
          </a:p>
          <a:p>
            <a:endParaRPr lang="en-US"/>
          </a:p>
          <a:p>
            <a:endParaRPr lang="en-US" smtClean="0"/>
          </a:p>
          <a:p>
            <a:endParaRPr lang="en-US" smtClean="0"/>
          </a:p>
          <a:p>
            <a:endParaRPr lang="en-US"/>
          </a:p>
        </p:txBody>
      </p:sp>
    </p:spTree>
    <p:extLst>
      <p:ext uri="{BB962C8B-B14F-4D97-AF65-F5344CB8AC3E}">
        <p14:creationId xmlns:p14="http://schemas.microsoft.com/office/powerpoint/2010/main" val="29762326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nSpc>
                <a:spcPct val="85000"/>
              </a:lnSpc>
            </a:pPr>
            <a:br>
              <a:rPr lang="en-US" dirty="1" smtClean="0"/>
            </a:br>
            <a:r>
              <a:rPr lang="en-US" sz="4400" dirty="1" smtClean="0"/>
              <a:t>What to Do When Payment is </a:t>
            </a:r>
            <a:br>
              <a:rPr lang="en-US" sz="4400" dirty="1" smtClean="0"/>
            </a:br>
            <a:r>
              <a:rPr lang="en-US" sz="4400" dirty="1" smtClean="0"/>
              <a:t>Not Made</a:t>
            </a:r>
            <a:br>
              <a:rPr lang="en-US" dirty="1" smtClean="0"/>
            </a:br>
            <a:endParaRPr lang="en-US"/>
          </a:p>
        </p:txBody>
      </p:sp>
      <p:sp>
        <p:nvSpPr>
          <p:cNvPr id="3" name="Content Placeholder 2"/>
          <p:cNvSpPr>
            <a:spLocks noGrp="1"/>
          </p:cNvSpPr>
          <p:nvPr>
            <p:ph idx="1"/>
          </p:nvPr>
        </p:nvSpPr>
        <p:spPr/>
        <p:txBody>
          <a:bodyPr>
            <a:normAutofit/>
          </a:bodyPr>
          <a:lstStyle/>
          <a:p>
            <a:pPr>
              <a:spcAft>
                <a:spcPts val="600"/>
              </a:spcAft>
            </a:pPr>
            <a:r>
              <a:rPr lang="en-US" sz="2400" dirty="1" smtClean="0"/>
              <a:t>Confirm if payment is disputed/non-disputed</a:t>
            </a:r>
          </a:p>
          <a:p>
            <a:pPr>
              <a:spcAft>
                <a:spcPts val="600"/>
              </a:spcAft>
            </a:pPr>
            <a:r>
              <a:rPr lang="en-US" sz="2400" dirty="1" smtClean="0"/>
              <a:t>Non-disputed amounts should be paid immediately (send letter and email)</a:t>
            </a:r>
          </a:p>
          <a:p>
            <a:pPr>
              <a:spcAft>
                <a:spcPts val="600"/>
              </a:spcAft>
            </a:pPr>
            <a:r>
              <a:rPr lang="en-US" sz="2400" dirty="1" smtClean="0"/>
              <a:t>Disputed amount should be documented and set for resolution promptly (meet, mediation, litigation)</a:t>
            </a:r>
          </a:p>
          <a:p>
            <a:pPr>
              <a:spcAft>
                <a:spcPts val="600"/>
              </a:spcAft>
            </a:pPr>
            <a:r>
              <a:rPr lang="en-US" sz="2400" dirty="1" smtClean="0"/>
              <a:t>Exercise remedies in contract (high level call, stop work notice, interest penalties, filing of lien)</a:t>
            </a:r>
          </a:p>
          <a:p>
            <a:pPr>
              <a:spcAft>
                <a:spcPts val="600"/>
              </a:spcAft>
            </a:pPr>
            <a:r>
              <a:rPr lang="en-US" sz="2400" dirty="1" smtClean="0"/>
              <a:t>Know your GC (talk to the right person)</a:t>
            </a:r>
          </a:p>
          <a:p>
            <a:pPr>
              <a:spcAft>
                <a:spcPts val="600"/>
              </a:spcAft>
            </a:pPr>
            <a:r>
              <a:rPr lang="en-US" sz="2400" dirty="1"/>
              <a:t>Oregon's PPA provides for civil penalties or sanctions, or even termination of a contractor's license for repeat </a:t>
            </a:r>
            <a:r>
              <a:rPr lang="en-US" sz="2400" dirty="1" smtClean="0"/>
              <a:t>offenses—    Or</a:t>
            </a:r>
            <a:r>
              <a:rPr lang="en-US" sz="2400" dirty="1"/>
              <a:t>. Rev. Stat. § </a:t>
            </a:r>
            <a:r>
              <a:rPr lang="en-US" sz="2400" dirty="1" smtClean="0"/>
              <a:t>701.992</a:t>
            </a:r>
            <a:endParaRPr lang="en-US" sz="2400"/>
          </a:p>
        </p:txBody>
      </p:sp>
    </p:spTree>
    <p:extLst>
      <p:ext uri="{BB962C8B-B14F-4D97-AF65-F5344CB8AC3E}">
        <p14:creationId xmlns:p14="http://schemas.microsoft.com/office/powerpoint/2010/main" val="8483670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Take the Test</a:t>
            </a:r>
            <a:endParaRPr lang="en-US"/>
          </a:p>
        </p:txBody>
      </p:sp>
      <p:sp>
        <p:nvSpPr>
          <p:cNvPr id="3" name="Content Placeholder 2"/>
          <p:cNvSpPr>
            <a:spLocks noGrp="1"/>
          </p:cNvSpPr>
          <p:nvPr>
            <p:ph idx="1"/>
          </p:nvPr>
        </p:nvSpPr>
        <p:spPr/>
        <p:txBody>
          <a:bodyPr>
            <a:noAutofit/>
          </a:bodyPr>
          <a:lstStyle/>
          <a:p>
            <a:pPr marL="0" indent="0">
              <a:spcAft>
                <a:spcPts val="1200"/>
              </a:spcAft>
              <a:buNone/>
            </a:pPr>
            <a:r>
              <a:rPr lang="en-US" sz="2800" dirty="1" smtClean="0"/>
              <a:t>Is Prompt Payment included in your contract?</a:t>
            </a:r>
            <a:endParaRPr lang="en-US" sz="2800"/>
          </a:p>
          <a:p>
            <a:r>
              <a:rPr lang="en-US" sz="2600" dirty="1" smtClean="0"/>
              <a:t>Timing </a:t>
            </a:r>
            <a:r>
              <a:rPr lang="en-US" sz="2600" dirty="1"/>
              <a:t>of </a:t>
            </a:r>
            <a:r>
              <a:rPr lang="en-US" sz="2600" dirty="1" smtClean="0"/>
              <a:t>payment (ten (10) days)</a:t>
            </a:r>
            <a:endParaRPr lang="en-US" sz="2600"/>
          </a:p>
          <a:p>
            <a:pPr lvl="1">
              <a:spcAft>
                <a:spcPts val="1200"/>
              </a:spcAft>
            </a:pPr>
            <a:r>
              <a:rPr lang="en-US" sz="2400" dirty="1" smtClean="0"/>
              <a:t>No pay-if-paid </a:t>
            </a:r>
            <a:r>
              <a:rPr lang="en-US" sz="2400" dirty="1"/>
              <a:t>(conditional </a:t>
            </a:r>
            <a:r>
              <a:rPr lang="en-US" sz="2400" dirty="1" smtClean="0"/>
              <a:t>payment</a:t>
            </a:r>
            <a:r>
              <a:rPr lang="en-US" sz="2400" dirty="1"/>
              <a:t>) but </a:t>
            </a:r>
            <a:r>
              <a:rPr lang="en-US" sz="2400" dirty="1" smtClean="0"/>
              <a:t>pay-	when-paid</a:t>
            </a:r>
          </a:p>
          <a:p>
            <a:pPr>
              <a:spcAft>
                <a:spcPts val="1200"/>
              </a:spcAft>
            </a:pPr>
            <a:r>
              <a:rPr lang="en-US" sz="2600" dirty="1"/>
              <a:t>Avoid Choice of Law or Venue </a:t>
            </a:r>
            <a:r>
              <a:rPr lang="en-US" sz="2600" dirty="1" smtClean="0"/>
              <a:t>Clauses for out of state</a:t>
            </a:r>
            <a:endParaRPr lang="en-US" sz="2600"/>
          </a:p>
          <a:p>
            <a:pPr>
              <a:spcAft>
                <a:spcPts val="1200"/>
              </a:spcAft>
            </a:pPr>
            <a:r>
              <a:rPr lang="en-US" sz="2600" dirty="1" smtClean="0"/>
              <a:t>Request payment bond (if slow or no pay history)</a:t>
            </a:r>
            <a:endParaRPr lang="en-US" sz="2600"/>
          </a:p>
          <a:p>
            <a:pPr>
              <a:spcAft>
                <a:spcPts val="1200"/>
              </a:spcAft>
            </a:pPr>
            <a:r>
              <a:rPr lang="en-US" sz="2600" dirty="1" smtClean="0"/>
              <a:t>Interest and attorney fees on </a:t>
            </a:r>
            <a:r>
              <a:rPr lang="en-US" sz="2600" dirty="1"/>
              <a:t>late </a:t>
            </a:r>
            <a:r>
              <a:rPr lang="en-US" sz="2600" dirty="1" smtClean="0"/>
              <a:t>payments</a:t>
            </a:r>
          </a:p>
          <a:p>
            <a:pPr>
              <a:spcAft>
                <a:spcPts val="1800"/>
              </a:spcAft>
            </a:pPr>
            <a:r>
              <a:rPr lang="en-US" sz="2600" dirty="1" smtClean="0"/>
              <a:t>Right to stop work (no extra work if unpaid balances due)</a:t>
            </a:r>
          </a:p>
          <a:p>
            <a:pPr marL="0" indent="0" algn="ctr">
              <a:buNone/>
            </a:pPr>
            <a:r>
              <a:rPr lang="en-US" sz="2800" b="1" dirty="1" smtClean="0"/>
              <a:t>YOU ARE PUTTING YOUR </a:t>
            </a:r>
            <a:r>
              <a:rPr lang="en-US" sz="2800" b="1" dirty="1" smtClean="0">
                <a:solidFill>
                  <a:srgbClr val="8B2332"/>
                </a:solidFill>
              </a:rPr>
              <a:t>MONEY AT RISK</a:t>
            </a:r>
          </a:p>
          <a:p>
            <a:pPr marL="0" indent="0">
              <a:buNone/>
            </a:pPr>
            <a:endParaRPr lang="en-US" sz="2800"/>
          </a:p>
          <a:p>
            <a:pPr marL="0" indent="0">
              <a:buNone/>
            </a:pPr>
            <a:endParaRPr lang="en-US" sz="2800"/>
          </a:p>
        </p:txBody>
      </p:sp>
    </p:spTree>
    <p:extLst>
      <p:ext uri="{BB962C8B-B14F-4D97-AF65-F5344CB8AC3E}">
        <p14:creationId xmlns:p14="http://schemas.microsoft.com/office/powerpoint/2010/main" val="290126420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Content Placeholder 2"/>
          <p:cNvSpPr>
            <a:spLocks noGrp="1"/>
          </p:cNvSpPr>
          <p:nvPr>
            <p:ph idx="1"/>
          </p:nvPr>
        </p:nvSpPr>
        <p:spPr/>
        <p:txBody>
          <a:bodyPr>
            <a:noAutofit/>
          </a:bodyPr>
          <a:lstStyle/>
          <a:p>
            <a:pPr eaLnBrk="1" hangingPunct="1"/>
            <a:r>
              <a:rPr lang="en-US" altLang="en-US" sz="2800" dirty="1" smtClean="0"/>
              <a:t>SOV or Billing should include an accurate accounting that clearly indicates:</a:t>
            </a:r>
          </a:p>
          <a:p>
            <a:pPr lvl="1"/>
            <a:r>
              <a:rPr lang="en-US" altLang="en-US" sz="2000" dirty="1" smtClean="0"/>
              <a:t>Original contact amount</a:t>
            </a:r>
          </a:p>
          <a:p>
            <a:pPr lvl="1"/>
            <a:r>
              <a:rPr lang="en-US" altLang="en-US" sz="2000" dirty="1" smtClean="0"/>
              <a:t>Change order log</a:t>
            </a:r>
          </a:p>
          <a:p>
            <a:pPr lvl="1"/>
            <a:r>
              <a:rPr lang="en-US" altLang="en-US" sz="2000" dirty="1" smtClean="0"/>
              <a:t>Amount paid-to-date</a:t>
            </a:r>
          </a:p>
          <a:p>
            <a:pPr lvl="1"/>
            <a:r>
              <a:rPr lang="en-US" altLang="en-US" sz="2000" dirty="1" smtClean="0"/>
              <a:t>Outstanding amount owed</a:t>
            </a:r>
          </a:p>
          <a:p>
            <a:pPr lvl="1">
              <a:spcAft>
                <a:spcPts val="1200"/>
              </a:spcAft>
            </a:pPr>
            <a:r>
              <a:rPr lang="en-US" altLang="en-US" sz="2000" dirty="1" smtClean="0"/>
              <a:t>Revised contract amount</a:t>
            </a:r>
          </a:p>
          <a:p>
            <a:pPr>
              <a:spcAft>
                <a:spcPts val="1200"/>
              </a:spcAft>
            </a:pPr>
            <a:r>
              <a:rPr lang="en-US" altLang="en-US" sz="2800" dirty="1" smtClean="0"/>
              <a:t>Request at least </a:t>
            </a:r>
            <a:r>
              <a:rPr lang="en-US" altLang="en-US" sz="2800" b="1" dirty="1" smtClean="0">
                <a:solidFill>
                  <a:srgbClr val="8B2332"/>
                </a:solidFill>
              </a:rPr>
              <a:t>monthly</a:t>
            </a:r>
            <a:r>
              <a:rPr lang="en-US" altLang="en-US" sz="2800" dirty="1" smtClean="0"/>
              <a:t> meetings with the GC to review the Change Order Log</a:t>
            </a:r>
          </a:p>
          <a:p>
            <a:pPr>
              <a:spcAft>
                <a:spcPts val="1200"/>
              </a:spcAft>
            </a:pPr>
            <a:r>
              <a:rPr lang="en-US" altLang="en-US" sz="2800" dirty="1" smtClean="0"/>
              <a:t>Keep the costs in their face at every </a:t>
            </a:r>
            <a:r>
              <a:rPr lang="en-US" altLang="en-US" sz="2800" b="1" u="sng" dirty="1" smtClean="0">
                <a:solidFill>
                  <a:srgbClr val="8B2332"/>
                </a:solidFill>
              </a:rPr>
              <a:t>opportunity</a:t>
            </a:r>
            <a:endParaRPr lang="en-US" altLang="en-US" sz="2800" smtClean="0">
              <a:solidFill>
                <a:srgbClr val="8B2332"/>
              </a:solidFill>
            </a:endParaRPr>
          </a:p>
        </p:txBody>
      </p:sp>
      <p:sp>
        <p:nvSpPr>
          <p:cNvPr id="3" name="Title 1"/>
          <p:cNvSpPr txBox="1">
            <a:spLocks noGrp="1"/>
          </p:cNvSpPr>
          <p:nvPr>
            <p:ph type="title"/>
          </p:nvPr>
        </p:nvSpPr>
        <p:spPr/>
        <p:txBody>
          <a:bodyPr>
            <a:noAutofit/>
          </a:bodyPr>
          <a:lstStyle/>
          <a:p>
            <a:pPr fontAlgn="auto" eaLnBrk="1" hangingPunct="1">
              <a:lnSpc>
                <a:spcPct val="85000"/>
              </a:lnSpc>
              <a:spcBef>
                <a:spcPct val="0"/>
              </a:spcBef>
              <a:spcAft>
                <a:spcPct val="0"/>
              </a:spcAft>
              <a:defRPr/>
            </a:pPr>
            <a:r>
              <a:rPr sz="4000" dirty="1" smtClean="0"/>
              <a:t>General </a:t>
            </a:r>
            <a:r>
              <a:rPr lang="en-US" sz="4000" dirty="1" smtClean="0"/>
              <a:t>C</a:t>
            </a:r>
            <a:r>
              <a:rPr sz="4000" dirty="1" smtClean="0"/>
              <a:t>ontractors </a:t>
            </a:r>
            <a:r>
              <a:rPr lang="en-US" sz="4000" dirty="1" smtClean="0"/>
              <a:t>L</a:t>
            </a:r>
            <a:r>
              <a:rPr sz="4000" dirty="1" smtClean="0"/>
              <a:t>ove to </a:t>
            </a:r>
            <a:r>
              <a:rPr lang="en-US" sz="4000" dirty="1" smtClean="0"/>
              <a:t>S</a:t>
            </a:r>
            <a:r>
              <a:rPr sz="4000" dirty="1" smtClean="0"/>
              <a:t>ay </a:t>
            </a:r>
            <a:r>
              <a:rPr lang="en-US" sz="4000" dirty="1" smtClean="0"/>
              <a:t>T</a:t>
            </a:r>
            <a:r>
              <a:rPr sz="4000" dirty="1" smtClean="0"/>
              <a:t>hat </a:t>
            </a:r>
            <a:r>
              <a:rPr lang="en-US" sz="4000" dirty="1" smtClean="0"/>
              <a:t>T</a:t>
            </a:r>
            <a:r>
              <a:rPr sz="4000" dirty="1" smtClean="0"/>
              <a:t>hey </a:t>
            </a:r>
            <a:r>
              <a:rPr sz="4000" dirty="1" smtClean="0">
                <a:solidFill>
                  <a:schemeClr val="bg1">
                    <a:lumMod val="50000"/>
                  </a:schemeClr>
                </a:solidFill>
              </a:rPr>
              <a:t>“</a:t>
            </a:r>
            <a:r>
              <a:rPr lang="en-US" sz="4000" dirty="1" smtClean="0">
                <a:solidFill>
                  <a:schemeClr val="bg1">
                    <a:lumMod val="50000"/>
                  </a:schemeClr>
                </a:solidFill>
              </a:rPr>
              <a:t>D</a:t>
            </a:r>
            <a:r>
              <a:rPr sz="4000" dirty="1" smtClean="0">
                <a:solidFill>
                  <a:schemeClr val="bg1">
                    <a:lumMod val="50000"/>
                  </a:schemeClr>
                </a:solidFill>
              </a:rPr>
              <a:t>idn’t </a:t>
            </a:r>
            <a:r>
              <a:rPr lang="en-US" sz="4000" dirty="1" smtClean="0">
                <a:solidFill>
                  <a:schemeClr val="bg1">
                    <a:lumMod val="50000"/>
                  </a:schemeClr>
                </a:solidFill>
              </a:rPr>
              <a:t>K</a:t>
            </a:r>
            <a:r>
              <a:rPr sz="4000" dirty="1" smtClean="0">
                <a:solidFill>
                  <a:schemeClr val="bg1">
                    <a:lumMod val="50000"/>
                  </a:schemeClr>
                </a:solidFill>
              </a:rPr>
              <a:t>now”</a:t>
            </a:r>
          </a:p>
        </p:txBody>
      </p:sp>
      <p:sp>
        <p:nvSpPr>
          <p:cNvPr id="92164" name="Slide Number Placeholder 3"/>
          <p:cNvSpPr txBox="1">
            <a:spLocks noChangeArrowheads="1"/>
          </p:cNvSpPr>
          <p:nvPr/>
        </p:nvSpPr>
        <p:spPr>
          <a:xfrm>
            <a:off x="8647113" y="6408738"/>
            <a:ext cx="366712" cy="365125"/>
          </a:xfrm>
          <a:prstGeom prst="rect"/>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fontAlgn="base" eaLnBrk="0" hangingPunct="0">
              <a:spcBef>
                <a:spcPct val="0"/>
              </a:spcBef>
              <a:spcAft>
                <a:spcPct val="0"/>
              </a:spcAft>
              <a:defRPr>
                <a:solidFill>
                  <a:schemeClr val="tx1"/>
                </a:solidFill>
                <a:latin typeface="Arial" charset="0"/>
              </a:defRPr>
            </a:lvl6pPr>
            <a:lvl7pPr marL="2971800" indent="-228600" fontAlgn="base" eaLnBrk="0" hangingPunct="0">
              <a:spcBef>
                <a:spcPct val="0"/>
              </a:spcBef>
              <a:spcAft>
                <a:spcPct val="0"/>
              </a:spcAft>
              <a:defRPr>
                <a:solidFill>
                  <a:schemeClr val="tx1"/>
                </a:solidFill>
                <a:latin typeface="Arial" charset="0"/>
              </a:defRPr>
            </a:lvl7pPr>
            <a:lvl8pPr marL="3429000" indent="-228600" fontAlgn="base" eaLnBrk="0" hangingPunct="0">
              <a:spcBef>
                <a:spcPct val="0"/>
              </a:spcBef>
              <a:spcAft>
                <a:spcPct val="0"/>
              </a:spcAft>
              <a:defRPr>
                <a:solidFill>
                  <a:schemeClr val="tx1"/>
                </a:solidFill>
                <a:latin typeface="Arial" charset="0"/>
              </a:defRPr>
            </a:lvl8pPr>
            <a:lvl9pPr marL="3886200" indent="-228600" fontAlgn="base" eaLnBrk="0" hangingPunct="0">
              <a:spcBef>
                <a:spcPct val="0"/>
              </a:spcBef>
              <a:spcAft>
                <a:spcPct val="0"/>
              </a:spcAft>
              <a:defRPr>
                <a:solidFill>
                  <a:schemeClr val="tx1"/>
                </a:solidFill>
                <a:latin typeface="Arial" charset="0"/>
              </a:defRPr>
            </a:lvl9pPr>
          </a:lstStyle>
          <a:p>
            <a:pPr algn="r" eaLnBrk="1" hangingPunct="1"/>
            <a:fld id="{B94A6662-1414-4258-8A9F-1E0076FA1C87}" type="slidenum">
              <a:rPr lang="en-US" altLang="en-US" sz="1000">
                <a:solidFill>
                  <a:srgbClr val="000000"/>
                </a:solidFill>
              </a:rPr>
              <a:t>21</a:t>
            </a:fld>
          </a:p>
        </p:txBody>
      </p:sp>
    </p:spTree>
    <p:extLst>
      <p:ext uri="{BB962C8B-B14F-4D97-AF65-F5344CB8AC3E}">
        <p14:creationId xmlns:p14="http://schemas.microsoft.com/office/powerpoint/2010/main" val="38628263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Pay-to-Play: Really?</a:t>
            </a:r>
            <a:endParaRPr lang="en-US"/>
          </a:p>
        </p:txBody>
      </p:sp>
      <p:sp>
        <p:nvSpPr>
          <p:cNvPr id="3" name="Content Placeholder 2"/>
          <p:cNvSpPr>
            <a:spLocks noGrp="1"/>
          </p:cNvSpPr>
          <p:nvPr>
            <p:ph idx="1"/>
          </p:nvPr>
        </p:nvSpPr>
        <p:spPr/>
        <p:txBody>
          <a:bodyPr>
            <a:noAutofit/>
          </a:bodyPr>
          <a:lstStyle/>
          <a:p>
            <a:pPr marL="0" indent="0">
              <a:buNone/>
            </a:pPr>
            <a:r>
              <a:rPr lang="en-US" sz="2800" dirty="1"/>
              <a:t>“Contractors have </a:t>
            </a:r>
            <a:r>
              <a:rPr lang="en-US" sz="2800" b="1" dirty="1">
                <a:solidFill>
                  <a:srgbClr val="8B2332"/>
                </a:solidFill>
              </a:rPr>
              <a:t>no guilt </a:t>
            </a:r>
            <a:r>
              <a:rPr lang="en-US" sz="2800" dirty="1"/>
              <a:t>about </a:t>
            </a:r>
            <a:r>
              <a:rPr lang="en-US" sz="2800" b="1" dirty="1" smtClean="0">
                <a:solidFill>
                  <a:srgbClr val="8B2332"/>
                </a:solidFill>
              </a:rPr>
              <a:t>keeping your money</a:t>
            </a:r>
            <a:r>
              <a:rPr lang="en-US" sz="2800" dirty="1" smtClean="0"/>
              <a:t>.  They </a:t>
            </a:r>
            <a:r>
              <a:rPr lang="en-US" sz="2800" dirty="1"/>
              <a:t>expect you </a:t>
            </a:r>
            <a:r>
              <a:rPr lang="en-US" sz="2800" dirty="1" smtClean="0"/>
              <a:t>to organize </a:t>
            </a:r>
            <a:r>
              <a:rPr lang="en-US" sz="2800" dirty="1"/>
              <a:t>the job, get it scheduled, </a:t>
            </a:r>
            <a:r>
              <a:rPr lang="en-US" sz="2800" dirty="1" smtClean="0"/>
              <a:t>pay out </a:t>
            </a:r>
            <a:r>
              <a:rPr lang="en-US" sz="2800" dirty="1"/>
              <a:t>your own money for the </a:t>
            </a:r>
            <a:r>
              <a:rPr lang="en-US" sz="2800" dirty="1" smtClean="0"/>
              <a:t>materials and </a:t>
            </a:r>
            <a:r>
              <a:rPr lang="en-US" sz="2800" dirty="1"/>
              <a:t>carry your own payroll. Then </a:t>
            </a:r>
            <a:r>
              <a:rPr lang="en-US" sz="2800" dirty="1" smtClean="0"/>
              <a:t>they hold </a:t>
            </a:r>
            <a:r>
              <a:rPr lang="en-US" sz="2800" dirty="1"/>
              <a:t>out on paying you. And then </a:t>
            </a:r>
            <a:r>
              <a:rPr lang="en-US" sz="2800" dirty="1" smtClean="0"/>
              <a:t>if you </a:t>
            </a:r>
            <a:r>
              <a:rPr lang="en-US" sz="2800" dirty="1"/>
              <a:t>have a chance to make a little </a:t>
            </a:r>
            <a:r>
              <a:rPr lang="en-US" sz="2800" dirty="1" smtClean="0"/>
              <a:t>profit, they </a:t>
            </a:r>
            <a:r>
              <a:rPr lang="en-US" sz="2800" dirty="1"/>
              <a:t>try to </a:t>
            </a:r>
            <a:r>
              <a:rPr lang="en-US" sz="2800" b="1" dirty="1" smtClean="0">
                <a:solidFill>
                  <a:srgbClr val="8B2332"/>
                </a:solidFill>
              </a:rPr>
              <a:t>back-charge </a:t>
            </a:r>
            <a:r>
              <a:rPr lang="en-US" sz="2800" dirty="1"/>
              <a:t>you. It’s </a:t>
            </a:r>
            <a:r>
              <a:rPr lang="en-US" sz="2800" dirty="1" smtClean="0"/>
              <a:t>a constant </a:t>
            </a:r>
            <a:r>
              <a:rPr lang="en-US" sz="2800" b="1" dirty="1">
                <a:solidFill>
                  <a:srgbClr val="8B2332"/>
                </a:solidFill>
              </a:rPr>
              <a:t>hassle</a:t>
            </a:r>
            <a:r>
              <a:rPr lang="en-US" sz="2800" dirty="1" smtClean="0"/>
              <a:t>.”</a:t>
            </a:r>
          </a:p>
          <a:p>
            <a:pPr marL="0" indent="0">
              <a:buNone/>
            </a:pPr>
            <a:r>
              <a:rPr lang="en-US" sz="2200" dirty="1" smtClean="0"/>
              <a:t>			</a:t>
            </a:r>
            <a:r>
              <a:rPr lang="en-US" sz="2200" b="1" dirty="1" smtClean="0"/>
              <a:t>	</a:t>
            </a:r>
            <a:r>
              <a:rPr lang="en-US" sz="2200" b="1" i="1" dirty="1" smtClean="0"/>
              <a:t>- Jerry Screws, </a:t>
            </a:r>
            <a:r>
              <a:rPr lang="en-US" sz="2200" b="1" i="1" dirty="1"/>
              <a:t>V</a:t>
            </a:r>
            <a:r>
              <a:rPr lang="en-US" sz="2200" b="1" i="1" dirty="1" smtClean="0"/>
              <a:t>ice President</a:t>
            </a:r>
          </a:p>
          <a:p>
            <a:pPr marL="0" indent="0">
              <a:buNone/>
            </a:pPr>
            <a:r>
              <a:rPr lang="en-US" sz="2200" i="1" dirty="1" smtClean="0"/>
              <a:t>				  Drywall Connection</a:t>
            </a:r>
          </a:p>
          <a:p>
            <a:pPr marL="0" indent="0">
              <a:buNone/>
            </a:pPr>
            <a:r>
              <a:rPr lang="en-US" sz="2200" i="1" dirty="1"/>
              <a:t>	</a:t>
            </a:r>
            <a:r>
              <a:rPr lang="en-US" sz="2200" i="1" dirty="1" smtClean="0"/>
              <a:t>			  Avada</a:t>
            </a:r>
            <a:r>
              <a:rPr lang="en-US" sz="2200" i="1" dirty="1"/>
              <a:t>, </a:t>
            </a:r>
            <a:r>
              <a:rPr lang="en-US" sz="2200" i="1" dirty="1" smtClean="0"/>
              <a:t>CO </a:t>
            </a:r>
            <a:endParaRPr lang="en-US" sz="2200" i="1"/>
          </a:p>
        </p:txBody>
      </p:sp>
      <p:pic>
        <p:nvPicPr>
          <p:cNvPr id="4098" name="Picture 2"/>
          <p:cNvPicPr>
            <a:picLocks noChangeAspect="1" noChangeArrowheads="1"/>
          </p:cNvPicPr>
          <p:nvPr/>
        </p:nvPicPr>
        <p:blipFill>
          <a:blip r:embed="rId2"/>
          <a:srcRect/>
          <a:stretch>
            <a:fillRect/>
          </a:stretch>
        </p:blipFill>
        <p:spPr>
          <a:xfrm>
            <a:off x="1143000" y="4354638"/>
            <a:ext cx="2438400" cy="1688124"/>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14696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1" smtClean="0"/>
              <a:t>Ten Tips to Getting Paid</a:t>
            </a:r>
            <a:endParaRPr lang="en-US"/>
          </a:p>
        </p:txBody>
      </p:sp>
      <p:sp>
        <p:nvSpPr>
          <p:cNvPr id="3" name="Content Placeholder 2"/>
          <p:cNvSpPr>
            <a:spLocks noGrp="1"/>
          </p:cNvSpPr>
          <p:nvPr>
            <p:ph idx="1"/>
          </p:nvPr>
        </p:nvSpPr>
        <p:spPr>
          <a:xfrm>
            <a:off x="457200" y="1554480"/>
            <a:ext cx="8229600" cy="4906963"/>
          </a:xfrm>
        </p:spPr>
        <p:txBody>
          <a:bodyPr>
            <a:noAutofit/>
          </a:bodyPr>
          <a:lstStyle/>
          <a:p>
            <a:pPr marL="514350" indent="-514350">
              <a:spcAft>
                <a:spcPts val="600"/>
              </a:spcAft>
              <a:buSzTx/>
              <a:buFont typeface="+mj-lt"/>
              <a:buAutoNum type="arabicPeriod" startAt="1"/>
            </a:pPr>
            <a:r>
              <a:rPr lang="en-US" sz="2600" dirty="1" smtClean="0"/>
              <a:t>Be </a:t>
            </a:r>
            <a:r>
              <a:rPr lang="en-US" sz="2600" dirty="1"/>
              <a:t>selective in the contractors </a:t>
            </a:r>
            <a:r>
              <a:rPr lang="en-US" sz="2600" dirty="1" smtClean="0"/>
              <a:t>you work for (best GC gets best price)</a:t>
            </a:r>
            <a:endParaRPr lang="en-US" sz="2600"/>
          </a:p>
          <a:p>
            <a:pPr marL="514350" indent="-514350">
              <a:spcAft>
                <a:spcPts val="600"/>
              </a:spcAft>
              <a:buSzTx/>
              <a:buFont typeface="+mj-lt"/>
              <a:buAutoNum type="arabicPeriod" startAt="1"/>
            </a:pPr>
            <a:r>
              <a:rPr lang="en-US" sz="2600" dirty="1" smtClean="0"/>
              <a:t>Review </a:t>
            </a:r>
            <a:r>
              <a:rPr lang="en-US" sz="2600" dirty="1"/>
              <a:t>all receivables on </a:t>
            </a:r>
            <a:r>
              <a:rPr lang="en-US" sz="2600" dirty="1" smtClean="0"/>
              <a:t>a monthly </a:t>
            </a:r>
            <a:r>
              <a:rPr lang="en-US" sz="2600" dirty="1"/>
              <a:t>basis so that you are </a:t>
            </a:r>
            <a:r>
              <a:rPr lang="en-US" sz="2600" dirty="1" smtClean="0"/>
              <a:t>up-to-date </a:t>
            </a:r>
            <a:r>
              <a:rPr lang="en-US" sz="2600" dirty="1"/>
              <a:t>on all </a:t>
            </a:r>
            <a:r>
              <a:rPr lang="en-US" sz="2600" dirty="1" smtClean="0"/>
              <a:t>charges</a:t>
            </a:r>
            <a:endParaRPr lang="en-US" sz="2600"/>
          </a:p>
          <a:p>
            <a:pPr marL="514350" indent="-514350">
              <a:spcAft>
                <a:spcPts val="600"/>
              </a:spcAft>
              <a:buSzTx/>
              <a:buFont typeface="+mj-lt"/>
              <a:buAutoNum type="arabicPeriod" startAt="1"/>
            </a:pPr>
            <a:r>
              <a:rPr lang="en-US" sz="2600" dirty="1" smtClean="0"/>
              <a:t>Strike </a:t>
            </a:r>
            <a:r>
              <a:rPr lang="en-US" sz="2600" dirty="1"/>
              <a:t>objectionable </a:t>
            </a:r>
            <a:r>
              <a:rPr lang="en-US" sz="2600" dirty="1" smtClean="0"/>
              <a:t>language from </a:t>
            </a:r>
            <a:r>
              <a:rPr lang="en-US" sz="2600" dirty="1"/>
              <a:t>the </a:t>
            </a:r>
            <a:r>
              <a:rPr lang="en-US" sz="2600" dirty="1" smtClean="0"/>
              <a:t>contract</a:t>
            </a:r>
            <a:endParaRPr lang="en-US" sz="2600"/>
          </a:p>
          <a:p>
            <a:pPr marL="514350" indent="-514350">
              <a:spcAft>
                <a:spcPts val="600"/>
              </a:spcAft>
              <a:buSzTx/>
              <a:buFont typeface="+mj-lt"/>
              <a:buAutoNum type="arabicPeriod" startAt="1"/>
            </a:pPr>
            <a:r>
              <a:rPr lang="en-US" sz="2600" dirty="1" smtClean="0"/>
              <a:t>Stay </a:t>
            </a:r>
            <a:r>
              <a:rPr lang="en-US" sz="2600" dirty="1"/>
              <a:t>on top of all the </a:t>
            </a:r>
            <a:r>
              <a:rPr lang="en-US" sz="2600" dirty="1" smtClean="0"/>
              <a:t>financial transactions </a:t>
            </a:r>
            <a:r>
              <a:rPr lang="en-US" sz="2600" dirty="1"/>
              <a:t>throughout </a:t>
            </a:r>
            <a:r>
              <a:rPr lang="en-US" sz="2600" dirty="1" smtClean="0"/>
              <a:t>the entire process</a:t>
            </a:r>
            <a:endParaRPr lang="en-US" sz="2600"/>
          </a:p>
          <a:p>
            <a:pPr marL="514350" indent="-514350">
              <a:spcAft>
                <a:spcPts val="600"/>
              </a:spcAft>
              <a:buSzTx/>
              <a:buFont typeface="+mj-lt"/>
              <a:buAutoNum type="arabicPeriod" startAt="1"/>
            </a:pPr>
            <a:r>
              <a:rPr lang="en-US" sz="2600" dirty="1" smtClean="0"/>
              <a:t>Have </a:t>
            </a:r>
            <a:r>
              <a:rPr lang="en-US" sz="2600" dirty="1"/>
              <a:t>a CPA or other </a:t>
            </a:r>
            <a:r>
              <a:rPr lang="en-US" sz="2600" dirty="1" smtClean="0"/>
              <a:t>financially trained </a:t>
            </a:r>
            <a:r>
              <a:rPr lang="en-US" sz="2600" dirty="1"/>
              <a:t>person be in </a:t>
            </a:r>
            <a:r>
              <a:rPr lang="en-US" sz="2600" dirty="1" smtClean="0"/>
              <a:t>charge of collectibles</a:t>
            </a:r>
            <a:endParaRPr lang="en-US" sz="2600"/>
          </a:p>
          <a:p>
            <a:pPr marL="0" indent="0">
              <a:buNone/>
            </a:pPr>
            <a:endParaRPr lang="en-US" sz="1100" i="1" smtClean="0"/>
          </a:p>
          <a:p>
            <a:pPr marL="0" indent="0">
              <a:buNone/>
            </a:pPr>
            <a:r>
              <a:rPr lang="en-US" sz="2000" i="1" dirty="1" smtClean="0"/>
              <a:t>Source:  AWCI Article</a:t>
            </a:r>
            <a:endParaRPr lang="en-US" sz="2000" i="1"/>
          </a:p>
        </p:txBody>
      </p:sp>
    </p:spTree>
    <p:extLst>
      <p:ext uri="{BB962C8B-B14F-4D97-AF65-F5344CB8AC3E}">
        <p14:creationId xmlns:p14="http://schemas.microsoft.com/office/powerpoint/2010/main" val="752439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1" smtClean="0"/>
              <a:t>Ten Tips to Getting Paid, cont.</a:t>
            </a:r>
            <a:endParaRPr lang="en-US"/>
          </a:p>
        </p:txBody>
      </p:sp>
      <p:sp>
        <p:nvSpPr>
          <p:cNvPr id="3" name="Content Placeholder 2"/>
          <p:cNvSpPr>
            <a:spLocks noGrp="1"/>
          </p:cNvSpPr>
          <p:nvPr>
            <p:ph idx="1"/>
          </p:nvPr>
        </p:nvSpPr>
        <p:spPr>
          <a:xfrm>
            <a:off x="457200" y="1554480"/>
            <a:ext cx="8229600" cy="4906963"/>
          </a:xfrm>
        </p:spPr>
        <p:txBody>
          <a:bodyPr>
            <a:noAutofit/>
          </a:bodyPr>
          <a:lstStyle/>
          <a:p>
            <a:pPr marL="514350" indent="-514350">
              <a:spcAft>
                <a:spcPts val="600"/>
              </a:spcAft>
              <a:buSzTx/>
              <a:buFont typeface="+mj-lt"/>
              <a:buAutoNum type="arabicPeriod" startAt="6"/>
            </a:pPr>
            <a:r>
              <a:rPr lang="en-US" sz="2600" dirty="1" smtClean="0"/>
              <a:t>Make </a:t>
            </a:r>
            <a:r>
              <a:rPr lang="en-US" sz="2600" dirty="1"/>
              <a:t>copies of </a:t>
            </a:r>
            <a:r>
              <a:rPr lang="en-US" sz="2600" dirty="1" smtClean="0"/>
              <a:t>accounts receivables </a:t>
            </a:r>
            <a:r>
              <a:rPr lang="en-US" sz="2600" dirty="1"/>
              <a:t>due to all key </a:t>
            </a:r>
            <a:r>
              <a:rPr lang="en-US" sz="2600" dirty="1" smtClean="0"/>
              <a:t>personnel</a:t>
            </a:r>
            <a:endParaRPr lang="en-US" sz="2600"/>
          </a:p>
          <a:p>
            <a:pPr marL="514350" indent="-514350">
              <a:spcAft>
                <a:spcPts val="600"/>
              </a:spcAft>
              <a:buSzTx/>
              <a:buFont typeface="+mj-lt"/>
              <a:buAutoNum type="arabicPeriod" startAt="6"/>
            </a:pPr>
            <a:r>
              <a:rPr lang="en-US" sz="2600" dirty="1" smtClean="0"/>
              <a:t>Get </a:t>
            </a:r>
            <a:r>
              <a:rPr lang="en-US" sz="2600" dirty="1"/>
              <a:t>to know the owner, </a:t>
            </a:r>
            <a:r>
              <a:rPr lang="en-US" sz="2600" dirty="1" smtClean="0"/>
              <a:t>architects, board </a:t>
            </a:r>
            <a:r>
              <a:rPr lang="en-US" sz="2600" dirty="1"/>
              <a:t>members or </a:t>
            </a:r>
            <a:r>
              <a:rPr lang="en-US" sz="2600" dirty="1" smtClean="0"/>
              <a:t>administrators of </a:t>
            </a:r>
            <a:r>
              <a:rPr lang="en-US" sz="2600" dirty="1"/>
              <a:t>the project you </a:t>
            </a:r>
            <a:r>
              <a:rPr lang="en-US" sz="2600" dirty="1" smtClean="0"/>
              <a:t>are working on</a:t>
            </a:r>
            <a:endParaRPr lang="en-US" sz="2600"/>
          </a:p>
          <a:p>
            <a:pPr marL="514350" indent="-514350">
              <a:spcAft>
                <a:spcPts val="600"/>
              </a:spcAft>
              <a:buSzTx/>
              <a:buFont typeface="+mj-lt"/>
              <a:buAutoNum type="arabicPeriod" startAt="6"/>
            </a:pPr>
            <a:r>
              <a:rPr lang="en-US" sz="2600" dirty="1"/>
              <a:t>R</a:t>
            </a:r>
            <a:r>
              <a:rPr lang="en-US" sz="2600" dirty="1" smtClean="0"/>
              <a:t>eserve </a:t>
            </a:r>
            <a:r>
              <a:rPr lang="en-US" sz="2600" dirty="1"/>
              <a:t>the right to stop </a:t>
            </a:r>
            <a:r>
              <a:rPr lang="en-US" sz="2600" dirty="1" smtClean="0"/>
              <a:t>work</a:t>
            </a:r>
            <a:endParaRPr lang="en-US" sz="2600"/>
          </a:p>
          <a:p>
            <a:pPr marL="514350" indent="-514350">
              <a:spcAft>
                <a:spcPts val="600"/>
              </a:spcAft>
              <a:buSzTx/>
              <a:buFont typeface="+mj-lt"/>
              <a:buAutoNum type="arabicPeriod" startAt="6"/>
            </a:pPr>
            <a:r>
              <a:rPr lang="en-US" sz="2600" dirty="1" smtClean="0"/>
              <a:t>After </a:t>
            </a:r>
            <a:r>
              <a:rPr lang="en-US" sz="2600" dirty="1"/>
              <a:t>60 days, file a </a:t>
            </a:r>
            <a:r>
              <a:rPr lang="en-US" sz="2600" dirty="1" smtClean="0"/>
              <a:t>lien</a:t>
            </a:r>
            <a:endParaRPr lang="en-US" sz="2600"/>
          </a:p>
          <a:p>
            <a:pPr marL="514350" indent="-514350">
              <a:spcAft>
                <a:spcPts val="600"/>
              </a:spcAft>
              <a:buSzTx/>
              <a:buFont typeface="+mj-lt"/>
              <a:buAutoNum type="arabicPeriod" startAt="6"/>
            </a:pPr>
            <a:r>
              <a:rPr lang="en-US" sz="2600" dirty="1" smtClean="0"/>
              <a:t>Work </a:t>
            </a:r>
            <a:r>
              <a:rPr lang="en-US" sz="2600" dirty="1"/>
              <a:t>with your colleagues </a:t>
            </a:r>
            <a:r>
              <a:rPr lang="en-US" sz="2600" dirty="1" smtClean="0"/>
              <a:t>and associations </a:t>
            </a:r>
            <a:r>
              <a:rPr lang="en-US" sz="2600" dirty="1"/>
              <a:t>long range to </a:t>
            </a:r>
            <a:r>
              <a:rPr lang="en-US" sz="2600" dirty="1" smtClean="0"/>
              <a:t>pass laws </a:t>
            </a:r>
            <a:r>
              <a:rPr lang="en-US" sz="2600" dirty="1"/>
              <a:t>in the state </a:t>
            </a:r>
            <a:r>
              <a:rPr lang="en-US" sz="2600" dirty="1" smtClean="0"/>
              <a:t>legislature ensuring </a:t>
            </a:r>
            <a:r>
              <a:rPr lang="en-US" sz="2600" dirty="1"/>
              <a:t>fair </a:t>
            </a:r>
            <a:r>
              <a:rPr lang="en-US" sz="2600" dirty="1" smtClean="0"/>
              <a:t>payment</a:t>
            </a:r>
          </a:p>
          <a:p>
            <a:pPr marL="0" indent="0">
              <a:buNone/>
            </a:pPr>
            <a:endParaRPr lang="en-US" sz="1200" i="1" smtClean="0"/>
          </a:p>
          <a:p>
            <a:pPr marL="0" indent="0">
              <a:buNone/>
            </a:pPr>
            <a:r>
              <a:rPr lang="en-US" sz="2000" i="1" dirty="1" smtClean="0"/>
              <a:t>Source</a:t>
            </a:r>
            <a:r>
              <a:rPr lang="en-US" sz="2000" i="1" dirty="1"/>
              <a:t>:  AWCI Article</a:t>
            </a:r>
          </a:p>
          <a:p>
            <a:pPr marL="0" indent="0">
              <a:buNone/>
            </a:pPr>
            <a:endParaRPr lang="en-US" sz="1800" smtClean="0"/>
          </a:p>
        </p:txBody>
      </p:sp>
    </p:spTree>
    <p:extLst>
      <p:ext uri="{BB962C8B-B14F-4D97-AF65-F5344CB8AC3E}">
        <p14:creationId xmlns:p14="http://schemas.microsoft.com/office/powerpoint/2010/main" val="42759855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pic>
        <p:nvPicPr>
          <p:cNvPr id="2050" name="Picture 2" descr="Image result for cartoon door fired"/>
          <p:cNvPicPr>
            <a:picLocks noChangeAspect="1" noChangeArrowheads="1"/>
          </p:cNvPicPr>
          <p:nvPr/>
        </p:nvPicPr>
        <p:blipFill>
          <a:blip r:embed="rId2"/>
          <a:srcRect b="8711"/>
          <a:stretch>
            <a:fillRect/>
          </a:stretch>
        </p:blipFill>
        <p:spPr>
          <a:xfrm>
            <a:off x="6553200" y="2576607"/>
            <a:ext cx="2183462" cy="2376394"/>
          </a:xfrm>
          <a:prstGeom prst="rect"/>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US" dirty="1" smtClean="0"/>
              <a:t>Deal Breakers: GC, You’re Fired!</a:t>
            </a:r>
            <a:endParaRPr lang="en-US"/>
          </a:p>
        </p:txBody>
      </p:sp>
      <p:sp>
        <p:nvSpPr>
          <p:cNvPr id="3" name="Content Placeholder 2"/>
          <p:cNvSpPr>
            <a:spLocks noGrp="1"/>
          </p:cNvSpPr>
          <p:nvPr>
            <p:ph idx="1"/>
          </p:nvPr>
        </p:nvSpPr>
        <p:spPr>
          <a:xfrm>
            <a:off x="457200" y="1554480"/>
            <a:ext cx="7848600" cy="4525963"/>
          </a:xfrm>
        </p:spPr>
        <p:txBody>
          <a:bodyPr/>
          <a:lstStyle/>
          <a:p>
            <a:r>
              <a:rPr lang="en-US" sz="2800" dirty="1" smtClean="0"/>
              <a:t>Bid Shopping (breach of trust)</a:t>
            </a:r>
          </a:p>
          <a:p>
            <a:pPr lvl="1">
              <a:spcAft>
                <a:spcPts val="1200"/>
              </a:spcAft>
            </a:pPr>
            <a:r>
              <a:rPr lang="en-US" sz="2200" dirty="1" smtClean="0"/>
              <a:t>The AGC </a:t>
            </a:r>
            <a:r>
              <a:rPr lang="en-US" sz="2200" dirty="1"/>
              <a:t>calls </a:t>
            </a:r>
            <a:r>
              <a:rPr lang="en-US" sz="2200" dirty="1" smtClean="0"/>
              <a:t>the </a:t>
            </a:r>
            <a:r>
              <a:rPr lang="en-US" sz="2200" dirty="1"/>
              <a:t>practice of bid </a:t>
            </a:r>
            <a:r>
              <a:rPr lang="en-US" sz="2200" dirty="1" smtClean="0"/>
              <a:t>shopping "abhorrent</a:t>
            </a:r>
            <a:r>
              <a:rPr lang="en-US" sz="2200" dirty="1"/>
              <a:t>" and proclaims that it is "resolutely opposed" to </a:t>
            </a:r>
            <a:r>
              <a:rPr lang="en-US" sz="2200" dirty="1" smtClean="0"/>
              <a:t>it</a:t>
            </a:r>
          </a:p>
          <a:p>
            <a:pPr>
              <a:spcAft>
                <a:spcPts val="1200"/>
              </a:spcAft>
            </a:pPr>
            <a:r>
              <a:rPr lang="en-US" sz="2800" dirty="1" smtClean="0"/>
              <a:t>Timeliness of Payment</a:t>
            </a:r>
          </a:p>
          <a:p>
            <a:pPr>
              <a:spcAft>
                <a:spcPts val="1200"/>
              </a:spcAft>
            </a:pPr>
            <a:r>
              <a:rPr lang="en-US" sz="2800" dirty="1" smtClean="0"/>
              <a:t>Dispute or claim history</a:t>
            </a:r>
          </a:p>
          <a:p>
            <a:pPr>
              <a:spcAft>
                <a:spcPts val="1200"/>
              </a:spcAft>
            </a:pPr>
            <a:r>
              <a:rPr lang="en-US" sz="2800" dirty="1" smtClean="0"/>
              <a:t>Retainage Practices</a:t>
            </a:r>
          </a:p>
          <a:p>
            <a:pPr>
              <a:spcAft>
                <a:spcPts val="1200"/>
              </a:spcAft>
            </a:pPr>
            <a:r>
              <a:rPr lang="en-US" sz="2800" dirty="1" smtClean="0"/>
              <a:t>PM/Superintendent Problems</a:t>
            </a:r>
          </a:p>
          <a:p>
            <a:pPr marL="0" indent="0">
              <a:spcAft>
                <a:spcPts val="1200"/>
              </a:spcAft>
              <a:buNone/>
            </a:pPr>
            <a:r>
              <a:rPr lang="en-US" sz="2400" i="1" dirty="1" smtClean="0"/>
              <a:t>Big </a:t>
            </a:r>
            <a:r>
              <a:rPr lang="en-US" sz="2400" i="1" dirty="1"/>
              <a:t>reason for subs going </a:t>
            </a:r>
            <a:r>
              <a:rPr lang="en-US" sz="2400" b="1" i="1" dirty="1" smtClean="0"/>
              <a:t>bankrupt</a:t>
            </a:r>
            <a:r>
              <a:rPr lang="en-US" sz="2400" i="1" dirty="1" smtClean="0"/>
              <a:t> is lack </a:t>
            </a:r>
            <a:r>
              <a:rPr lang="en-US" sz="2400" i="1" dirty="1"/>
              <a:t>of working </a:t>
            </a:r>
            <a:r>
              <a:rPr lang="en-US" sz="2400" i="1" dirty="1" smtClean="0"/>
              <a:t>capital</a:t>
            </a:r>
            <a:endParaRPr lang="en-US" sz="2400" i="1"/>
          </a:p>
        </p:txBody>
      </p:sp>
    </p:spTree>
    <p:extLst>
      <p:ext uri="{BB962C8B-B14F-4D97-AF65-F5344CB8AC3E}">
        <p14:creationId xmlns:p14="http://schemas.microsoft.com/office/powerpoint/2010/main" val="31865982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1" smtClean="0"/>
              <a:t>Last Word</a:t>
            </a:r>
            <a:endParaRPr lang="en-US"/>
          </a:p>
        </p:txBody>
      </p:sp>
      <p:sp>
        <p:nvSpPr>
          <p:cNvPr id="3" name="Content Placeholder 2"/>
          <p:cNvSpPr>
            <a:spLocks noGrp="1"/>
          </p:cNvSpPr>
          <p:nvPr>
            <p:ph idx="1"/>
          </p:nvPr>
        </p:nvSpPr>
        <p:spPr/>
        <p:txBody>
          <a:bodyPr/>
          <a:lstStyle/>
          <a:p>
            <a:pPr marL="0" indent="0">
              <a:buNone/>
            </a:pPr>
            <a:r>
              <a:rPr lang="en-US" sz="2800" dirty="1"/>
              <a:t>“Being satisfied with less volume </a:t>
            </a:r>
            <a:r>
              <a:rPr lang="en-US" sz="2800" dirty="1" smtClean="0"/>
              <a:t>but staying </a:t>
            </a:r>
            <a:r>
              <a:rPr lang="en-US" sz="2800" dirty="1"/>
              <a:t>with good contractors </a:t>
            </a:r>
            <a:r>
              <a:rPr lang="en-US" sz="2800" dirty="1" smtClean="0"/>
              <a:t>sure beats </a:t>
            </a:r>
            <a:r>
              <a:rPr lang="en-US" sz="2800" dirty="1"/>
              <a:t>running around the </a:t>
            </a:r>
            <a:r>
              <a:rPr lang="en-US" sz="2800" dirty="1" smtClean="0"/>
              <a:t>countryside with </a:t>
            </a:r>
            <a:r>
              <a:rPr lang="en-US" sz="2800" dirty="1"/>
              <a:t>lawyers trying to get your money</a:t>
            </a:r>
            <a:r>
              <a:rPr lang="en-US" sz="2800" dirty="1" smtClean="0"/>
              <a:t>.”</a:t>
            </a:r>
          </a:p>
          <a:p>
            <a:pPr marL="0" indent="0">
              <a:buNone/>
            </a:pPr>
            <a:r>
              <a:rPr lang="en-US" sz="2400" dirty="1"/>
              <a:t>	</a:t>
            </a:r>
            <a:r>
              <a:rPr lang="en-US" sz="2400" dirty="1" smtClean="0"/>
              <a:t>		</a:t>
            </a:r>
            <a:r>
              <a:rPr lang="en-US" sz="2400" i="1" dirty="1" smtClean="0"/>
              <a:t>	</a:t>
            </a:r>
            <a:r>
              <a:rPr lang="en-US" sz="2200" b="1" i="1" dirty="1" smtClean="0"/>
              <a:t>- Grady </a:t>
            </a:r>
            <a:r>
              <a:rPr lang="en-US" sz="2200" b="1" i="1" dirty="1"/>
              <a:t>B. </a:t>
            </a:r>
            <a:r>
              <a:rPr lang="en-US" sz="2200" b="1" i="1" dirty="1" smtClean="0"/>
              <a:t>Botens</a:t>
            </a:r>
          </a:p>
          <a:p>
            <a:pPr marL="0" indent="0">
              <a:buNone/>
            </a:pPr>
            <a:r>
              <a:rPr lang="en-US" sz="2200" b="1" i="1" dirty="1"/>
              <a:t>	</a:t>
            </a:r>
            <a:r>
              <a:rPr lang="en-US" sz="2200" b="1" i="1" dirty="1" smtClean="0"/>
              <a:t>			   </a:t>
            </a:r>
            <a:r>
              <a:rPr lang="en-US" sz="2200" i="1" dirty="1" smtClean="0"/>
              <a:t>Botens Commercial Systems </a:t>
            </a:r>
            <a:r>
              <a:rPr lang="en-US" sz="2200" i="1" dirty="1"/>
              <a:t>Inc</a:t>
            </a:r>
            <a:r>
              <a:rPr lang="en-US" sz="2200" i="1" dirty="1" smtClean="0"/>
              <a:t>. </a:t>
            </a:r>
          </a:p>
          <a:p>
            <a:pPr marL="0" indent="0">
              <a:buNone/>
            </a:pPr>
            <a:r>
              <a:rPr lang="en-US" sz="2200" i="1" dirty="1"/>
              <a:t>	</a:t>
            </a:r>
            <a:r>
              <a:rPr lang="en-US" sz="2200" i="1" dirty="1" smtClean="0"/>
              <a:t>			   Windermere</a:t>
            </a:r>
            <a:r>
              <a:rPr lang="en-US" sz="2200" i="1" dirty="1"/>
              <a:t>, </a:t>
            </a:r>
            <a:r>
              <a:rPr lang="en-US" sz="2200" i="1" dirty="1" smtClean="0"/>
              <a:t>FL</a:t>
            </a:r>
          </a:p>
          <a:p>
            <a:pPr marL="0" indent="0">
              <a:buNone/>
            </a:pPr>
            <a:endParaRPr lang="en-US" sz="2200" i="1"/>
          </a:p>
        </p:txBody>
      </p:sp>
      <p:pic>
        <p:nvPicPr>
          <p:cNvPr id="3074" name="Picture 2"/>
          <p:cNvPicPr>
            <a:picLocks noChangeAspect="1" noChangeArrowheads="1"/>
          </p:cNvPicPr>
          <p:nvPr/>
        </p:nvPicPr>
        <p:blipFill>
          <a:blip r:embed="rId2"/>
          <a:srcRect/>
          <a:stretch>
            <a:fillRect/>
          </a:stretch>
        </p:blipFill>
        <p:spPr>
          <a:xfrm>
            <a:off x="2857500" y="4343400"/>
            <a:ext cx="3429000" cy="1485900"/>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7737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6" name="Title 5"/>
          <p:cNvSpPr>
            <a:spLocks noGrp="1"/>
          </p:cNvSpPr>
          <p:nvPr>
            <p:ph type="ctrTitle"/>
          </p:nvPr>
        </p:nvSpPr>
        <p:spPr>
          <a:xfrm>
            <a:off x="-28575" y="584994"/>
            <a:ext cx="9144000" cy="1470025"/>
          </a:xfrm>
        </p:spPr>
        <p:txBody>
          <a:bodyPr/>
          <a:lstStyle/>
          <a:p>
            <a:r>
              <a:rPr lang="en-US" dirty="1" smtClean="0"/>
              <a:t>Questions?</a:t>
            </a:r>
            <a:endParaRPr lang="en-US"/>
          </a:p>
        </p:txBody>
      </p:sp>
      <p:pic>
        <p:nvPicPr>
          <p:cNvPr id="1026" name="Picture 2"/>
          <p:cNvPicPr>
            <a:picLocks noChangeAspect="1" noChangeArrowheads="1"/>
          </p:cNvPicPr>
          <p:nvPr/>
        </p:nvPicPr>
        <p:blipFill>
          <a:blip r:embed="rId2"/>
          <a:srcRect/>
          <a:stretch>
            <a:fillRect/>
          </a:stretch>
        </p:blipFill>
        <p:spPr>
          <a:xfrm>
            <a:off x="1752600" y="2055019"/>
            <a:ext cx="5461276" cy="3126581"/>
          </a:xfrm>
          <a:prstGeom prst="rect"/>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730573" y="5791200"/>
            <a:ext cx="2381010" cy="276999"/>
          </a:xfrm>
          <a:prstGeom prst="rect"/>
        </p:spPr>
        <p:txBody>
          <a:bodyPr wrap="square">
            <a:spAutoFit/>
          </a:bodyPr>
          <a:lstStyle/>
          <a:p>
            <a:r>
              <a:rPr lang="en-US" sz="1200" i="1" dirty="1"/>
              <a:t>Image: Prompt Payment Ontario</a:t>
            </a:r>
          </a:p>
        </p:txBody>
      </p:sp>
    </p:spTree>
    <p:extLst>
      <p:ext uri="{BB962C8B-B14F-4D97-AF65-F5344CB8AC3E}">
        <p14:creationId xmlns:p14="http://schemas.microsoft.com/office/powerpoint/2010/main" val="388390882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name="">
    <p:spTree>
      <p:nvGrpSpPr>
        <p:cNvPr id="1" name=""/>
        <p:cNvGrpSpPr/>
        <p:nvPr/>
      </p:nvGrpSpPr>
      <p:grpSpPr>
        <a:xfrm>
          <a:off x="0" y="0"/>
          <a:ext cx="0" cy="0"/>
          <a:chOff x="0" y="0"/>
          <a:chExt cx="0" cy="0"/>
        </a:xfrm>
      </p:grpSpPr>
      <p:sp>
        <p:nvSpPr>
          <p:cNvPr id="2" name="Title 1"/>
          <p:cNvSpPr>
            <a:spLocks noGrp="1"/>
          </p:cNvSpPr>
          <p:nvPr>
            <p:ph type="title"/>
          </p:nvPr>
        </p:nvSpPr>
        <p:spPr>
          <a:xfrm>
            <a:off x="0" y="685800"/>
            <a:ext cx="9144000" cy="1143000"/>
          </a:xfrm>
        </p:spPr>
        <p:txBody>
          <a:bodyPr/>
          <a:lstStyle/>
          <a:p>
            <a:pPr algn="ctr"/>
            <a:r>
              <a:rPr lang="en-US" sz="6000" dirty="1" smtClean="0"/>
              <a:t>Thank You!</a:t>
            </a:r>
            <a:endParaRPr lang="en-US" sz="6000"/>
          </a:p>
        </p:txBody>
      </p:sp>
      <p:sp>
        <p:nvSpPr>
          <p:cNvPr id="3" name="Content Placeholder 2"/>
          <p:cNvSpPr>
            <a:spLocks noGrp="1"/>
          </p:cNvSpPr>
          <p:nvPr>
            <p:ph idx="1"/>
          </p:nvPr>
        </p:nvSpPr>
        <p:spPr>
          <a:xfrm>
            <a:off x="0" y="2133600"/>
            <a:ext cx="9144000" cy="3718243"/>
          </a:xfrm>
        </p:spPr>
        <p:txBody>
          <a:bodyPr/>
          <a:lstStyle/>
          <a:p>
            <a:pPr marL="0" indent="0" algn="ctr">
              <a:buNone/>
            </a:pPr>
            <a:r>
              <a:rPr lang="en-US" b="1" dirty="1"/>
              <a:t>Jim </a:t>
            </a:r>
            <a:r>
              <a:rPr lang="en-US" b="1" dirty="1" smtClean="0"/>
              <a:t>Yand, Partner</a:t>
            </a:r>
          </a:p>
          <a:p>
            <a:pPr marL="0" indent="0" algn="ctr">
              <a:buNone/>
            </a:pPr>
            <a:r>
              <a:rPr lang="en-US" sz="2800" dirty="1" smtClean="0"/>
              <a:t>Miller </a:t>
            </a:r>
            <a:r>
              <a:rPr lang="en-US" sz="2800" dirty="1"/>
              <a:t>Nash Graham &amp; Dunn LLP</a:t>
            </a:r>
          </a:p>
          <a:p>
            <a:pPr marL="0" indent="0" algn="ctr">
              <a:buNone/>
            </a:pPr>
            <a:r>
              <a:rPr lang="en-US" sz="2800" dirty="1"/>
              <a:t>206.777.7404  |  james.yand@millernash.com</a:t>
            </a:r>
          </a:p>
          <a:p>
            <a:pPr marL="0" indent="0">
              <a:buNone/>
            </a:pPr>
            <a:endParaRPr lang="en-US" sz="2000" smtClean="0"/>
          </a:p>
          <a:p>
            <a:pPr marL="0" indent="0" algn="ctr">
              <a:buNone/>
            </a:pPr>
            <a:r>
              <a:rPr lang="en-US" b="1" dirty="1" smtClean="0"/>
              <a:t>Brian Esler, </a:t>
            </a:r>
            <a:r>
              <a:rPr lang="en-US" b="1" dirty="1"/>
              <a:t>Partner</a:t>
            </a:r>
          </a:p>
          <a:p>
            <a:pPr marL="0" indent="0" algn="ctr">
              <a:buNone/>
            </a:pPr>
            <a:r>
              <a:rPr lang="en-US" dirty="1"/>
              <a:t>Miller Nash Graham &amp; Dunn LLP</a:t>
            </a:r>
          </a:p>
          <a:p>
            <a:pPr marL="0" indent="0" algn="ctr">
              <a:buNone/>
            </a:pPr>
            <a:r>
              <a:rPr lang="en-US" dirty="1" smtClean="0"/>
              <a:t>206.777.7415  </a:t>
            </a:r>
            <a:r>
              <a:rPr lang="en-US" dirty="1"/>
              <a:t>|  </a:t>
            </a:r>
            <a:r>
              <a:rPr lang="en-US" dirty="1" smtClean="0"/>
              <a:t>brian.esler@millernash.com</a:t>
            </a:r>
            <a:endParaRPr lang="en-US"/>
          </a:p>
          <a:p>
            <a:endParaRPr lang="en-US"/>
          </a:p>
        </p:txBody>
      </p:sp>
    </p:spTree>
    <p:extLst>
      <p:ext uri="{BB962C8B-B14F-4D97-AF65-F5344CB8AC3E}">
        <p14:creationId xmlns:p14="http://schemas.microsoft.com/office/powerpoint/2010/main" val="15720138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Uigh" typeface="Microsoft Uighur"/>
        <a:font script="Beng" typeface="Vrinda"/>
        <a:font script="Thai" typeface="Angsana New"/>
        <a:font script="Mlym" typeface="Kartika"/>
        <a:font script="Yiii" typeface="Microsoft Yi Baiti"/>
        <a:font script="Cher" typeface="Plantagenet Cherokee"/>
        <a:font script="Orya" typeface="Kalinga"/>
        <a:font script="Geor" typeface="Sylfaen"/>
        <a:font script="Gujr" typeface="Shruti"/>
        <a:font script="Viet" typeface="Times New Roman"/>
        <a:font script="Arab" typeface="Times New Roman"/>
        <a:font script="Hebr" typeface="Times New Roman"/>
        <a:font script="Telu" typeface="Gautami"/>
        <a:font script="Ethi" typeface="Nyala"/>
        <a:font script="Jpan" typeface="ＭＳ Ｐゴシック"/>
        <a:font script="Sinh" typeface="Iskoola Pota"/>
        <a:font script="Taml" typeface="Latha"/>
        <a:font script="Deva" typeface="Mangal"/>
        <a:font script="Knda" typeface="Tunga"/>
        <a:font script="Tibt" typeface="Microsoft Himalaya"/>
        <a:font script="Khmr" typeface="MoolBoran"/>
        <a:font script="Hant" typeface="新細明體"/>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ajorFont>
      <a:minorFont>
        <a:latin typeface="Calibri"/>
        <a:ea typeface=""/>
        <a:cs typeface=""/>
        <a:font script="Uigh" typeface="Microsoft Uighur"/>
        <a:font script="Beng" typeface="Vrinda"/>
        <a:font script="Thai" typeface="Cordia New"/>
        <a:font script="Mlym" typeface="Kartika"/>
        <a:font script="Yiii" typeface="Microsoft Yi Baiti"/>
        <a:font script="Cher" typeface="Plantagenet Cherokee"/>
        <a:font script="Orya" typeface="Kalinga"/>
        <a:font script="Geor" typeface="Sylfaen"/>
        <a:font script="Gujr" typeface="Shruti"/>
        <a:font script="Viet" typeface="Arial"/>
        <a:font script="Arab" typeface="Arial"/>
        <a:font script="Hebr" typeface="Arial"/>
        <a:font script="Telu" typeface="Gautami"/>
        <a:font script="Ethi" typeface="Nyala"/>
        <a:font script="Jpan" typeface="ＭＳ Ｐゴシック"/>
        <a:font script="Sinh" typeface="Iskoola Pota"/>
        <a:font script="Taml" typeface="Latha"/>
        <a:font script="Deva" typeface="Mangal"/>
        <a:font script="Knda" typeface="Tunga"/>
        <a:font script="Tibt" typeface="Microsoft Himalaya"/>
        <a:font script="Khmr" typeface="DaunPenh"/>
        <a:font script="Hant" typeface="新細明體"/>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prst="circ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Uigh" typeface="Microsoft Uighur"/>
        <a:font script="Beng" typeface="Vrinda"/>
        <a:font script="Thai" typeface="Angsana New"/>
        <a:font script="Mlym" typeface="Kartika"/>
        <a:font script="Yiii" typeface="Microsoft Yi Baiti"/>
        <a:font script="Cher" typeface="Plantagenet Cherokee"/>
        <a:font script="Orya" typeface="Kalinga"/>
        <a:font script="Geor" typeface="Sylfaen"/>
        <a:font script="Gujr" typeface="Shruti"/>
        <a:font script="Viet" typeface="Times New Roman"/>
        <a:font script="Arab" typeface="Times New Roman"/>
        <a:font script="Hebr" typeface="Times New Roman"/>
        <a:font script="Telu" typeface="Gautami"/>
        <a:font script="Ethi" typeface="Nyala"/>
        <a:font script="Jpan" typeface="ＭＳ Ｐゴシック"/>
        <a:font script="Sinh" typeface="Iskoola Pota"/>
        <a:font script="Taml" typeface="Latha"/>
        <a:font script="Deva" typeface="Mangal"/>
        <a:font script="Knda" typeface="Tunga"/>
        <a:font script="Tibt" typeface="Microsoft Himalaya"/>
        <a:font script="Khmr" typeface="MoolBoran"/>
        <a:font script="Hant" typeface="新細明體"/>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ajorFont>
      <a:minorFont>
        <a:latin typeface="Calibri"/>
        <a:ea typeface=""/>
        <a:cs typeface=""/>
        <a:font script="Uigh" typeface="Microsoft Uighur"/>
        <a:font script="Beng" typeface="Vrinda"/>
        <a:font script="Thai" typeface="Cordia New"/>
        <a:font script="Mlym" typeface="Kartika"/>
        <a:font script="Yiii" typeface="Microsoft Yi Baiti"/>
        <a:font script="Cher" typeface="Plantagenet Cherokee"/>
        <a:font script="Orya" typeface="Kalinga"/>
        <a:font script="Geor" typeface="Sylfaen"/>
        <a:font script="Gujr" typeface="Shruti"/>
        <a:font script="Viet" typeface="Arial"/>
        <a:font script="Arab" typeface="Arial"/>
        <a:font script="Hebr" typeface="Arial"/>
        <a:font script="Telu" typeface="Gautami"/>
        <a:font script="Ethi" typeface="Nyala"/>
        <a:font script="Jpan" typeface="ＭＳ Ｐゴシック"/>
        <a:font script="Sinh" typeface="Iskoola Pota"/>
        <a:font script="Taml" typeface="Latha"/>
        <a:font script="Deva" typeface="Mangal"/>
        <a:font script="Knda" typeface="Tunga"/>
        <a:font script="Tibt" typeface="Microsoft Himalaya"/>
        <a:font script="Khmr" typeface="DaunPenh"/>
        <a:font script="Hant" typeface="新細明體"/>
        <a:font script="Laoo" typeface="DokChampa"/>
        <a:font script="Mong" typeface="Mongolian Baiti"/>
        <a:font script="Hans" typeface="宋体"/>
        <a:font script="Guru" typeface="Raavi"/>
        <a:font script="Thaa" typeface="MV Boli"/>
        <a:font script="Cans" typeface="Euphemia"/>
        <a:font script="Hang" typeface="맑은 고딕"/>
        <a:font script="Syrc" typeface="Estrangelo Edess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w="63500" h="25400" prst="circle"/>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935330ACBED8F4BBE410FB616DFCCB8" ma:contentTypeVersion="12" ma:contentTypeDescription="Create a new document." ma:contentTypeScope="" ma:versionID="b8bd7e91cb3cab143f347220809d80ee">
  <xsd:schema xmlns:xsd="http://www.w3.org/2001/XMLSchema" xmlns:xs="http://www.w3.org/2001/XMLSchema" xmlns:p="http://schemas.microsoft.com/office/2006/metadata/properties" xmlns:ns2="58307325-9636-4ced-a130-f6a42a9cae9c" xmlns:ns3="9827f3e9-c56b-4641-921d-41a766b18bbc" targetNamespace="http://schemas.microsoft.com/office/2006/metadata/properties" ma:root="true" ma:fieldsID="89189d3125338a8b6091301e7b4f73bb" ns2:_="" ns3:_="">
    <xsd:import namespace="58307325-9636-4ced-a130-f6a42a9cae9c"/>
    <xsd:import namespace="9827f3e9-c56b-4641-921d-41a766b18bb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307325-9636-4ced-a130-f6a42a9cae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827f3e9-c56b-4641-921d-41a766b18bb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41CCCA-3527-4E39-8FB4-11C9BC2B7ACA}"/>
</file>

<file path=customXml/itemProps2.xml><?xml version="1.0" encoding="utf-8"?>
<ds:datastoreItem xmlns:ds="http://schemas.openxmlformats.org/officeDocument/2006/customXml" ds:itemID="{1E9A9E35-E86B-4A58-96B1-78ED6AC293F9}"/>
</file>

<file path=customXml/itemProps3.xml><?xml version="1.0" encoding="utf-8"?>
<ds:datastoreItem xmlns:ds="http://schemas.openxmlformats.org/officeDocument/2006/customXml" ds:itemID="{4900BC2C-EA5E-4F12-9EA0-A25E87EAD304}"/>
</file>

<file path=docProps/app.xml><?xml version="1.0" encoding="utf-8"?>
<Properties xmlns="http://schemas.openxmlformats.org/officeDocument/2006/extended-properties" xmlns:vt="http://schemas.openxmlformats.org/officeDocument/2006/docPropsVTypes">
  <TotalTime>0</TotalTime>
  <Application>Microsoft Office PowerPoint</Application>
  <PresentationFormat/>
  <Slides>28</Slides>
  <ScaleCrop>false</ScaleCrop>
  <HeadingPairs>
    <vt:vector size="6" baseType="variant">
      <vt:variant>
        <vt:lpstr>Fonts Used</vt:lpstr>
      </vt:variant>
      <vt:variant>
        <vt:i4>3</vt:i4>
      </vt:variant>
      <vt:variant>
        <vt:lpstr>Theme</vt:lpstr>
      </vt:variant>
      <vt:variant>
        <vt:i4>1</vt:i4>
      </vt:variant>
      <vt:variant>
        <vt:lpstr>Slide Titles</vt:lpstr>
      </vt:variant>
      <vt:variant>
        <vt:i4>28</vt:i4>
      </vt:variant>
    </vt:vector>
  </HeadingPair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cp:lastPrinted>2020-01-03T12:21:07Z</cp:lastPrinted>
  <dcterms:created xsi:type="dcterms:W3CDTF">2020-01-03T12:21:07Z</dcterms:created>
  <dcterms:modified xsi:type="dcterms:W3CDTF">2020-01-03T12:21:07Z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0x0101006935330ACBED8F4BBE410FB616DFCCB8</vt:lpwstr>
  </property>
</Properties>
</file>