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harts/colors1.xml" ContentType="application/vnd.ms-office.chartcolorstyle+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charts/style1.xml" ContentType="application/vnd.ms-office.chartstyle+xml"/>
  <Override PartName="/ppt/charts/chart1.xml" ContentType="application/vnd.openxmlformats-officedocument.drawingml.char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72" r:id="rId2"/>
    <p:sldMasterId id="2147483692" r:id="rId3"/>
    <p:sldMasterId id="2147483699" r:id="rId4"/>
  </p:sldMasterIdLst>
  <p:notesMasterIdLst>
    <p:notesMasterId r:id="rId36"/>
  </p:notesMasterIdLst>
  <p:handoutMasterIdLst>
    <p:handoutMasterId r:id="rId37"/>
  </p:handoutMasterIdLst>
  <p:sldIdLst>
    <p:sldId id="256" r:id="rId5"/>
    <p:sldId id="373" r:id="rId6"/>
    <p:sldId id="415" r:id="rId7"/>
    <p:sldId id="357" r:id="rId8"/>
    <p:sldId id="508" r:id="rId9"/>
    <p:sldId id="513" r:id="rId10"/>
    <p:sldId id="309" r:id="rId11"/>
    <p:sldId id="378" r:id="rId12"/>
    <p:sldId id="374" r:id="rId13"/>
    <p:sldId id="509" r:id="rId14"/>
    <p:sldId id="512" r:id="rId15"/>
    <p:sldId id="510" r:id="rId16"/>
    <p:sldId id="511" r:id="rId17"/>
    <p:sldId id="514" r:id="rId18"/>
    <p:sldId id="398" r:id="rId19"/>
    <p:sldId id="362" r:id="rId20"/>
    <p:sldId id="327" r:id="rId21"/>
    <p:sldId id="515" r:id="rId22"/>
    <p:sldId id="304" r:id="rId23"/>
    <p:sldId id="303" r:id="rId24"/>
    <p:sldId id="306" r:id="rId25"/>
    <p:sldId id="516" r:id="rId26"/>
    <p:sldId id="368" r:id="rId27"/>
    <p:sldId id="271" r:id="rId28"/>
    <p:sldId id="517" r:id="rId29"/>
    <p:sldId id="524" r:id="rId30"/>
    <p:sldId id="521" r:id="rId31"/>
    <p:sldId id="352" r:id="rId32"/>
    <p:sldId id="520" r:id="rId33"/>
    <p:sldId id="317" r:id="rId34"/>
    <p:sldId id="321"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3" frameSlides="1"/>
  <p:clrMru>
    <a:srgbClr val="78786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04"/>
    <p:restoredTop sz="83229" autoAdjust="0"/>
  </p:normalViewPr>
  <p:slideViewPr>
    <p:cSldViewPr snapToGrid="0" snapToObjects="1">
      <p:cViewPr varScale="1">
        <p:scale>
          <a:sx n="95" d="100"/>
          <a:sy n="95" d="100"/>
        </p:scale>
        <p:origin x="1296" y="7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customXml" Target="../customXml/item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customXml" Target="../customXml/item3.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customXml" Target="../customXml/item2.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Sheet1!$A$2:$A$11</c:f>
              <c:strCache>
                <c:ptCount val="10"/>
                <c:pt idx="0">
                  <c:v>Depression</c:v>
                </c:pt>
                <c:pt idx="1">
                  <c:v>No physical exam (past 1-2 years)</c:v>
                </c:pt>
                <c:pt idx="2">
                  <c:v>Migraines</c:v>
                </c:pt>
                <c:pt idx="3">
                  <c:v>No dental exam (past year)</c:v>
                </c:pt>
                <c:pt idx="4">
                  <c:v>Stress at work</c:v>
                </c:pt>
                <c:pt idx="5">
                  <c:v>Use of poor lifting practices</c:v>
                </c:pt>
                <c:pt idx="6">
                  <c:v>Inadequate exercise</c:v>
                </c:pt>
                <c:pt idx="7">
                  <c:v>Poor sleep</c:v>
                </c:pt>
                <c:pt idx="8">
                  <c:v>Abnormal BMI</c:v>
                </c:pt>
                <c:pt idx="9">
                  <c:v>Stress over finances</c:v>
                </c:pt>
              </c:strCache>
            </c:strRef>
          </c:cat>
          <c:val>
            <c:numRef>
              <c:f>Sheet1!$B$2:$B$11</c:f>
              <c:numCache>
                <c:formatCode>0%</c:formatCode>
                <c:ptCount val="10"/>
                <c:pt idx="0">
                  <c:v>0.21</c:v>
                </c:pt>
                <c:pt idx="1">
                  <c:v>0.23</c:v>
                </c:pt>
                <c:pt idx="2">
                  <c:v>0.25</c:v>
                </c:pt>
                <c:pt idx="3">
                  <c:v>0.28999999999999998</c:v>
                </c:pt>
                <c:pt idx="4">
                  <c:v>0.31</c:v>
                </c:pt>
                <c:pt idx="5">
                  <c:v>0.41</c:v>
                </c:pt>
                <c:pt idx="6">
                  <c:v>0.41</c:v>
                </c:pt>
                <c:pt idx="7">
                  <c:v>0.45</c:v>
                </c:pt>
                <c:pt idx="8">
                  <c:v>0.59</c:v>
                </c:pt>
                <c:pt idx="9">
                  <c:v>0.63</c:v>
                </c:pt>
              </c:numCache>
            </c:numRef>
          </c:val>
          <c:extLst>
            <c:ext xmlns:c16="http://schemas.microsoft.com/office/drawing/2014/chart" uri="{C3380CC4-5D6E-409C-BE32-E72D297353CC}">
              <c16:uniqueId val="{00000000-15AB-4D49-9FB3-778C7EB6E714}"/>
            </c:ext>
          </c:extLst>
        </c:ser>
        <c:dLbls>
          <c:showLegendKey val="0"/>
          <c:showVal val="0"/>
          <c:showCatName val="0"/>
          <c:showSerName val="0"/>
          <c:showPercent val="0"/>
          <c:showBubbleSize val="0"/>
        </c:dLbls>
        <c:gapWidth val="182"/>
        <c:axId val="-1795091856"/>
        <c:axId val="-1794912080"/>
      </c:barChart>
      <c:catAx>
        <c:axId val="-179509185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en-US"/>
          </a:p>
        </c:txPr>
        <c:crossAx val="-1794912080"/>
        <c:crosses val="autoZero"/>
        <c:auto val="1"/>
        <c:lblAlgn val="ctr"/>
        <c:lblOffset val="100"/>
        <c:noMultiLvlLbl val="0"/>
      </c:catAx>
      <c:valAx>
        <c:axId val="-1794912080"/>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solidFill>
                <a:latin typeface="+mn-lt"/>
                <a:ea typeface="+mn-ea"/>
                <a:cs typeface="+mn-cs"/>
              </a:defRPr>
            </a:pPr>
            <a:endParaRPr lang="en-US"/>
          </a:p>
        </c:txPr>
        <c:crossAx val="-1795091856"/>
        <c:crosses val="autoZero"/>
        <c:crossBetween val="between"/>
        <c:majorUnit val="0.2"/>
      </c:valAx>
      <c:spPr>
        <a:noFill/>
        <a:ln>
          <a:noFill/>
        </a:ln>
        <a:effectLst/>
      </c:spPr>
    </c:plotArea>
    <c:plotVisOnly val="1"/>
    <c:dispBlanksAs val="gap"/>
    <c:showDLblsOverMax val="0"/>
  </c:chart>
  <c:spPr>
    <a:noFill/>
    <a:ln>
      <a:noFill/>
    </a:ln>
    <a:effectLst/>
  </c:spPr>
  <c:txPr>
    <a:bodyPr/>
    <a:lstStyle/>
    <a:p>
      <a:pPr>
        <a:defRPr>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8.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D34A569-8F30-BA44-AB66-240E36346073}" type="datetimeFigureOut">
              <a:rPr lang="en-US" smtClean="0"/>
              <a:t>9/29/2020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C0D686E-F14A-D642-82B3-6C108E5C737D}" type="slidenum">
              <a:rPr lang="en-US" smtClean="0"/>
              <a:t>‹#›</a:t>
            </a:fld>
            <a:endParaRPr lang="en-US"/>
          </a:p>
        </p:txBody>
      </p:sp>
    </p:spTree>
    <p:extLst>
      <p:ext uri="{BB962C8B-B14F-4D97-AF65-F5344CB8AC3E}">
        <p14:creationId xmlns:p14="http://schemas.microsoft.com/office/powerpoint/2010/main" val="1568537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E0605F-3C83-4747-B1BE-688045444EB8}" type="datetimeFigureOut">
              <a:rPr lang="en-US" smtClean="0"/>
              <a:t>9/29/2020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6C2F84-646C-8840-A14E-75623762AA35}" type="slidenum">
              <a:rPr lang="en-US" smtClean="0"/>
              <a:t>‹#›</a:t>
            </a:fld>
            <a:endParaRPr lang="en-US"/>
          </a:p>
        </p:txBody>
      </p:sp>
    </p:spTree>
    <p:extLst>
      <p:ext uri="{BB962C8B-B14F-4D97-AF65-F5344CB8AC3E}">
        <p14:creationId xmlns:p14="http://schemas.microsoft.com/office/powerpoint/2010/main" val="1951362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What do you think the major cause of these fatalities are?</a:t>
            </a:r>
            <a:endParaRPr lang="en-US" dirty="0"/>
          </a:p>
          <a:p>
            <a:endParaRPr lang="en-US" dirty="0"/>
          </a:p>
          <a:p>
            <a:r>
              <a:rPr lang="en-US" dirty="0"/>
              <a:t>It’s the transportation accidents...such as driving trucks</a:t>
            </a:r>
            <a:r>
              <a:rPr lang="en-US" baseline="0" dirty="0"/>
              <a:t> to and from construction jobsites. It’s also falls to a lower level while working on residential construction job sites.</a:t>
            </a:r>
            <a:endParaRPr lang="en-US" dirty="0"/>
          </a:p>
        </p:txBody>
      </p:sp>
      <p:sp>
        <p:nvSpPr>
          <p:cNvPr id="4" name="Slide Number Placeholder 3"/>
          <p:cNvSpPr>
            <a:spLocks noGrp="1"/>
          </p:cNvSpPr>
          <p:nvPr>
            <p:ph type="sldNum" sz="quarter" idx="10"/>
          </p:nvPr>
        </p:nvSpPr>
        <p:spPr/>
        <p:txBody>
          <a:bodyPr/>
          <a:lstStyle/>
          <a:p>
            <a:fld id="{1D9A31B8-D2C0-874C-A0F6-3EF416ACCDD0}" type="slidenum">
              <a:rPr lang="en-US" smtClean="0"/>
              <a:t>4</a:t>
            </a:fld>
            <a:endParaRPr lang="en-US"/>
          </a:p>
        </p:txBody>
      </p:sp>
    </p:spTree>
    <p:extLst>
      <p:ext uri="{BB962C8B-B14F-4D97-AF65-F5344CB8AC3E}">
        <p14:creationId xmlns:p14="http://schemas.microsoft.com/office/powerpoint/2010/main" val="7444349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Workplace injuries can be very disabling. Overexertion injuries account for ¼ of all disabling injuries – think back strains, shoulder injuries, etc. from overuse.</a:t>
            </a:r>
          </a:p>
        </p:txBody>
      </p:sp>
      <p:sp>
        <p:nvSpPr>
          <p:cNvPr id="4" name="Slide Number Placeholder 3"/>
          <p:cNvSpPr>
            <a:spLocks noGrp="1"/>
          </p:cNvSpPr>
          <p:nvPr>
            <p:ph type="sldNum" sz="quarter" idx="10"/>
          </p:nvPr>
        </p:nvSpPr>
        <p:spPr/>
        <p:txBody>
          <a:bodyPr/>
          <a:lstStyle/>
          <a:p>
            <a:fld id="{1D9A31B8-D2C0-874C-A0F6-3EF416ACCDD0}" type="slidenum">
              <a:rPr lang="en-US" smtClean="0"/>
              <a:t>6</a:t>
            </a:fld>
            <a:endParaRPr lang="en-US"/>
          </a:p>
        </p:txBody>
      </p:sp>
    </p:spTree>
    <p:extLst>
      <p:ext uri="{BB962C8B-B14F-4D97-AF65-F5344CB8AC3E}">
        <p14:creationId xmlns:p14="http://schemas.microsoft.com/office/powerpoint/2010/main" val="1494230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a:t>The bad news is that workplace injuries are costly.</a:t>
            </a:r>
          </a:p>
          <a:p>
            <a:pPr marL="171450" indent="-171450">
              <a:buFont typeface="Arial" charset="0"/>
              <a:buChar char="•"/>
            </a:pPr>
            <a:r>
              <a:rPr lang="en-US" dirty="0"/>
              <a:t>$250 billion per year as of 2007</a:t>
            </a:r>
          </a:p>
          <a:p>
            <a:pPr marL="171450" indent="-171450">
              <a:buFont typeface="Arial" charset="0"/>
              <a:buChar char="•"/>
            </a:pPr>
            <a:r>
              <a:rPr lang="en-US" dirty="0"/>
              <a:t>I’m sure you feel the cost of a injury both in terms of your</a:t>
            </a:r>
            <a:r>
              <a:rPr lang="en-US" baseline="0" dirty="0"/>
              <a:t> premium, but also in terms of indirect costs such as ...</a:t>
            </a:r>
          </a:p>
          <a:p>
            <a:pPr marL="171450" indent="-171450">
              <a:buFont typeface="Arial" charset="0"/>
              <a:buChar char="•"/>
            </a:pPr>
            <a:r>
              <a:rPr lang="en-US" baseline="0" dirty="0"/>
              <a:t>Heart disease 220 billion</a:t>
            </a:r>
          </a:p>
          <a:p>
            <a:pPr marL="171450" indent="-171450">
              <a:buFont typeface="Arial" charset="0"/>
              <a:buChar char="•"/>
            </a:pPr>
            <a:r>
              <a:rPr lang="en-US" baseline="0" dirty="0"/>
              <a:t>Cancer 80 billion</a:t>
            </a:r>
            <a:endParaRPr lang="en-US" dirty="0"/>
          </a:p>
        </p:txBody>
      </p:sp>
      <p:sp>
        <p:nvSpPr>
          <p:cNvPr id="4" name="Slide Number Placeholder 3"/>
          <p:cNvSpPr>
            <a:spLocks noGrp="1"/>
          </p:cNvSpPr>
          <p:nvPr>
            <p:ph type="sldNum" sz="quarter" idx="10"/>
          </p:nvPr>
        </p:nvSpPr>
        <p:spPr/>
        <p:txBody>
          <a:bodyPr/>
          <a:lstStyle/>
          <a:p>
            <a:fld id="{1D9A31B8-D2C0-874C-A0F6-3EF416ACCDD0}" type="slidenum">
              <a:rPr lang="en-US" smtClean="0"/>
              <a:t>7</a:t>
            </a:fld>
            <a:endParaRPr lang="en-US"/>
          </a:p>
        </p:txBody>
      </p:sp>
    </p:spTree>
    <p:extLst>
      <p:ext uri="{BB962C8B-B14F-4D97-AF65-F5344CB8AC3E}">
        <p14:creationId xmlns:p14="http://schemas.microsoft.com/office/powerpoint/2010/main" val="4866819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D9A31B8-D2C0-874C-A0F6-3EF416ACCDD0}" type="slidenum">
              <a:rPr lang="en-US" smtClean="0"/>
              <a:t>15</a:t>
            </a:fld>
            <a:endParaRPr lang="en-US"/>
          </a:p>
        </p:txBody>
      </p:sp>
    </p:spTree>
    <p:extLst>
      <p:ext uri="{BB962C8B-B14F-4D97-AF65-F5344CB8AC3E}">
        <p14:creationId xmlns:p14="http://schemas.microsoft.com/office/powerpoint/2010/main" val="2412883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Switching gears...lets talk about workforce health in general. Half of Americans have at least 1 chronic health condition. And these conditions are costly...</a:t>
            </a:r>
          </a:p>
        </p:txBody>
      </p:sp>
      <p:sp>
        <p:nvSpPr>
          <p:cNvPr id="4" name="Slide Number Placeholder 3"/>
          <p:cNvSpPr>
            <a:spLocks noGrp="1"/>
          </p:cNvSpPr>
          <p:nvPr>
            <p:ph type="sldNum" sz="quarter" idx="10"/>
          </p:nvPr>
        </p:nvSpPr>
        <p:spPr/>
        <p:txBody>
          <a:bodyPr/>
          <a:lstStyle/>
          <a:p>
            <a:fld id="{1D9A31B8-D2C0-874C-A0F6-3EF416ACCDD0}" type="slidenum">
              <a:rPr lang="en-US" smtClean="0"/>
              <a:t>16</a:t>
            </a:fld>
            <a:endParaRPr lang="en-US"/>
          </a:p>
        </p:txBody>
      </p:sp>
    </p:spTree>
    <p:extLst>
      <p:ext uri="{BB962C8B-B14F-4D97-AF65-F5344CB8AC3E}">
        <p14:creationId xmlns:p14="http://schemas.microsoft.com/office/powerpoint/2010/main" val="791715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For example, work that we’ve done at the CHWE has shown that workers in Colorado have a significant number of health risks. </a:t>
            </a:r>
          </a:p>
          <a:p>
            <a:endParaRPr lang="en-US" baseline="0" dirty="0"/>
          </a:p>
          <a:p>
            <a:r>
              <a:rPr lang="en-US" baseline="0" dirty="0"/>
              <a:t>The most common concern we found was for abnormal BMI and stress over finances...over half of the workers in our sample had this health concern.  They also reported a significant amount of poor sleep, poor lifting practices, poor exercise, stress at work, depression etc.</a:t>
            </a:r>
            <a:endParaRPr lang="en-US" dirty="0"/>
          </a:p>
        </p:txBody>
      </p:sp>
      <p:sp>
        <p:nvSpPr>
          <p:cNvPr id="4" name="Slide Number Placeholder 3"/>
          <p:cNvSpPr>
            <a:spLocks noGrp="1"/>
          </p:cNvSpPr>
          <p:nvPr>
            <p:ph type="sldNum" sz="quarter" idx="10"/>
          </p:nvPr>
        </p:nvSpPr>
        <p:spPr/>
        <p:txBody>
          <a:bodyPr/>
          <a:lstStyle/>
          <a:p>
            <a:fld id="{1D9A31B8-D2C0-874C-A0F6-3EF416ACCDD0}" type="slidenum">
              <a:rPr lang="en-US" smtClean="0"/>
              <a:t>17</a:t>
            </a:fld>
            <a:endParaRPr lang="en-US"/>
          </a:p>
        </p:txBody>
      </p:sp>
    </p:spTree>
    <p:extLst>
      <p:ext uri="{BB962C8B-B14F-4D97-AF65-F5344CB8AC3E}">
        <p14:creationId xmlns:p14="http://schemas.microsoft.com/office/powerpoint/2010/main" val="36117668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solidFill>
                  <a:schemeClr val="tx2"/>
                </a:solidFill>
              </a:rPr>
              <a:t>40% </a:t>
            </a:r>
            <a:r>
              <a:rPr lang="en-US" dirty="0"/>
              <a:t>of workers report their job was very or extremely stressful. NIOSH funded study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Job stress is more strongly associated with health complaints than financial or family problems.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Pinnacol found employees who are stressed at work were </a:t>
            </a:r>
            <a:r>
              <a:rPr lang="en-US" sz="1400" b="1" dirty="0">
                <a:solidFill>
                  <a:schemeClr val="tx2"/>
                </a:solidFill>
              </a:rPr>
              <a:t>22% </a:t>
            </a:r>
            <a:r>
              <a:rPr lang="en-US" dirty="0"/>
              <a:t>more likely to suffer a work-related injury.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Schwatka, N.V., et al. (2016) Health risk factors as predictors of workers’ compensation claim occurrence and cost. </a:t>
            </a:r>
            <a:r>
              <a:rPr lang="en-US" sz="1200" i="1" kern="1200" dirty="0">
                <a:solidFill>
                  <a:schemeClr val="tx1"/>
                </a:solidFill>
                <a:effectLst/>
                <a:latin typeface="+mn-lt"/>
                <a:ea typeface="+mn-ea"/>
                <a:cs typeface="+mn-cs"/>
              </a:rPr>
              <a:t>Occupational and Environmental Medicine, </a:t>
            </a:r>
            <a:r>
              <a:rPr lang="en-US" sz="1200" kern="1200" dirty="0">
                <a:solidFill>
                  <a:schemeClr val="tx1"/>
                </a:solidFill>
                <a:effectLst/>
                <a:latin typeface="+mn-lt"/>
                <a:ea typeface="+mn-ea"/>
                <a:cs typeface="+mn-cs"/>
              </a:rPr>
              <a:t>Published Online First: 16 August 2016, 1-10. </a:t>
            </a:r>
            <a:r>
              <a:rPr lang="en-US" sz="1200" kern="1200">
                <a:solidFill>
                  <a:schemeClr val="tx1"/>
                </a:solidFill>
                <a:effectLst/>
                <a:latin typeface="+mn-lt"/>
                <a:ea typeface="+mn-ea"/>
                <a:cs typeface="+mn-cs"/>
              </a:rPr>
              <a:t>doi:10.1136/oemed-2015-103334</a:t>
            </a:r>
          </a:p>
          <a:p>
            <a:endParaRPr lang="en-US" dirty="0"/>
          </a:p>
          <a:p>
            <a:endParaRPr lang="en-US" dirty="0"/>
          </a:p>
          <a:p>
            <a:endParaRPr lang="en-US" dirty="0"/>
          </a:p>
          <a:p>
            <a:r>
              <a:rPr lang="en-US" dirty="0"/>
              <a:t>“When compared with business units in the bottom quartile of engagement, those in the top quartile realized improvements.”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Include elements of engagement. Means that it’s not just the absence of stress, but the inclusion of meaning/purpose,</a:t>
            </a:r>
            <a:r>
              <a:rPr lang="en-US" baseline="0" dirty="0"/>
              <a:t> self-direction, growth, and connection. All of these are possible at work. </a:t>
            </a:r>
            <a:r>
              <a:rPr lang="en-US" dirty="0"/>
              <a:t>Gallop Employee Engagement poll showed those in “engaged business units” had </a:t>
            </a:r>
            <a:r>
              <a:rPr lang="en-US" sz="1400" b="1" dirty="0">
                <a:solidFill>
                  <a:schemeClr val="tx2"/>
                </a:solidFill>
              </a:rPr>
              <a:t>70% </a:t>
            </a:r>
            <a:r>
              <a:rPr lang="en-US" dirty="0"/>
              <a:t>fewer employee safety incidents</a:t>
            </a:r>
          </a:p>
          <a:p>
            <a:endParaRPr lang="en-US" dirty="0"/>
          </a:p>
          <a:p>
            <a:endParaRPr lang="en-US" dirty="0"/>
          </a:p>
          <a:p>
            <a:r>
              <a:rPr lang="en-US" dirty="0"/>
              <a:t>[Add</a:t>
            </a:r>
            <a:r>
              <a:rPr lang="en-US" baseline="0" dirty="0"/>
              <a:t> reference to the percentages of other things like turnover and productivity.]</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3670601-11D5-4F71-9426-8FD51B4D004F}" type="slidenum">
              <a:rPr kumimoji="0" lang="en-US" sz="800" b="0" i="0" u="none" strike="noStrike" kern="1200" cap="none" spc="0" normalizeH="0" baseline="0" noProof="0" smtClean="0">
                <a:ln>
                  <a:noFill/>
                </a:ln>
                <a:solidFill>
                  <a:prstClr val="black"/>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sz="800" b="0" i="0" u="none" strike="noStrike" kern="1200" cap="none" spc="0" normalizeH="0" baseline="0" noProof="0" dirty="0">
              <a:ln>
                <a:noFill/>
              </a:ln>
              <a:solidFill>
                <a:prstClr val="black"/>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3240244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Shape 107"/>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0" lvl="0" indent="0">
              <a:spcBef>
                <a:spcPts val="0"/>
              </a:spcBef>
              <a:buNone/>
            </a:pPr>
            <a:endParaRPr/>
          </a:p>
        </p:txBody>
      </p:sp>
      <p:sp>
        <p:nvSpPr>
          <p:cNvPr id="108" name="Shape 1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9463" y="1173163"/>
            <a:ext cx="5634037" cy="31686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To help meet this challenge, NIOSH launched the TWH program in 2011 to champion a broad, holistic approach.  TWH focuses on P, P, and P that improve the nature of the work itself, maintaining a steadfast commitment to continually advancing improvement of working conditions to most boldly impact safety and health.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First protect the safety of workers, optimizing the way work is designed and carried out.  Then, add customized policy, program and practice interventions that take into account the specific safety and health challenges facing workers, at work and beyond.   All with the goal of improving worker wellbeing. </a:t>
            </a:r>
          </a:p>
        </p:txBody>
      </p:sp>
      <p:sp>
        <p:nvSpPr>
          <p:cNvPr id="4" name="Slide Number Placeholder 3"/>
          <p:cNvSpPr>
            <a:spLocks noGrp="1"/>
          </p:cNvSpPr>
          <p:nvPr>
            <p:ph type="sldNum" sz="quarter" idx="10"/>
          </p:nvPr>
        </p:nvSpPr>
        <p:spPr/>
        <p:txBody>
          <a:bodyPr/>
          <a:lstStyle/>
          <a:p>
            <a:pPr marL="0" marR="0" lvl="0" indent="0" algn="r" defTabSz="933917" rtl="0" eaLnBrk="1" fontAlgn="auto" latinLnBrk="0" hangingPunct="1">
              <a:lnSpc>
                <a:spcPct val="100000"/>
              </a:lnSpc>
              <a:spcBef>
                <a:spcPts val="0"/>
              </a:spcBef>
              <a:spcAft>
                <a:spcPts val="0"/>
              </a:spcAft>
              <a:buClrTx/>
              <a:buSzTx/>
              <a:buFontTx/>
              <a:buNone/>
              <a:tabLst/>
              <a:defRPr/>
            </a:pPr>
            <a:fld id="{FA4638A9-1975-4A2C-BA5A-CDB5589151F8}"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33917"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849724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Most diseases, injuries, and other health conditions experienced by working people are multifactorial, especially as the workforce ages. Evidence supporting the role of work and personal risk factors in the health of working people is frequently underused in developing interventions. Achieving a longer, healthy working life requires a comprehensive preventive approach. </a:t>
            </a:r>
            <a:endParaRPr lang="en-US" dirty="0"/>
          </a:p>
          <a:p>
            <a:endParaRPr lang="en-US" dirty="0"/>
          </a:p>
        </p:txBody>
      </p:sp>
      <p:sp>
        <p:nvSpPr>
          <p:cNvPr id="4" name="Slide Number Placeholder 3"/>
          <p:cNvSpPr>
            <a:spLocks noGrp="1"/>
          </p:cNvSpPr>
          <p:nvPr>
            <p:ph type="sldNum" sz="quarter" idx="5"/>
          </p:nvPr>
        </p:nvSpPr>
        <p:spPr/>
        <p:txBody>
          <a:bodyPr/>
          <a:lstStyle/>
          <a:p>
            <a:fld id="{1D9A31B8-D2C0-874C-A0F6-3EF416ACCDD0}" type="slidenum">
              <a:rPr lang="en-US" smtClean="0"/>
              <a:t>25</a:t>
            </a:fld>
            <a:endParaRPr lang="en-US"/>
          </a:p>
        </p:txBody>
      </p:sp>
    </p:spTree>
    <p:extLst>
      <p:ext uri="{BB962C8B-B14F-4D97-AF65-F5344CB8AC3E}">
        <p14:creationId xmlns:p14="http://schemas.microsoft.com/office/powerpoint/2010/main" val="25786062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I’ve been to a lot of safety meetings and spoken to a lot of safety professionals...and </a:t>
            </a:r>
            <a:r>
              <a:rPr lang="en-US" baseline="0" dirty="0" err="1"/>
              <a:t>i</a:t>
            </a:r>
            <a:r>
              <a:rPr lang="en-US" baseline="0" dirty="0"/>
              <a:t> cant tell you how many times I’ve heard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But our vision for the future is that ...</a:t>
            </a:r>
          </a:p>
          <a:p>
            <a:endParaRPr lang="en-US" dirty="0"/>
          </a:p>
          <a:p>
            <a:endParaRPr lang="en-US" dirty="0"/>
          </a:p>
        </p:txBody>
      </p:sp>
      <p:sp>
        <p:nvSpPr>
          <p:cNvPr id="4" name="Slide Number Placeholder 3"/>
          <p:cNvSpPr>
            <a:spLocks noGrp="1"/>
          </p:cNvSpPr>
          <p:nvPr>
            <p:ph type="sldNum" sz="quarter" idx="10"/>
          </p:nvPr>
        </p:nvSpPr>
        <p:spPr/>
        <p:txBody>
          <a:bodyPr/>
          <a:lstStyle/>
          <a:p>
            <a:fld id="{1D9A31B8-D2C0-874C-A0F6-3EF416ACCDD0}" type="slidenum">
              <a:rPr lang="en-US" smtClean="0"/>
              <a:t>28</a:t>
            </a:fld>
            <a:endParaRPr lang="en-US"/>
          </a:p>
        </p:txBody>
      </p:sp>
    </p:spTree>
    <p:extLst>
      <p:ext uri="{BB962C8B-B14F-4D97-AF65-F5344CB8AC3E}">
        <p14:creationId xmlns:p14="http://schemas.microsoft.com/office/powerpoint/2010/main" val="713625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www.facebook.com/CHWENews" TargetMode="Externa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hyperlink" Target="http://www.twitter.com/CHWENews" TargetMode="External"/><Relationship Id="rId5" Type="http://schemas.openxmlformats.org/officeDocument/2006/relationships/hyperlink" Target="http://chwe.ucdenver.edu/" TargetMode="External"/><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www.facebook.com/HealthLinksCertified/" TargetMode="External"/><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hyperlink" Target="https://twitter.com/HealthLinksNews" TargetMode="External"/><Relationship Id="rId5" Type="http://schemas.openxmlformats.org/officeDocument/2006/relationships/hyperlink" Target="https://www.healthlinkscertified.org/" TargetMode="External"/><Relationship Id="rId4"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resentation Title Slide with Footer">
    <p:spTree>
      <p:nvGrpSpPr>
        <p:cNvPr id="1" name=""/>
        <p:cNvGrpSpPr/>
        <p:nvPr/>
      </p:nvGrpSpPr>
      <p:grpSpPr>
        <a:xfrm>
          <a:off x="0" y="0"/>
          <a:ext cx="0" cy="0"/>
          <a:chOff x="0" y="0"/>
          <a:chExt cx="0" cy="0"/>
        </a:xfrm>
      </p:grpSpPr>
      <p:sp>
        <p:nvSpPr>
          <p:cNvPr id="6" name="Title 1"/>
          <p:cNvSpPr>
            <a:spLocks noGrp="1"/>
          </p:cNvSpPr>
          <p:nvPr>
            <p:ph type="ctrTitle"/>
          </p:nvPr>
        </p:nvSpPr>
        <p:spPr>
          <a:xfrm>
            <a:off x="713884" y="2648862"/>
            <a:ext cx="10734403" cy="687678"/>
          </a:xfrm>
          <a:prstGeom prst="rect">
            <a:avLst/>
          </a:prstGeom>
        </p:spPr>
        <p:txBody>
          <a:bodyPr/>
          <a:lstStyle>
            <a:lvl1pPr marL="0" indent="0" algn="ctr">
              <a:buFontTx/>
              <a:buNone/>
              <a:defRPr>
                <a:latin typeface="+mj-lt"/>
              </a:defRPr>
            </a:lvl1pPr>
          </a:lstStyle>
          <a:p>
            <a:r>
              <a:rPr lang="en-US"/>
              <a:t>Click to edit Master title style</a:t>
            </a:r>
            <a:endParaRPr lang="en-US" dirty="0"/>
          </a:p>
        </p:txBody>
      </p:sp>
      <p:sp>
        <p:nvSpPr>
          <p:cNvPr id="7" name="Subtitle 2"/>
          <p:cNvSpPr>
            <a:spLocks noGrp="1"/>
          </p:cNvSpPr>
          <p:nvPr>
            <p:ph type="subTitle" idx="1"/>
          </p:nvPr>
        </p:nvSpPr>
        <p:spPr>
          <a:xfrm>
            <a:off x="2667000" y="3559548"/>
            <a:ext cx="6858000" cy="478545"/>
          </a:xfrm>
          <a:prstGeom prst="rect">
            <a:avLst/>
          </a:prstGeom>
        </p:spPr>
        <p:txBody>
          <a:bodyPr/>
          <a:lstStyle>
            <a:lvl1pPr marL="0" indent="0" algn="ctr">
              <a:buFontTx/>
              <a:buNone/>
              <a:defRPr>
                <a:latin typeface="+mn-lt"/>
              </a:defRPr>
            </a:lvl1pPr>
          </a:lstStyle>
          <a:p>
            <a:r>
              <a:rPr lang="en-US"/>
              <a:t>Click to edit Master subtitle style</a:t>
            </a:r>
            <a:endParaRPr lang="en-US" dirty="0"/>
          </a:p>
        </p:txBody>
      </p:sp>
      <p:sp>
        <p:nvSpPr>
          <p:cNvPr id="3" name="Text Placeholder 2"/>
          <p:cNvSpPr>
            <a:spLocks noGrp="1"/>
          </p:cNvSpPr>
          <p:nvPr>
            <p:ph type="body" sz="quarter" idx="10" hasCustomPrompt="1"/>
          </p:nvPr>
        </p:nvSpPr>
        <p:spPr>
          <a:xfrm>
            <a:off x="5869369" y="6509893"/>
            <a:ext cx="453263" cy="293244"/>
          </a:xfrm>
          <a:prstGeom prst="rect">
            <a:avLst/>
          </a:prstGeom>
        </p:spPr>
        <p:txBody>
          <a:bodyPr/>
          <a:lstStyle>
            <a:lvl1pPr marL="0" indent="0" algn="ctr">
              <a:buNone/>
              <a:defRPr sz="12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1450328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with Footer">
    <p:spTree>
      <p:nvGrpSpPr>
        <p:cNvPr id="1" name=""/>
        <p:cNvGrpSpPr/>
        <p:nvPr/>
      </p:nvGrpSpPr>
      <p:grpSpPr>
        <a:xfrm>
          <a:off x="0" y="0"/>
          <a:ext cx="0" cy="0"/>
          <a:chOff x="0" y="0"/>
          <a:chExt cx="0" cy="0"/>
        </a:xfrm>
      </p:grpSpPr>
      <p:sp>
        <p:nvSpPr>
          <p:cNvPr id="2" name="Title 1"/>
          <p:cNvSpPr>
            <a:spLocks noGrp="1"/>
          </p:cNvSpPr>
          <p:nvPr>
            <p:ph type="title"/>
          </p:nvPr>
        </p:nvSpPr>
        <p:spPr>
          <a:xfrm>
            <a:off x="713232" y="749808"/>
            <a:ext cx="10735056" cy="940880"/>
          </a:xfrm>
          <a:prstGeom prst="rect">
            <a:avLst/>
          </a:prstGeom>
        </p:spPr>
        <p:txBody>
          <a:bodyPr/>
          <a:lstStyle>
            <a:lvl1pPr>
              <a:defRPr sz="3600">
                <a:solidFill>
                  <a:schemeClr val="tx1"/>
                </a:solidFill>
                <a:latin typeface="+mj-lt"/>
                <a:ea typeface="Arial" charset="0"/>
                <a:cs typeface="Arial" charset="0"/>
              </a:defRPr>
            </a:lvl1pPr>
          </a:lstStyle>
          <a:p>
            <a:r>
              <a:rPr lang="en-US"/>
              <a:t>Click to edit Master title style</a:t>
            </a:r>
            <a:endParaRPr lang="en-US" dirty="0"/>
          </a:p>
        </p:txBody>
      </p:sp>
      <p:sp>
        <p:nvSpPr>
          <p:cNvPr id="3" name="Content Placeholder 2"/>
          <p:cNvSpPr>
            <a:spLocks noGrp="1"/>
          </p:cNvSpPr>
          <p:nvPr>
            <p:ph idx="1"/>
          </p:nvPr>
        </p:nvSpPr>
        <p:spPr>
          <a:xfrm>
            <a:off x="713232" y="1825625"/>
            <a:ext cx="10735056" cy="3978275"/>
          </a:xfrm>
          <a:prstGeom prst="rect">
            <a:avLst/>
          </a:prstGeom>
        </p:spPr>
        <p:txBody>
          <a:bodyPr/>
          <a:lstStyle>
            <a:lvl1pPr marL="0" indent="0">
              <a:lnSpc>
                <a:spcPct val="114000"/>
              </a:lnSpc>
              <a:spcBef>
                <a:spcPts val="0"/>
              </a:spcBef>
              <a:buFontTx/>
              <a:buNone/>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Click to edit Master text styles</a:t>
            </a:r>
          </a:p>
        </p:txBody>
      </p:sp>
      <p:sp>
        <p:nvSpPr>
          <p:cNvPr id="5" name="Text Placeholder 2"/>
          <p:cNvSpPr>
            <a:spLocks noGrp="1"/>
          </p:cNvSpPr>
          <p:nvPr>
            <p:ph type="body" sz="quarter" idx="10" hasCustomPrompt="1"/>
          </p:nvPr>
        </p:nvSpPr>
        <p:spPr>
          <a:xfrm>
            <a:off x="5869369" y="6509893"/>
            <a:ext cx="453263" cy="293244"/>
          </a:xfrm>
          <a:prstGeom prst="rect">
            <a:avLst/>
          </a:prstGeom>
        </p:spPr>
        <p:txBody>
          <a:bodyPr/>
          <a:lstStyle>
            <a:lvl1pPr marL="0" indent="0" algn="ctr">
              <a:buNone/>
              <a:defRPr sz="12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Bulleted Content with Footer">
    <p:spTree>
      <p:nvGrpSpPr>
        <p:cNvPr id="1" name=""/>
        <p:cNvGrpSpPr/>
        <p:nvPr/>
      </p:nvGrpSpPr>
      <p:grpSpPr>
        <a:xfrm>
          <a:off x="0" y="0"/>
          <a:ext cx="0" cy="0"/>
          <a:chOff x="0" y="0"/>
          <a:chExt cx="0" cy="0"/>
        </a:xfrm>
      </p:grpSpPr>
      <p:sp>
        <p:nvSpPr>
          <p:cNvPr id="2" name="Title 1"/>
          <p:cNvSpPr>
            <a:spLocks noGrp="1"/>
          </p:cNvSpPr>
          <p:nvPr>
            <p:ph type="title"/>
          </p:nvPr>
        </p:nvSpPr>
        <p:spPr>
          <a:xfrm>
            <a:off x="713232" y="749808"/>
            <a:ext cx="10735056" cy="940880"/>
          </a:xfrm>
          <a:prstGeom prst="rect">
            <a:avLst/>
          </a:prstGeom>
        </p:spPr>
        <p:txBody>
          <a:bodyPr/>
          <a:lstStyle>
            <a:lvl1pPr>
              <a:defRPr sz="3600">
                <a:solidFill>
                  <a:schemeClr val="tx1"/>
                </a:solidFill>
                <a:latin typeface="+mj-lt"/>
                <a:ea typeface="Arial" charset="0"/>
                <a:cs typeface="Arial" charset="0"/>
              </a:defRPr>
            </a:lvl1pPr>
          </a:lstStyle>
          <a:p>
            <a:r>
              <a:rPr lang="en-US"/>
              <a:t>Click to edit Master title style</a:t>
            </a:r>
            <a:endParaRPr lang="en-US" dirty="0"/>
          </a:p>
        </p:txBody>
      </p:sp>
      <p:sp>
        <p:nvSpPr>
          <p:cNvPr id="3" name="Content Placeholder 2"/>
          <p:cNvSpPr>
            <a:spLocks noGrp="1"/>
          </p:cNvSpPr>
          <p:nvPr>
            <p:ph idx="1"/>
          </p:nvPr>
        </p:nvSpPr>
        <p:spPr>
          <a:xfrm>
            <a:off x="713232" y="1825625"/>
            <a:ext cx="10735056" cy="3978275"/>
          </a:xfrm>
          <a:prstGeom prst="rect">
            <a:avLst/>
          </a:prstGeom>
        </p:spPr>
        <p:txBody>
          <a:bodyPr/>
          <a:lstStyle>
            <a:lvl1pPr>
              <a:lnSpc>
                <a:spcPct val="114000"/>
              </a:lnSpc>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2"/>
          <p:cNvSpPr>
            <a:spLocks noGrp="1"/>
          </p:cNvSpPr>
          <p:nvPr>
            <p:ph type="body" sz="quarter" idx="10" hasCustomPrompt="1"/>
          </p:nvPr>
        </p:nvSpPr>
        <p:spPr>
          <a:xfrm>
            <a:off x="5869369" y="6509893"/>
            <a:ext cx="453263" cy="293244"/>
          </a:xfrm>
          <a:prstGeom prst="rect">
            <a:avLst/>
          </a:prstGeom>
        </p:spPr>
        <p:txBody>
          <a:bodyPr/>
          <a:lstStyle>
            <a:lvl1pPr marL="0" indent="0" algn="ctr">
              <a:buNone/>
              <a:defRPr sz="12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981295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with Footer">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3232" y="1825625"/>
            <a:ext cx="5306568" cy="3965575"/>
          </a:xfrm>
          <a:prstGeom prst="rect">
            <a:avLst/>
          </a:prstGeom>
        </p:spPr>
        <p:txBody>
          <a:bodyPr/>
          <a:lstStyle>
            <a:lvl1pPr>
              <a:lnSpc>
                <a:spcPct val="114000"/>
              </a:lnSpc>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276088" cy="3965575"/>
          </a:xfrm>
          <a:prstGeom prst="rect">
            <a:avLst/>
          </a:prstGeom>
        </p:spPr>
        <p:txBody>
          <a:bodyPr/>
          <a:lstStyle>
            <a:lvl1pPr>
              <a:lnSpc>
                <a:spcPct val="114000"/>
              </a:lnSpc>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itle 1"/>
          <p:cNvSpPr>
            <a:spLocks noGrp="1"/>
          </p:cNvSpPr>
          <p:nvPr>
            <p:ph type="title"/>
          </p:nvPr>
        </p:nvSpPr>
        <p:spPr>
          <a:xfrm>
            <a:off x="713232" y="749808"/>
            <a:ext cx="10735056" cy="940880"/>
          </a:xfrm>
          <a:prstGeom prst="rect">
            <a:avLst/>
          </a:prstGeom>
        </p:spPr>
        <p:txBody>
          <a:bodyPr/>
          <a:lstStyle>
            <a:lvl1pPr>
              <a:defRPr sz="3600">
                <a:solidFill>
                  <a:schemeClr val="tx1"/>
                </a:solidFill>
                <a:latin typeface="+mj-lt"/>
                <a:ea typeface="Arial" charset="0"/>
                <a:cs typeface="Arial" charset="0"/>
              </a:defRPr>
            </a:lvl1pPr>
          </a:lstStyle>
          <a:p>
            <a:r>
              <a:rPr lang="en-US"/>
              <a:t>Click to edit Master title style</a:t>
            </a:r>
            <a:endParaRPr lang="en-US" dirty="0"/>
          </a:p>
        </p:txBody>
      </p:sp>
      <p:sp>
        <p:nvSpPr>
          <p:cNvPr id="7" name="Text Placeholder 2"/>
          <p:cNvSpPr>
            <a:spLocks noGrp="1"/>
          </p:cNvSpPr>
          <p:nvPr>
            <p:ph type="body" sz="quarter" idx="10" hasCustomPrompt="1"/>
          </p:nvPr>
        </p:nvSpPr>
        <p:spPr>
          <a:xfrm>
            <a:off x="5869369" y="6509893"/>
            <a:ext cx="453263" cy="293244"/>
          </a:xfrm>
          <a:prstGeom prst="rect">
            <a:avLst/>
          </a:prstGeom>
        </p:spPr>
        <p:txBody>
          <a:bodyPr/>
          <a:lstStyle>
            <a:lvl1pPr marL="0" indent="0" algn="ctr">
              <a:buNone/>
              <a:defRPr sz="12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95070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Who We Are with Footer">
    <p:spTree>
      <p:nvGrpSpPr>
        <p:cNvPr id="1" name=""/>
        <p:cNvGrpSpPr/>
        <p:nvPr/>
      </p:nvGrpSpPr>
      <p:grpSpPr>
        <a:xfrm>
          <a:off x="0" y="0"/>
          <a:ext cx="0" cy="0"/>
          <a:chOff x="0" y="0"/>
          <a:chExt cx="0" cy="0"/>
        </a:xfrm>
      </p:grpSpPr>
      <p:sp>
        <p:nvSpPr>
          <p:cNvPr id="4" name="TextBox 3"/>
          <p:cNvSpPr txBox="1"/>
          <p:nvPr userDrawn="1"/>
        </p:nvSpPr>
        <p:spPr>
          <a:xfrm>
            <a:off x="711060" y="690338"/>
            <a:ext cx="2767040" cy="646331"/>
          </a:xfrm>
          <a:prstGeom prst="rect">
            <a:avLst/>
          </a:prstGeom>
          <a:noFill/>
        </p:spPr>
        <p:txBody>
          <a:bodyPr wrap="none" rtlCol="0">
            <a:spAutoFit/>
          </a:bodyPr>
          <a:lstStyle/>
          <a:p>
            <a:r>
              <a:rPr lang="en-US" sz="3600" b="0" i="0" u="none" strike="noStrike" kern="1200" baseline="0" dirty="0">
                <a:solidFill>
                  <a:srgbClr val="4A4B4F"/>
                </a:solidFill>
                <a:latin typeface="+mj-lt"/>
              </a:rPr>
              <a:t>Who We Are</a:t>
            </a:r>
            <a:endParaRPr lang="en-US" sz="3600" dirty="0">
              <a:latin typeface="+mj-lt"/>
            </a:endParaRPr>
          </a:p>
        </p:txBody>
      </p:sp>
      <p:sp>
        <p:nvSpPr>
          <p:cNvPr id="5" name="TextBox 4"/>
          <p:cNvSpPr txBox="1"/>
          <p:nvPr userDrawn="1"/>
        </p:nvSpPr>
        <p:spPr>
          <a:xfrm>
            <a:off x="672524" y="1841957"/>
            <a:ext cx="10775763" cy="2979342"/>
          </a:xfrm>
          <a:prstGeom prst="rect">
            <a:avLst/>
          </a:prstGeom>
          <a:noFill/>
        </p:spPr>
        <p:txBody>
          <a:bodyPr wrap="square" rtlCol="0">
            <a:spAutoFit/>
          </a:bodyPr>
          <a:lstStyle/>
          <a:p>
            <a:pPr marL="0" marR="0" lvl="0" indent="0" algn="l" defTabSz="914377" rtl="0" eaLnBrk="1" fontAlgn="auto" latinLnBrk="0" hangingPunct="1">
              <a:lnSpc>
                <a:spcPct val="114000"/>
              </a:lnSpc>
              <a:spcBef>
                <a:spcPts val="0"/>
              </a:spcBef>
              <a:spcAft>
                <a:spcPts val="0"/>
              </a:spcAft>
              <a:buClrTx/>
              <a:buSzTx/>
              <a:buFontTx/>
              <a:buNone/>
              <a:tabLst/>
              <a:defRPr/>
            </a:pPr>
            <a:r>
              <a:rPr lang="en-US" sz="2800" dirty="0"/>
              <a:t>The Center for Health, Work &amp; Environment is one of six Centers of Excellence for Total Worker Health® and houses the Mountain &amp; Plains Education and Research Center, one of 18 centers of its kind supported by the National Institute for Occupational Safety and Health (NIOSH).</a:t>
            </a:r>
          </a:p>
          <a:p>
            <a:endParaRPr lang="en-US" sz="2800" dirty="0"/>
          </a:p>
        </p:txBody>
      </p:sp>
      <p:sp>
        <p:nvSpPr>
          <p:cNvPr id="7" name="Text Placeholder 2"/>
          <p:cNvSpPr>
            <a:spLocks noGrp="1"/>
          </p:cNvSpPr>
          <p:nvPr>
            <p:ph type="body" sz="quarter" idx="10" hasCustomPrompt="1"/>
          </p:nvPr>
        </p:nvSpPr>
        <p:spPr>
          <a:xfrm>
            <a:off x="5869369" y="6509893"/>
            <a:ext cx="453263" cy="293244"/>
          </a:xfrm>
          <a:prstGeom prst="rect">
            <a:avLst/>
          </a:prstGeom>
        </p:spPr>
        <p:txBody>
          <a:bodyPr/>
          <a:lstStyle>
            <a:lvl1pPr marL="0" indent="0" algn="ctr">
              <a:buNone/>
              <a:defRPr sz="12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287199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inal Slide with Footer">
    <p:spTree>
      <p:nvGrpSpPr>
        <p:cNvPr id="1" name=""/>
        <p:cNvGrpSpPr/>
        <p:nvPr/>
      </p:nvGrpSpPr>
      <p:grpSpPr>
        <a:xfrm>
          <a:off x="0" y="0"/>
          <a:ext cx="0" cy="0"/>
          <a:chOff x="0" y="0"/>
          <a:chExt cx="0" cy="0"/>
        </a:xfrm>
      </p:grpSpPr>
      <p:sp>
        <p:nvSpPr>
          <p:cNvPr id="4" name="Oval 3"/>
          <p:cNvSpPr/>
          <p:nvPr/>
        </p:nvSpPr>
        <p:spPr>
          <a:xfrm>
            <a:off x="3219019" y="3151562"/>
            <a:ext cx="734638" cy="7346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1415" y="3243956"/>
            <a:ext cx="549845" cy="549845"/>
          </a:xfrm>
          <a:prstGeom prst="rect">
            <a:avLst/>
          </a:prstGeom>
        </p:spPr>
      </p:pic>
      <p:sp>
        <p:nvSpPr>
          <p:cNvPr id="7" name="Oval 6"/>
          <p:cNvSpPr/>
          <p:nvPr/>
        </p:nvSpPr>
        <p:spPr>
          <a:xfrm>
            <a:off x="5924070" y="3151562"/>
            <a:ext cx="689605" cy="6896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6218" y="3263710"/>
            <a:ext cx="465308" cy="465307"/>
          </a:xfrm>
          <a:prstGeom prst="rect">
            <a:avLst/>
          </a:prstGeom>
        </p:spPr>
      </p:pic>
      <p:sp>
        <p:nvSpPr>
          <p:cNvPr id="10" name="Oval 9"/>
          <p:cNvSpPr/>
          <p:nvPr/>
        </p:nvSpPr>
        <p:spPr>
          <a:xfrm>
            <a:off x="8343552" y="3151561"/>
            <a:ext cx="689604" cy="6896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0176" y="3299575"/>
            <a:ext cx="749662" cy="393572"/>
          </a:xfrm>
          <a:prstGeom prst="rect">
            <a:avLst/>
          </a:prstGeom>
        </p:spPr>
      </p:pic>
      <p:sp>
        <p:nvSpPr>
          <p:cNvPr id="12" name="Rectangle 11"/>
          <p:cNvSpPr/>
          <p:nvPr userDrawn="1"/>
        </p:nvSpPr>
        <p:spPr>
          <a:xfrm>
            <a:off x="2500078" y="4148487"/>
            <a:ext cx="2172518" cy="369332"/>
          </a:xfrm>
          <a:prstGeom prst="rect">
            <a:avLst/>
          </a:prstGeom>
        </p:spPr>
        <p:txBody>
          <a:bodyPr wrap="none">
            <a:spAutoFit/>
          </a:bodyPr>
          <a:lstStyle/>
          <a:p>
            <a:pPr algn="ctr"/>
            <a:r>
              <a:rPr lang="en-US">
                <a:latin typeface="Arial" charset="0"/>
                <a:ea typeface="Arial" charset="0"/>
                <a:cs typeface="Arial" charset="0"/>
                <a:hlinkClick r:id="rId5"/>
              </a:rPr>
              <a:t>chwe.ucdenver.edu</a:t>
            </a:r>
            <a:endParaRPr lang="en-US" dirty="0">
              <a:latin typeface="Arial" charset="0"/>
              <a:ea typeface="Arial" charset="0"/>
              <a:cs typeface="Arial" charset="0"/>
            </a:endParaRPr>
          </a:p>
        </p:txBody>
      </p:sp>
      <p:sp>
        <p:nvSpPr>
          <p:cNvPr id="13" name="Rectangle 12"/>
          <p:cNvSpPr/>
          <p:nvPr userDrawn="1"/>
        </p:nvSpPr>
        <p:spPr>
          <a:xfrm>
            <a:off x="7868192" y="4148487"/>
            <a:ext cx="1701107" cy="369332"/>
          </a:xfrm>
          <a:prstGeom prst="rect">
            <a:avLst/>
          </a:prstGeom>
        </p:spPr>
        <p:txBody>
          <a:bodyPr wrap="none">
            <a:spAutoFit/>
          </a:bodyPr>
          <a:lstStyle/>
          <a:p>
            <a:pPr algn="ctr"/>
            <a:r>
              <a:rPr lang="en-US">
                <a:latin typeface="Arial" charset="0"/>
                <a:ea typeface="Arial" charset="0"/>
                <a:cs typeface="Arial" charset="0"/>
                <a:hlinkClick r:id="rId6"/>
              </a:rPr>
              <a:t>@</a:t>
            </a:r>
            <a:r>
              <a:rPr lang="en-US" dirty="0">
                <a:latin typeface="Arial" charset="0"/>
                <a:ea typeface="Arial" charset="0"/>
                <a:cs typeface="Arial" charset="0"/>
                <a:hlinkClick r:id="rId6"/>
              </a:rPr>
              <a:t>CHWENews</a:t>
            </a:r>
            <a:endParaRPr lang="en-US" dirty="0">
              <a:latin typeface="Arial" charset="0"/>
              <a:ea typeface="Arial" charset="0"/>
              <a:cs typeface="Arial" charset="0"/>
            </a:endParaRPr>
          </a:p>
        </p:txBody>
      </p:sp>
      <p:sp>
        <p:nvSpPr>
          <p:cNvPr id="14" name="Rectangle 13"/>
          <p:cNvSpPr/>
          <p:nvPr userDrawn="1"/>
        </p:nvSpPr>
        <p:spPr>
          <a:xfrm>
            <a:off x="5418318" y="4148487"/>
            <a:ext cx="1701107" cy="369332"/>
          </a:xfrm>
          <a:prstGeom prst="rect">
            <a:avLst/>
          </a:prstGeom>
        </p:spPr>
        <p:txBody>
          <a:bodyPr wrap="none">
            <a:spAutoFit/>
          </a:bodyPr>
          <a:lstStyle/>
          <a:p>
            <a:pPr algn="ctr"/>
            <a:r>
              <a:rPr lang="en-US" dirty="0">
                <a:latin typeface="Arial" charset="0"/>
                <a:ea typeface="Arial" charset="0"/>
                <a:cs typeface="Arial" charset="0"/>
                <a:hlinkClick r:id="rId7"/>
              </a:rPr>
              <a:t>@CHWENews</a:t>
            </a:r>
            <a:endParaRPr lang="en-US" dirty="0">
              <a:latin typeface="Arial" charset="0"/>
              <a:ea typeface="Arial" charset="0"/>
              <a:cs typeface="Arial" charset="0"/>
            </a:endParaRPr>
          </a:p>
        </p:txBody>
      </p:sp>
      <p:sp>
        <p:nvSpPr>
          <p:cNvPr id="2" name="TextBox 1"/>
          <p:cNvSpPr txBox="1"/>
          <p:nvPr userDrawn="1"/>
        </p:nvSpPr>
        <p:spPr>
          <a:xfrm>
            <a:off x="3861260" y="1536192"/>
            <a:ext cx="4553712" cy="646331"/>
          </a:xfrm>
          <a:prstGeom prst="rect">
            <a:avLst/>
          </a:prstGeom>
          <a:noFill/>
        </p:spPr>
        <p:txBody>
          <a:bodyPr wrap="square" rtlCol="0">
            <a:spAutoFit/>
          </a:bodyPr>
          <a:lstStyle/>
          <a:p>
            <a:pPr algn="ctr"/>
            <a:r>
              <a:rPr lang="en-US" sz="3600" dirty="0">
                <a:latin typeface="+mj-lt"/>
                <a:ea typeface="Arial" charset="0"/>
                <a:cs typeface="Arial" charset="0"/>
              </a:rPr>
              <a:t>Stay</a:t>
            </a:r>
            <a:r>
              <a:rPr lang="en-US" sz="3600" dirty="0">
                <a:latin typeface="Arial" charset="0"/>
                <a:ea typeface="Arial" charset="0"/>
                <a:cs typeface="Arial" charset="0"/>
              </a:rPr>
              <a:t> Connected</a:t>
            </a:r>
          </a:p>
        </p:txBody>
      </p:sp>
      <p:sp>
        <p:nvSpPr>
          <p:cNvPr id="16" name="Text Placeholder 2"/>
          <p:cNvSpPr>
            <a:spLocks noGrp="1"/>
          </p:cNvSpPr>
          <p:nvPr>
            <p:ph type="body" sz="quarter" idx="10" hasCustomPrompt="1"/>
          </p:nvPr>
        </p:nvSpPr>
        <p:spPr>
          <a:xfrm>
            <a:off x="5869369" y="6509893"/>
            <a:ext cx="453263" cy="293244"/>
          </a:xfrm>
          <a:prstGeom prst="rect">
            <a:avLst/>
          </a:prstGeom>
        </p:spPr>
        <p:txBody>
          <a:bodyPr/>
          <a:lstStyle>
            <a:lvl1pPr marL="0" indent="0" algn="ctr">
              <a:buNone/>
              <a:defRPr sz="12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1114957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with Footer">
    <p:spTree>
      <p:nvGrpSpPr>
        <p:cNvPr id="1" name=""/>
        <p:cNvGrpSpPr/>
        <p:nvPr/>
      </p:nvGrpSpPr>
      <p:grpSpPr>
        <a:xfrm>
          <a:off x="0" y="0"/>
          <a:ext cx="0" cy="0"/>
          <a:chOff x="0" y="0"/>
          <a:chExt cx="0" cy="0"/>
        </a:xfrm>
      </p:grpSpPr>
      <p:sp>
        <p:nvSpPr>
          <p:cNvPr id="3" name="Text Placeholder 2"/>
          <p:cNvSpPr>
            <a:spLocks noGrp="1"/>
          </p:cNvSpPr>
          <p:nvPr>
            <p:ph type="body" sz="quarter" idx="10" hasCustomPrompt="1"/>
          </p:nvPr>
        </p:nvSpPr>
        <p:spPr>
          <a:xfrm>
            <a:off x="5869369" y="6509893"/>
            <a:ext cx="453263" cy="293244"/>
          </a:xfrm>
          <a:prstGeom prst="rect">
            <a:avLst/>
          </a:prstGeom>
        </p:spPr>
        <p:txBody>
          <a:bodyPr/>
          <a:lstStyle>
            <a:lvl1pPr marL="0" indent="0" algn="ctr">
              <a:buNone/>
              <a:defRPr sz="12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with Footer">
    <p:spTree>
      <p:nvGrpSpPr>
        <p:cNvPr id="1" name=""/>
        <p:cNvGrpSpPr/>
        <p:nvPr/>
      </p:nvGrpSpPr>
      <p:grpSpPr>
        <a:xfrm>
          <a:off x="0" y="0"/>
          <a:ext cx="0" cy="0"/>
          <a:chOff x="0" y="0"/>
          <a:chExt cx="0" cy="0"/>
        </a:xfrm>
      </p:grpSpPr>
      <p:sp>
        <p:nvSpPr>
          <p:cNvPr id="4" name="Title 1"/>
          <p:cNvSpPr>
            <a:spLocks noGrp="1"/>
          </p:cNvSpPr>
          <p:nvPr>
            <p:ph type="title"/>
          </p:nvPr>
        </p:nvSpPr>
        <p:spPr>
          <a:xfrm>
            <a:off x="713232" y="749808"/>
            <a:ext cx="10735056" cy="940880"/>
          </a:xfrm>
          <a:prstGeom prst="rect">
            <a:avLst/>
          </a:prstGeom>
        </p:spPr>
        <p:txBody>
          <a:bodyPr/>
          <a:lstStyle>
            <a:lvl1pPr>
              <a:defRPr sz="3600">
                <a:solidFill>
                  <a:schemeClr val="tx1"/>
                </a:solidFill>
                <a:latin typeface="+mj-lt"/>
                <a:ea typeface="Arial" charset="0"/>
                <a:cs typeface="Arial" charset="0"/>
              </a:defRPr>
            </a:lvl1pPr>
          </a:lstStyle>
          <a:p>
            <a:r>
              <a:rPr lang="en-US"/>
              <a:t>Click to edit Master title style</a:t>
            </a:r>
            <a:endParaRPr lang="en-US" dirty="0"/>
          </a:p>
        </p:txBody>
      </p:sp>
      <p:sp>
        <p:nvSpPr>
          <p:cNvPr id="5" name="Text Placeholder 2"/>
          <p:cNvSpPr>
            <a:spLocks noGrp="1"/>
          </p:cNvSpPr>
          <p:nvPr>
            <p:ph type="body" sz="quarter" idx="10" hasCustomPrompt="1"/>
          </p:nvPr>
        </p:nvSpPr>
        <p:spPr>
          <a:xfrm>
            <a:off x="5869369" y="6509893"/>
            <a:ext cx="453263" cy="293244"/>
          </a:xfrm>
          <a:prstGeom prst="rect">
            <a:avLst/>
          </a:prstGeom>
        </p:spPr>
        <p:txBody>
          <a:bodyPr/>
          <a:lstStyle>
            <a:lvl1pPr marL="0" indent="0" algn="ctr">
              <a:buNone/>
              <a:defRPr sz="12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314388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109728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1DB7BA23-CA1C-46E8-B70B-5ED0F1C9A7DB}" type="datetimeFigureOut">
              <a:rPr lang="en-US">
                <a:solidFill>
                  <a:prstClr val="black"/>
                </a:solidFill>
              </a:rPr>
              <a:pPr/>
              <a:t>9/29/2020</a:t>
            </a:fld>
            <a:endParaRPr lang="en-US">
              <a:solidFill>
                <a:prstClr val="black"/>
              </a:solidFill>
            </a:endParaRPr>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C53EDED3-2EC7-45A8-9597-259A0622D877}"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992032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5CFC3CDC-4BF4-4A7B-8405-F14DEC6DE771}" type="datetimeFigureOut">
              <a:rPr lang="en-US" smtClean="0"/>
              <a:t>9/29/2020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60BABFF-207A-4E17-BB6B-068052E132E0}" type="slidenum">
              <a:rPr lang="en-US" smtClean="0"/>
              <a:t>‹#›</a:t>
            </a:fld>
            <a:endParaRPr lang="en-US"/>
          </a:p>
        </p:txBody>
      </p:sp>
    </p:spTree>
    <p:extLst>
      <p:ext uri="{BB962C8B-B14F-4D97-AF65-F5344CB8AC3E}">
        <p14:creationId xmlns:p14="http://schemas.microsoft.com/office/powerpoint/2010/main" val="1498332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59138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640081"/>
            <a:ext cx="10515600" cy="1050611"/>
          </a:xfrm>
          <a:prstGeom prst="rect">
            <a:avLst/>
          </a:prstGeom>
        </p:spPr>
        <p:txBody>
          <a:bodyPr/>
          <a:lstStyle>
            <a:lvl1pPr>
              <a:defRPr sz="3200">
                <a:solidFill>
                  <a:schemeClr val="tx1"/>
                </a:solidFill>
                <a:latin typeface="+mj-lt"/>
                <a:ea typeface="Arial" charset="0"/>
                <a:cs typeface="Arial" charset="0"/>
              </a:defRPr>
            </a:lvl1pPr>
          </a:lstStyle>
          <a:p>
            <a:r>
              <a:rPr lang="en-US"/>
              <a:t>Click to edit Master title style</a:t>
            </a:r>
            <a:endParaRPr lang="en-US" dirty="0"/>
          </a:p>
        </p:txBody>
      </p:sp>
      <p:sp>
        <p:nvSpPr>
          <p:cNvPr id="3" name="Content Placeholder 2"/>
          <p:cNvSpPr>
            <a:spLocks noGrp="1"/>
          </p:cNvSpPr>
          <p:nvPr>
            <p:ph idx="1"/>
          </p:nvPr>
        </p:nvSpPr>
        <p:spPr>
          <a:xfrm>
            <a:off x="838200" y="1825629"/>
            <a:ext cx="10515600" cy="3978275"/>
          </a:xfrm>
          <a:prstGeom prst="rect">
            <a:avLst/>
          </a:prstGeom>
        </p:spPr>
        <p:txBody>
          <a:bodyPr/>
          <a:lstStyle>
            <a:lvl1pPr marL="0" indent="0">
              <a:lnSpc>
                <a:spcPct val="114000"/>
              </a:lnSpc>
              <a:spcBef>
                <a:spcPts val="0"/>
              </a:spcBef>
              <a:spcAft>
                <a:spcPts val="0"/>
              </a:spcAft>
              <a:buFontTx/>
              <a:buNone/>
              <a:defRPr sz="2000">
                <a:solidFill>
                  <a:schemeClr val="tx1"/>
                </a:solidFill>
                <a:latin typeface="+mn-lt"/>
                <a:ea typeface="Arial" charset="0"/>
                <a:cs typeface="Arial" charset="0"/>
              </a:defRPr>
            </a:lvl1pPr>
            <a:lvl2pPr marL="342883" indent="0">
              <a:lnSpc>
                <a:spcPct val="114000"/>
              </a:lnSpc>
              <a:spcAft>
                <a:spcPts val="0"/>
              </a:spcAft>
              <a:buFontTx/>
              <a:buNone/>
              <a:defRPr>
                <a:solidFill>
                  <a:schemeClr val="tx1"/>
                </a:solidFill>
                <a:latin typeface="+mn-lt"/>
                <a:ea typeface="Arial" charset="0"/>
                <a:cs typeface="Arial" charset="0"/>
              </a:defRPr>
            </a:lvl2pPr>
            <a:lvl3pPr marL="685765" indent="0">
              <a:lnSpc>
                <a:spcPct val="114000"/>
              </a:lnSpc>
              <a:spcAft>
                <a:spcPts val="0"/>
              </a:spcAft>
              <a:buFontTx/>
              <a:buNone/>
              <a:defRPr>
                <a:solidFill>
                  <a:schemeClr val="tx1"/>
                </a:solidFill>
                <a:latin typeface="+mn-lt"/>
                <a:ea typeface="Arial" charset="0"/>
                <a:cs typeface="Arial" charset="0"/>
              </a:defRPr>
            </a:lvl3pPr>
            <a:lvl4pPr marL="1028648" indent="0">
              <a:lnSpc>
                <a:spcPct val="114000"/>
              </a:lnSpc>
              <a:spcAft>
                <a:spcPts val="0"/>
              </a:spcAft>
              <a:buFontTx/>
              <a:buNone/>
              <a:defRPr>
                <a:solidFill>
                  <a:schemeClr val="tx1"/>
                </a:solidFill>
                <a:latin typeface="+mn-lt"/>
                <a:ea typeface="Arial" charset="0"/>
                <a:cs typeface="Arial" charset="0"/>
              </a:defRPr>
            </a:lvl4pPr>
            <a:lvl5pPr marL="1371532" indent="0">
              <a:lnSpc>
                <a:spcPct val="114000"/>
              </a:lnSpc>
              <a:spcAft>
                <a:spcPts val="0"/>
              </a:spcAft>
              <a:buFontTx/>
              <a:buNone/>
              <a:defRPr>
                <a:solidFill>
                  <a:schemeClr val="tx1"/>
                </a:solidFill>
                <a:latin typeface="+mn-lt"/>
                <a:ea typeface="Arial" charset="0"/>
                <a:cs typeface="Arial" charset="0"/>
              </a:defRPr>
            </a:lvl5pPr>
          </a:lstStyle>
          <a:p>
            <a:pPr lvl="0"/>
            <a:r>
              <a:rPr lang="en-US"/>
              <a:t>Click to edit Master text styles</a:t>
            </a:r>
          </a:p>
        </p:txBody>
      </p:sp>
      <p:sp>
        <p:nvSpPr>
          <p:cNvPr id="4" name="Text Placeholder 2"/>
          <p:cNvSpPr>
            <a:spLocks noGrp="1"/>
          </p:cNvSpPr>
          <p:nvPr>
            <p:ph type="body" sz="quarter" idx="10" hasCustomPrompt="1"/>
          </p:nvPr>
        </p:nvSpPr>
        <p:spPr>
          <a:xfrm>
            <a:off x="5793826" y="6512001"/>
            <a:ext cx="604351" cy="293244"/>
          </a:xfrm>
          <a:prstGeom prst="rect">
            <a:avLst/>
          </a:prstGeom>
        </p:spPr>
        <p:txBody>
          <a:bodyPr/>
          <a:lstStyle>
            <a:lvl1pPr marL="0" indent="0" algn="ctr">
              <a:buNone/>
              <a:defRPr sz="12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35063658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with Footer">
    <p:spTree>
      <p:nvGrpSpPr>
        <p:cNvPr id="1" name=""/>
        <p:cNvGrpSpPr/>
        <p:nvPr/>
      </p:nvGrpSpPr>
      <p:grpSpPr>
        <a:xfrm>
          <a:off x="0" y="0"/>
          <a:ext cx="0" cy="0"/>
          <a:chOff x="0" y="0"/>
          <a:chExt cx="0" cy="0"/>
        </a:xfrm>
      </p:grpSpPr>
      <p:sp>
        <p:nvSpPr>
          <p:cNvPr id="2" name="Title 1"/>
          <p:cNvSpPr>
            <a:spLocks noGrp="1"/>
          </p:cNvSpPr>
          <p:nvPr>
            <p:ph type="title"/>
          </p:nvPr>
        </p:nvSpPr>
        <p:spPr>
          <a:xfrm>
            <a:off x="838200" y="640081"/>
            <a:ext cx="10515600" cy="1050611"/>
          </a:xfrm>
          <a:prstGeom prst="rect">
            <a:avLst/>
          </a:prstGeom>
        </p:spPr>
        <p:txBody>
          <a:bodyPr/>
          <a:lstStyle>
            <a:lvl1pPr>
              <a:defRPr sz="3200">
                <a:solidFill>
                  <a:schemeClr val="tx1"/>
                </a:solidFill>
                <a:latin typeface="+mj-lt"/>
                <a:ea typeface="Arial" charset="0"/>
                <a:cs typeface="Arial" charset="0"/>
              </a:defRPr>
            </a:lvl1pPr>
          </a:lstStyle>
          <a:p>
            <a:r>
              <a:rPr lang="en-US"/>
              <a:t>Click to edit Master title style</a:t>
            </a:r>
            <a:endParaRPr lang="en-US" dirty="0"/>
          </a:p>
        </p:txBody>
      </p:sp>
      <p:sp>
        <p:nvSpPr>
          <p:cNvPr id="3" name="Content Placeholder 2"/>
          <p:cNvSpPr>
            <a:spLocks noGrp="1"/>
          </p:cNvSpPr>
          <p:nvPr>
            <p:ph idx="1"/>
          </p:nvPr>
        </p:nvSpPr>
        <p:spPr>
          <a:xfrm>
            <a:off x="838200" y="1825629"/>
            <a:ext cx="10515600" cy="3978275"/>
          </a:xfrm>
          <a:prstGeom prst="rect">
            <a:avLst/>
          </a:prstGeom>
        </p:spPr>
        <p:txBody>
          <a:bodyPr/>
          <a:lstStyle>
            <a:lvl1pPr marL="0" indent="0">
              <a:lnSpc>
                <a:spcPct val="114000"/>
              </a:lnSpc>
              <a:spcBef>
                <a:spcPts val="0"/>
              </a:spcBef>
              <a:spcAft>
                <a:spcPts val="0"/>
              </a:spcAft>
              <a:buFontTx/>
              <a:buNone/>
              <a:defRPr sz="2000">
                <a:solidFill>
                  <a:schemeClr val="tx1"/>
                </a:solidFill>
                <a:latin typeface="+mn-lt"/>
                <a:ea typeface="Arial" charset="0"/>
                <a:cs typeface="Arial" charset="0"/>
              </a:defRPr>
            </a:lvl1pPr>
            <a:lvl2pPr marL="342883" indent="0">
              <a:lnSpc>
                <a:spcPct val="114000"/>
              </a:lnSpc>
              <a:spcAft>
                <a:spcPts val="0"/>
              </a:spcAft>
              <a:buFontTx/>
              <a:buNone/>
              <a:defRPr>
                <a:solidFill>
                  <a:schemeClr val="tx1"/>
                </a:solidFill>
                <a:latin typeface="+mn-lt"/>
                <a:ea typeface="Arial" charset="0"/>
                <a:cs typeface="Arial" charset="0"/>
              </a:defRPr>
            </a:lvl2pPr>
            <a:lvl3pPr marL="685765" indent="0">
              <a:lnSpc>
                <a:spcPct val="114000"/>
              </a:lnSpc>
              <a:spcAft>
                <a:spcPts val="0"/>
              </a:spcAft>
              <a:buFontTx/>
              <a:buNone/>
              <a:defRPr>
                <a:solidFill>
                  <a:schemeClr val="tx1"/>
                </a:solidFill>
                <a:latin typeface="+mn-lt"/>
                <a:ea typeface="Arial" charset="0"/>
                <a:cs typeface="Arial" charset="0"/>
              </a:defRPr>
            </a:lvl3pPr>
            <a:lvl4pPr marL="1028648" indent="0">
              <a:lnSpc>
                <a:spcPct val="114000"/>
              </a:lnSpc>
              <a:spcAft>
                <a:spcPts val="0"/>
              </a:spcAft>
              <a:buFontTx/>
              <a:buNone/>
              <a:defRPr>
                <a:solidFill>
                  <a:schemeClr val="tx1"/>
                </a:solidFill>
                <a:latin typeface="+mn-lt"/>
                <a:ea typeface="Arial" charset="0"/>
                <a:cs typeface="Arial" charset="0"/>
              </a:defRPr>
            </a:lvl4pPr>
            <a:lvl5pPr marL="1371532" indent="0">
              <a:lnSpc>
                <a:spcPct val="114000"/>
              </a:lnSpc>
              <a:spcAft>
                <a:spcPts val="0"/>
              </a:spcAft>
              <a:buFontTx/>
              <a:buNone/>
              <a:defRPr>
                <a:solidFill>
                  <a:schemeClr val="tx1"/>
                </a:solidFill>
                <a:latin typeface="+mn-lt"/>
                <a:ea typeface="Arial" charset="0"/>
                <a:cs typeface="Arial" charset="0"/>
              </a:defRPr>
            </a:lvl5pPr>
          </a:lstStyle>
          <a:p>
            <a:pPr lvl="0"/>
            <a:r>
              <a:rPr lang="en-US"/>
              <a:t>Edit Master text styles</a:t>
            </a:r>
          </a:p>
        </p:txBody>
      </p:sp>
    </p:spTree>
    <p:extLst>
      <p:ext uri="{BB962C8B-B14F-4D97-AF65-F5344CB8AC3E}">
        <p14:creationId xmlns:p14="http://schemas.microsoft.com/office/powerpoint/2010/main" val="41677318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wo Content with Footer">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30"/>
            <a:ext cx="5181600" cy="3965575"/>
          </a:xfrm>
          <a:prstGeom prst="rect">
            <a:avLst/>
          </a:prstGeom>
        </p:spPr>
        <p:txBody>
          <a:bodyPr/>
          <a:lstStyle>
            <a:lvl1pPr>
              <a:lnSpc>
                <a:spcPct val="114000"/>
              </a:lnSpc>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30"/>
            <a:ext cx="5181600" cy="3965575"/>
          </a:xfrm>
          <a:prstGeom prst="rect">
            <a:avLst/>
          </a:prstGeom>
        </p:spPr>
        <p:txBody>
          <a:bodyPr/>
          <a:lstStyle>
            <a:lvl1pPr>
              <a:lnSpc>
                <a:spcPct val="114000"/>
              </a:lnSpc>
              <a:spcBef>
                <a:spcPts val="0"/>
              </a:spcBef>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itle 1"/>
          <p:cNvSpPr>
            <a:spLocks noGrp="1"/>
          </p:cNvSpPr>
          <p:nvPr>
            <p:ph type="title"/>
          </p:nvPr>
        </p:nvSpPr>
        <p:spPr>
          <a:xfrm>
            <a:off x="838200" y="640081"/>
            <a:ext cx="10515600" cy="1050611"/>
          </a:xfrm>
          <a:prstGeom prst="rect">
            <a:avLst/>
          </a:prstGeom>
        </p:spPr>
        <p:txBody>
          <a:bodyPr/>
          <a:lstStyle>
            <a:lvl1pPr>
              <a:defRPr sz="3200">
                <a:solidFill>
                  <a:schemeClr val="tx1"/>
                </a:solidFill>
                <a:latin typeface="+mj-lt"/>
                <a:ea typeface="Arial" charset="0"/>
                <a:cs typeface="Arial" charset="0"/>
              </a:defRPr>
            </a:lvl1pPr>
          </a:lstStyle>
          <a:p>
            <a:r>
              <a:rPr lang="en-US"/>
              <a:t>Click to edit Master title style</a:t>
            </a:r>
            <a:endParaRPr lang="en-US" dirty="0"/>
          </a:p>
        </p:txBody>
      </p:sp>
    </p:spTree>
    <p:extLst>
      <p:ext uri="{BB962C8B-B14F-4D97-AF65-F5344CB8AC3E}">
        <p14:creationId xmlns:p14="http://schemas.microsoft.com/office/powerpoint/2010/main" val="29383248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Blank">
    <p:spTree>
      <p:nvGrpSpPr>
        <p:cNvPr id="1" name=""/>
        <p:cNvGrpSpPr/>
        <p:nvPr/>
      </p:nvGrpSpPr>
      <p:grpSpPr>
        <a:xfrm>
          <a:off x="0" y="0"/>
          <a:ext cx="0" cy="0"/>
          <a:chOff x="0" y="0"/>
          <a:chExt cx="0" cy="0"/>
        </a:xfrm>
      </p:grpSpPr>
      <p:sp>
        <p:nvSpPr>
          <p:cNvPr id="3" name="Title 1"/>
          <p:cNvSpPr>
            <a:spLocks noGrp="1"/>
          </p:cNvSpPr>
          <p:nvPr>
            <p:ph type="title"/>
          </p:nvPr>
        </p:nvSpPr>
        <p:spPr>
          <a:xfrm>
            <a:off x="838200" y="640081"/>
            <a:ext cx="10515600" cy="1050611"/>
          </a:xfrm>
          <a:prstGeom prst="rect">
            <a:avLst/>
          </a:prstGeom>
        </p:spPr>
        <p:txBody>
          <a:bodyPr/>
          <a:lstStyle>
            <a:lvl1pPr algn="ct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41464070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Text Placeholder 2"/>
          <p:cNvSpPr>
            <a:spLocks noGrp="1"/>
          </p:cNvSpPr>
          <p:nvPr>
            <p:ph type="body" sz="quarter" idx="10" hasCustomPrompt="1"/>
          </p:nvPr>
        </p:nvSpPr>
        <p:spPr>
          <a:xfrm>
            <a:off x="5869369" y="6509893"/>
            <a:ext cx="453263" cy="293244"/>
          </a:xfrm>
          <a:prstGeom prst="rect">
            <a:avLst/>
          </a:prstGeom>
        </p:spPr>
        <p:txBody>
          <a:bodyPr/>
          <a:lstStyle>
            <a:lvl1pPr marL="0" indent="0" algn="ctr">
              <a:buNone/>
              <a:defRPr sz="12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3232" y="749808"/>
            <a:ext cx="10735056" cy="940880"/>
          </a:xfrm>
          <a:prstGeom prst="rect">
            <a:avLst/>
          </a:prstGeom>
        </p:spPr>
        <p:txBody>
          <a:bodyPr/>
          <a:lstStyle>
            <a:lvl1pPr>
              <a:defRPr sz="3600">
                <a:solidFill>
                  <a:schemeClr val="tx1"/>
                </a:solidFill>
                <a:latin typeface="+mj-lt"/>
                <a:ea typeface="Arial" charset="0"/>
                <a:cs typeface="Arial" charset="0"/>
              </a:defRPr>
            </a:lvl1pPr>
          </a:lstStyle>
          <a:p>
            <a:r>
              <a:rPr lang="en-US"/>
              <a:t>Click to edit Master title style</a:t>
            </a:r>
            <a:endParaRPr lang="en-US" dirty="0"/>
          </a:p>
        </p:txBody>
      </p:sp>
      <p:sp>
        <p:nvSpPr>
          <p:cNvPr id="3" name="Content Placeholder 2"/>
          <p:cNvSpPr>
            <a:spLocks noGrp="1"/>
          </p:cNvSpPr>
          <p:nvPr>
            <p:ph idx="1"/>
          </p:nvPr>
        </p:nvSpPr>
        <p:spPr>
          <a:xfrm>
            <a:off x="713232" y="1825625"/>
            <a:ext cx="10735056" cy="3978275"/>
          </a:xfrm>
          <a:prstGeom prst="rect">
            <a:avLst/>
          </a:prstGeom>
        </p:spPr>
        <p:txBody>
          <a:bodyPr/>
          <a:lstStyle>
            <a:lvl1pPr marL="0" indent="0">
              <a:lnSpc>
                <a:spcPct val="114000"/>
              </a:lnSpc>
              <a:spcBef>
                <a:spcPts val="0"/>
              </a:spcBef>
              <a:buFontTx/>
              <a:buNone/>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Click to edit Master text styles</a:t>
            </a:r>
          </a:p>
        </p:txBody>
      </p:sp>
      <p:sp>
        <p:nvSpPr>
          <p:cNvPr id="4" name="Text Placeholder 2"/>
          <p:cNvSpPr>
            <a:spLocks noGrp="1"/>
          </p:cNvSpPr>
          <p:nvPr>
            <p:ph type="body" sz="quarter" idx="10" hasCustomPrompt="1"/>
          </p:nvPr>
        </p:nvSpPr>
        <p:spPr>
          <a:xfrm>
            <a:off x="5869369" y="6509893"/>
            <a:ext cx="453263" cy="293244"/>
          </a:xfrm>
          <a:prstGeom prst="rect">
            <a:avLst/>
          </a:prstGeom>
        </p:spPr>
        <p:txBody>
          <a:bodyPr/>
          <a:lstStyle>
            <a:lvl1pPr marL="0" indent="0" algn="ctr">
              <a:buNone/>
              <a:defRPr sz="12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Bulleted Content">
    <p:spTree>
      <p:nvGrpSpPr>
        <p:cNvPr id="1" name=""/>
        <p:cNvGrpSpPr/>
        <p:nvPr/>
      </p:nvGrpSpPr>
      <p:grpSpPr>
        <a:xfrm>
          <a:off x="0" y="0"/>
          <a:ext cx="0" cy="0"/>
          <a:chOff x="0" y="0"/>
          <a:chExt cx="0" cy="0"/>
        </a:xfrm>
      </p:grpSpPr>
      <p:sp>
        <p:nvSpPr>
          <p:cNvPr id="2" name="Title 1"/>
          <p:cNvSpPr>
            <a:spLocks noGrp="1"/>
          </p:cNvSpPr>
          <p:nvPr>
            <p:ph type="title"/>
          </p:nvPr>
        </p:nvSpPr>
        <p:spPr>
          <a:xfrm>
            <a:off x="713232" y="749808"/>
            <a:ext cx="10735056" cy="940880"/>
          </a:xfrm>
          <a:prstGeom prst="rect">
            <a:avLst/>
          </a:prstGeom>
        </p:spPr>
        <p:txBody>
          <a:bodyPr/>
          <a:lstStyle>
            <a:lvl1pPr>
              <a:defRPr sz="3600">
                <a:solidFill>
                  <a:schemeClr val="tx1"/>
                </a:solidFill>
                <a:latin typeface="+mj-lt"/>
                <a:ea typeface="Arial" charset="0"/>
                <a:cs typeface="Arial" charset="0"/>
              </a:defRPr>
            </a:lvl1pPr>
          </a:lstStyle>
          <a:p>
            <a:r>
              <a:rPr lang="en-US"/>
              <a:t>Click to edit Master title style</a:t>
            </a:r>
            <a:endParaRPr lang="en-US" dirty="0"/>
          </a:p>
        </p:txBody>
      </p:sp>
      <p:sp>
        <p:nvSpPr>
          <p:cNvPr id="3" name="Content Placeholder 2"/>
          <p:cNvSpPr>
            <a:spLocks noGrp="1"/>
          </p:cNvSpPr>
          <p:nvPr>
            <p:ph idx="1"/>
          </p:nvPr>
        </p:nvSpPr>
        <p:spPr>
          <a:xfrm>
            <a:off x="713232" y="1825625"/>
            <a:ext cx="10735056" cy="3978275"/>
          </a:xfrm>
          <a:prstGeom prst="rect">
            <a:avLst/>
          </a:prstGeom>
        </p:spPr>
        <p:txBody>
          <a:bodyPr/>
          <a:lstStyle>
            <a:lvl1pPr>
              <a:lnSpc>
                <a:spcPct val="114000"/>
              </a:lnSpc>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2"/>
          <p:cNvSpPr>
            <a:spLocks noGrp="1"/>
          </p:cNvSpPr>
          <p:nvPr>
            <p:ph type="body" sz="quarter" idx="10" hasCustomPrompt="1"/>
          </p:nvPr>
        </p:nvSpPr>
        <p:spPr>
          <a:xfrm>
            <a:off x="5869369" y="6509893"/>
            <a:ext cx="453263" cy="293244"/>
          </a:xfrm>
          <a:prstGeom prst="rect">
            <a:avLst/>
          </a:prstGeom>
        </p:spPr>
        <p:txBody>
          <a:bodyPr/>
          <a:lstStyle>
            <a:lvl1pPr marL="0" indent="0" algn="ctr">
              <a:buNone/>
              <a:defRPr sz="12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3232" y="1825625"/>
            <a:ext cx="5306568" cy="3965575"/>
          </a:xfrm>
          <a:prstGeom prst="rect">
            <a:avLst/>
          </a:prstGeom>
        </p:spPr>
        <p:txBody>
          <a:bodyPr/>
          <a:lstStyle>
            <a:lvl1pPr>
              <a:lnSpc>
                <a:spcPct val="114000"/>
              </a:lnSpc>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276088" cy="3965575"/>
          </a:xfrm>
          <a:prstGeom prst="rect">
            <a:avLst/>
          </a:prstGeom>
        </p:spPr>
        <p:txBody>
          <a:bodyPr/>
          <a:lstStyle>
            <a:lvl1pPr>
              <a:lnSpc>
                <a:spcPct val="114000"/>
              </a:lnSpc>
              <a:defRPr>
                <a:solidFill>
                  <a:schemeClr val="tx1"/>
                </a:solidFill>
                <a:latin typeface="+mn-lt"/>
                <a:ea typeface="Arial" charset="0"/>
                <a:cs typeface="Arial" charset="0"/>
              </a:defRPr>
            </a:lvl1pPr>
            <a:lvl2pPr>
              <a:lnSpc>
                <a:spcPct val="114000"/>
              </a:lnSpc>
              <a:defRPr>
                <a:solidFill>
                  <a:schemeClr val="tx1"/>
                </a:solidFill>
                <a:latin typeface="+mn-lt"/>
                <a:ea typeface="Arial" charset="0"/>
                <a:cs typeface="Arial" charset="0"/>
              </a:defRPr>
            </a:lvl2pPr>
            <a:lvl3pPr>
              <a:lnSpc>
                <a:spcPct val="114000"/>
              </a:lnSpc>
              <a:defRPr>
                <a:solidFill>
                  <a:schemeClr val="tx1"/>
                </a:solidFill>
                <a:latin typeface="+mn-lt"/>
                <a:ea typeface="Arial" charset="0"/>
                <a:cs typeface="Arial" charset="0"/>
              </a:defRPr>
            </a:lvl3pPr>
            <a:lvl4pPr>
              <a:lnSpc>
                <a:spcPct val="114000"/>
              </a:lnSpc>
              <a:defRPr>
                <a:solidFill>
                  <a:schemeClr val="tx1"/>
                </a:solidFill>
                <a:latin typeface="+mn-lt"/>
                <a:ea typeface="Arial" charset="0"/>
                <a:cs typeface="Arial" charset="0"/>
              </a:defRPr>
            </a:lvl4pPr>
            <a:lvl5pPr>
              <a:lnSpc>
                <a:spcPct val="114000"/>
              </a:lnSpc>
              <a:defRPr>
                <a:solidFill>
                  <a:schemeClr val="tx1"/>
                </a:solidFill>
                <a:latin typeface="+mn-lt"/>
                <a:ea typeface="Arial" charset="0"/>
                <a:cs typeface="Arial"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itle 1"/>
          <p:cNvSpPr>
            <a:spLocks noGrp="1"/>
          </p:cNvSpPr>
          <p:nvPr>
            <p:ph type="title"/>
          </p:nvPr>
        </p:nvSpPr>
        <p:spPr>
          <a:xfrm>
            <a:off x="713232" y="749808"/>
            <a:ext cx="10735056" cy="940880"/>
          </a:xfrm>
          <a:prstGeom prst="rect">
            <a:avLst/>
          </a:prstGeom>
        </p:spPr>
        <p:txBody>
          <a:bodyPr/>
          <a:lstStyle>
            <a:lvl1pPr>
              <a:defRPr sz="3600">
                <a:solidFill>
                  <a:schemeClr val="tx1"/>
                </a:solidFill>
                <a:latin typeface="+mj-lt"/>
                <a:ea typeface="Arial" charset="0"/>
                <a:cs typeface="Arial" charset="0"/>
              </a:defRPr>
            </a:lvl1pPr>
          </a:lstStyle>
          <a:p>
            <a:r>
              <a:rPr lang="en-US"/>
              <a:t>Click to edit Master title style</a:t>
            </a:r>
            <a:endParaRPr lang="en-US" dirty="0"/>
          </a:p>
        </p:txBody>
      </p:sp>
      <p:sp>
        <p:nvSpPr>
          <p:cNvPr id="5" name="Text Placeholder 2"/>
          <p:cNvSpPr>
            <a:spLocks noGrp="1"/>
          </p:cNvSpPr>
          <p:nvPr>
            <p:ph type="body" sz="quarter" idx="10" hasCustomPrompt="1"/>
          </p:nvPr>
        </p:nvSpPr>
        <p:spPr>
          <a:xfrm>
            <a:off x="5869369" y="6509893"/>
            <a:ext cx="453263" cy="293244"/>
          </a:xfrm>
          <a:prstGeom prst="rect">
            <a:avLst/>
          </a:prstGeom>
        </p:spPr>
        <p:txBody>
          <a:bodyPr/>
          <a:lstStyle>
            <a:lvl1pPr marL="0" indent="0" algn="ctr">
              <a:buNone/>
              <a:defRPr sz="12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Main 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416176"/>
            <a:ext cx="10363200" cy="1470025"/>
          </a:xfrm>
          <a:prstGeom prst="rect">
            <a:avLst/>
          </a:prstGeom>
        </p:spPr>
        <p:txBody>
          <a:bodyPr/>
          <a:lstStyle>
            <a:lvl1pPr algn="ctr">
              <a:defRPr/>
            </a:lvl1pPr>
          </a:lstStyle>
          <a:p>
            <a:r>
              <a:rPr lang="en-US"/>
              <a:t>Click to edit Master title style</a:t>
            </a:r>
            <a:endParaRPr lang="en-US" dirty="0"/>
          </a:p>
        </p:txBody>
      </p:sp>
      <p:sp>
        <p:nvSpPr>
          <p:cNvPr id="3" name="Subtitle 2"/>
          <p:cNvSpPr>
            <a:spLocks noGrp="1"/>
          </p:cNvSpPr>
          <p:nvPr>
            <p:ph type="subTitle" idx="1"/>
          </p:nvPr>
        </p:nvSpPr>
        <p:spPr>
          <a:xfrm>
            <a:off x="1828800" y="3886201"/>
            <a:ext cx="8534400" cy="1391653"/>
          </a:xfrm>
          <a:prstGeom prst="rect">
            <a:avLst/>
          </a:prstGeom>
        </p:spPr>
        <p:txBody>
          <a:bodyPr>
            <a:normAutofit/>
          </a:bodyPr>
          <a:lstStyle>
            <a:lvl1pPr marL="0" indent="0" algn="ctr">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27365" y="803368"/>
            <a:ext cx="4112832" cy="750340"/>
          </a:xfrm>
          <a:prstGeom prst="rect">
            <a:avLst/>
          </a:prstGeom>
        </p:spPr>
      </p:pic>
      <p:sp>
        <p:nvSpPr>
          <p:cNvPr id="9" name="Text Placeholder 2"/>
          <p:cNvSpPr>
            <a:spLocks noGrp="1"/>
          </p:cNvSpPr>
          <p:nvPr>
            <p:ph type="body" sz="quarter" idx="13" hasCustomPrompt="1"/>
          </p:nvPr>
        </p:nvSpPr>
        <p:spPr>
          <a:xfrm>
            <a:off x="5869369" y="6463001"/>
            <a:ext cx="453263" cy="293244"/>
          </a:xfrm>
          <a:prstGeom prst="rect">
            <a:avLst/>
          </a:prstGeom>
        </p:spPr>
        <p:txBody>
          <a:bodyPr/>
          <a:lstStyle>
            <a:lvl1pPr marL="0" indent="0" algn="ctr">
              <a:buNone/>
              <a:defRPr sz="1200">
                <a:solidFill>
                  <a:srgbClr val="78786B"/>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5214825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Header Slide">
    <p:spTree>
      <p:nvGrpSpPr>
        <p:cNvPr id="1" name=""/>
        <p:cNvGrpSpPr/>
        <p:nvPr/>
      </p:nvGrpSpPr>
      <p:grpSpPr>
        <a:xfrm>
          <a:off x="0" y="0"/>
          <a:ext cx="0" cy="0"/>
          <a:chOff x="0" y="0"/>
          <a:chExt cx="0" cy="0"/>
        </a:xfrm>
      </p:grpSpPr>
      <p:sp>
        <p:nvSpPr>
          <p:cNvPr id="2" name="Title 1"/>
          <p:cNvSpPr>
            <a:spLocks noGrp="1"/>
          </p:cNvSpPr>
          <p:nvPr>
            <p:ph type="ctrTitle"/>
          </p:nvPr>
        </p:nvSpPr>
        <p:spPr>
          <a:xfrm>
            <a:off x="700505" y="4529872"/>
            <a:ext cx="10363200" cy="809148"/>
          </a:xfrm>
          <a:prstGeom prst="rect">
            <a:avLst/>
          </a:prstGeom>
        </p:spPr>
        <p:txBody>
          <a:bodyPr/>
          <a:lstStyle>
            <a:lvl1pPr algn="l">
              <a:defRPr/>
            </a:lvl1pPr>
          </a:lstStyle>
          <a:p>
            <a:r>
              <a:rPr lang="en-US"/>
              <a:t>Click to edit Master title style</a:t>
            </a:r>
            <a:endParaRPr lang="en-US" dirty="0"/>
          </a:p>
        </p:txBody>
      </p:sp>
      <p:sp>
        <p:nvSpPr>
          <p:cNvPr id="3" name="Subtitle 2"/>
          <p:cNvSpPr>
            <a:spLocks noGrp="1"/>
          </p:cNvSpPr>
          <p:nvPr>
            <p:ph type="subTitle" idx="1"/>
          </p:nvPr>
        </p:nvSpPr>
        <p:spPr>
          <a:xfrm>
            <a:off x="700505" y="3882190"/>
            <a:ext cx="8534400" cy="647682"/>
          </a:xfrm>
          <a:prstGeom prst="rect">
            <a:avLst/>
          </a:prstGeom>
        </p:spPr>
        <p:txBody>
          <a:bodyPr anchor="b">
            <a:normAutofit/>
          </a:bodyPr>
          <a:lstStyle>
            <a:lvl1pPr marL="0" indent="0" algn="l">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7" name="Text Placeholder 2"/>
          <p:cNvSpPr>
            <a:spLocks noGrp="1"/>
          </p:cNvSpPr>
          <p:nvPr>
            <p:ph type="body" sz="quarter" idx="13" hasCustomPrompt="1"/>
          </p:nvPr>
        </p:nvSpPr>
        <p:spPr>
          <a:xfrm>
            <a:off x="5869369" y="6463001"/>
            <a:ext cx="453263" cy="293244"/>
          </a:xfrm>
          <a:prstGeom prst="rect">
            <a:avLst/>
          </a:prstGeom>
        </p:spPr>
        <p:txBody>
          <a:bodyPr/>
          <a:lstStyle>
            <a:lvl1pPr marL="0" indent="0" algn="ctr">
              <a:buNone/>
              <a:defRPr sz="1200">
                <a:solidFill>
                  <a:srgbClr val="78786B"/>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6756140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title"/>
          </p:nvPr>
        </p:nvSpPr>
        <p:spPr>
          <a:xfrm>
            <a:off x="609600" y="545432"/>
            <a:ext cx="10972800" cy="872205"/>
          </a:xfrm>
          <a:prstGeom prst="rect">
            <a:avLst/>
          </a:prstGeom>
        </p:spPr>
        <p:txBody>
          <a:bodyPr/>
          <a:lstStyle/>
          <a:p>
            <a:r>
              <a:rPr lang="en-US"/>
              <a:t>Click to edit Master title style</a:t>
            </a:r>
            <a:endParaRPr lang="en-US" dirty="0"/>
          </a:p>
        </p:txBody>
      </p:sp>
      <p:sp>
        <p:nvSpPr>
          <p:cNvPr id="6" name="Text Placeholder 2"/>
          <p:cNvSpPr>
            <a:spLocks noGrp="1"/>
          </p:cNvSpPr>
          <p:nvPr>
            <p:ph type="body" sz="quarter" idx="13" hasCustomPrompt="1"/>
          </p:nvPr>
        </p:nvSpPr>
        <p:spPr>
          <a:xfrm>
            <a:off x="5869369" y="6463001"/>
            <a:ext cx="453263" cy="293244"/>
          </a:xfrm>
          <a:prstGeom prst="rect">
            <a:avLst/>
          </a:prstGeom>
        </p:spPr>
        <p:txBody>
          <a:bodyPr/>
          <a:lstStyle>
            <a:lvl1pPr marL="0" indent="0" algn="ctr">
              <a:buNone/>
              <a:defRPr sz="1200">
                <a:solidFill>
                  <a:srgbClr val="78786B"/>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13000193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 Slide">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600201"/>
            <a:ext cx="10972800" cy="4525963"/>
          </a:xfrm>
          <a:prstGeom prst="rect">
            <a:avLst/>
          </a:prstGeom>
        </p:spPr>
        <p:txBody>
          <a:bodyPr>
            <a:normAutofit/>
          </a:bodyPr>
          <a:lstStyle>
            <a:lvl1pPr marL="342900" indent="-342900">
              <a:buClr>
                <a:schemeClr val="accent2"/>
              </a:buClr>
              <a:buFont typeface="Wingdings" charset="2"/>
              <a:buChar char="v"/>
              <a:defRPr sz="2000">
                <a:solidFill>
                  <a:schemeClr val="tx1"/>
                </a:solidFill>
              </a:defRPr>
            </a:lvl1pPr>
            <a:lvl2pPr marL="742950" indent="-285750">
              <a:buClr>
                <a:schemeClr val="accent2"/>
              </a:buClr>
              <a:buFont typeface="Wingdings" charset="2"/>
              <a:buChar char="§"/>
              <a:defRPr sz="2000">
                <a:solidFill>
                  <a:schemeClr val="tx1"/>
                </a:solidFill>
              </a:defRPr>
            </a:lvl2pPr>
            <a:lvl3pPr marL="1143000" indent="-228600">
              <a:buClr>
                <a:schemeClr val="accent2"/>
              </a:buClr>
              <a:buFont typeface="Wingdings" charset="2"/>
              <a:buChar char="§"/>
              <a:defRPr sz="2000">
                <a:solidFill>
                  <a:schemeClr val="tx1"/>
                </a:solidFill>
              </a:defRPr>
            </a:lvl3pPr>
            <a:lvl4pPr marL="1600200" indent="-228600">
              <a:buClr>
                <a:schemeClr val="accent2"/>
              </a:buClr>
              <a:buFont typeface="Wingdings" charset="2"/>
              <a:buChar char="§"/>
              <a:defRPr sz="2000">
                <a:solidFill>
                  <a:schemeClr val="tx1"/>
                </a:solidFill>
              </a:defRPr>
            </a:lvl4pPr>
            <a:lvl5pPr marL="2057400" indent="-228600">
              <a:buClr>
                <a:schemeClr val="accent2"/>
              </a:buClr>
              <a:buFont typeface="Wingdings" charset="2"/>
              <a:buChar char="§"/>
              <a:defRPr sz="2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1"/>
          <p:cNvSpPr>
            <a:spLocks noGrp="1"/>
          </p:cNvSpPr>
          <p:nvPr>
            <p:ph type="title"/>
          </p:nvPr>
        </p:nvSpPr>
        <p:spPr>
          <a:xfrm>
            <a:off x="609600" y="545432"/>
            <a:ext cx="10972800" cy="872205"/>
          </a:xfrm>
          <a:prstGeom prst="rect">
            <a:avLst/>
          </a:prstGeom>
        </p:spPr>
        <p:txBody>
          <a:bodyPr/>
          <a:lstStyle/>
          <a:p>
            <a:r>
              <a:rPr lang="en-US"/>
              <a:t>Click to edit Master title style</a:t>
            </a:r>
            <a:endParaRPr lang="en-US" dirty="0"/>
          </a:p>
        </p:txBody>
      </p:sp>
      <p:sp>
        <p:nvSpPr>
          <p:cNvPr id="8" name="Text Placeholder 2"/>
          <p:cNvSpPr>
            <a:spLocks noGrp="1"/>
          </p:cNvSpPr>
          <p:nvPr>
            <p:ph type="body" sz="quarter" idx="13" hasCustomPrompt="1"/>
          </p:nvPr>
        </p:nvSpPr>
        <p:spPr>
          <a:xfrm>
            <a:off x="5869369" y="6463001"/>
            <a:ext cx="453263" cy="293244"/>
          </a:xfrm>
          <a:prstGeom prst="rect">
            <a:avLst/>
          </a:prstGeom>
        </p:spPr>
        <p:txBody>
          <a:bodyPr/>
          <a:lstStyle>
            <a:lvl1pPr marL="0" indent="0" algn="ctr">
              <a:buNone/>
              <a:defRPr sz="1200">
                <a:solidFill>
                  <a:srgbClr val="78786B"/>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9267925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able Content Slid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600201"/>
            <a:ext cx="5384800" cy="4525963"/>
          </a:xfrm>
          <a:prstGeom prst="rect">
            <a:avLst/>
          </a:prstGeom>
        </p:spPr>
        <p:txBody>
          <a:bodyPr>
            <a:normAutofit/>
          </a:bodyPr>
          <a:lstStyle>
            <a:lvl1pPr marL="342900" indent="-342900">
              <a:buClr>
                <a:schemeClr val="accent2"/>
              </a:buClr>
              <a:buFont typeface="Wingdings" charset="2"/>
              <a:buChar char="v"/>
              <a:defRPr sz="2000">
                <a:solidFill>
                  <a:schemeClr val="tx1"/>
                </a:solidFill>
              </a:defRPr>
            </a:lvl1pPr>
            <a:lvl2pPr marL="742950" indent="-285750">
              <a:buClr>
                <a:schemeClr val="accent2"/>
              </a:buClr>
              <a:buFont typeface="Wingdings" charset="2"/>
              <a:buChar char="§"/>
              <a:defRPr sz="2000">
                <a:solidFill>
                  <a:schemeClr val="tx1"/>
                </a:solidFill>
              </a:defRPr>
            </a:lvl2pPr>
            <a:lvl3pPr marL="1143000" indent="-228600">
              <a:buClr>
                <a:schemeClr val="accent2"/>
              </a:buClr>
              <a:buFont typeface="Wingdings" charset="2"/>
              <a:buChar char="§"/>
              <a:defRPr sz="2000">
                <a:solidFill>
                  <a:schemeClr val="tx1"/>
                </a:solidFill>
              </a:defRPr>
            </a:lvl3pPr>
            <a:lvl4pPr marL="1600200" indent="-228600">
              <a:buClr>
                <a:schemeClr val="accent2"/>
              </a:buClr>
              <a:buFont typeface="Wingdings" charset="2"/>
              <a:buChar char="§"/>
              <a:defRPr sz="2000">
                <a:solidFill>
                  <a:schemeClr val="tx1"/>
                </a:solidFill>
              </a:defRPr>
            </a:lvl4pPr>
            <a:lvl5pPr marL="2057400" indent="-228600">
              <a:buClr>
                <a:schemeClr val="accent2"/>
              </a:buClr>
              <a:buFont typeface="Wingdings" charset="2"/>
              <a:buChar char="§"/>
              <a:defRPr sz="2000">
                <a:solidFill>
                  <a:schemeClr val="tx1"/>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97600" y="1600201"/>
            <a:ext cx="5384800" cy="4525963"/>
          </a:xfrm>
          <a:prstGeom prst="rect">
            <a:avLst/>
          </a:prstGeom>
        </p:spPr>
        <p:txBody>
          <a:bodyPr>
            <a:normAutofit/>
          </a:bodyPr>
          <a:lstStyle>
            <a:lvl1pPr marL="342900" indent="-342900">
              <a:buClr>
                <a:schemeClr val="accent2"/>
              </a:buClr>
              <a:buFont typeface="Wingdings" charset="2"/>
              <a:buChar char="v"/>
              <a:defRPr sz="2000">
                <a:solidFill>
                  <a:schemeClr val="tx1"/>
                </a:solidFill>
              </a:defRPr>
            </a:lvl1pPr>
            <a:lvl2pPr marL="742950" indent="-285750">
              <a:buClr>
                <a:schemeClr val="accent2"/>
              </a:buClr>
              <a:buFont typeface="Wingdings" charset="2"/>
              <a:buChar char="§"/>
              <a:defRPr sz="2000">
                <a:solidFill>
                  <a:schemeClr val="tx1"/>
                </a:solidFill>
              </a:defRPr>
            </a:lvl2pPr>
            <a:lvl3pPr marL="1143000" indent="-228600">
              <a:buClr>
                <a:schemeClr val="accent2"/>
              </a:buClr>
              <a:buFont typeface="Wingdings" charset="2"/>
              <a:buChar char="§"/>
              <a:defRPr sz="2000">
                <a:solidFill>
                  <a:schemeClr val="tx1"/>
                </a:solidFill>
              </a:defRPr>
            </a:lvl3pPr>
            <a:lvl4pPr marL="1600200" indent="-228600">
              <a:buClr>
                <a:schemeClr val="accent2"/>
              </a:buClr>
              <a:buFont typeface="Wingdings" charset="2"/>
              <a:buChar char="§"/>
              <a:defRPr sz="2000">
                <a:solidFill>
                  <a:schemeClr val="tx1"/>
                </a:solidFill>
              </a:defRPr>
            </a:lvl4pPr>
            <a:lvl5pPr marL="2057400" indent="-228600">
              <a:buClr>
                <a:schemeClr val="accent2"/>
              </a:buClr>
              <a:buFont typeface="Wingdings" charset="2"/>
              <a:buChar char="§"/>
              <a:defRPr sz="2000">
                <a:solidFill>
                  <a:schemeClr val="tx1"/>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1"/>
          <p:cNvSpPr>
            <a:spLocks noGrp="1"/>
          </p:cNvSpPr>
          <p:nvPr>
            <p:ph type="title"/>
          </p:nvPr>
        </p:nvSpPr>
        <p:spPr>
          <a:xfrm>
            <a:off x="609600" y="545432"/>
            <a:ext cx="10972800" cy="872205"/>
          </a:xfrm>
          <a:prstGeom prst="rect">
            <a:avLst/>
          </a:prstGeom>
        </p:spPr>
        <p:txBody>
          <a:bodyPr/>
          <a:lstStyle/>
          <a:p>
            <a:r>
              <a:rPr lang="en-US"/>
              <a:t>Click to edit Master title style</a:t>
            </a:r>
            <a:endParaRPr lang="en-US" dirty="0"/>
          </a:p>
        </p:txBody>
      </p:sp>
      <p:sp>
        <p:nvSpPr>
          <p:cNvPr id="9" name="Text Placeholder 2"/>
          <p:cNvSpPr>
            <a:spLocks noGrp="1"/>
          </p:cNvSpPr>
          <p:nvPr>
            <p:ph type="body" sz="quarter" idx="13" hasCustomPrompt="1"/>
          </p:nvPr>
        </p:nvSpPr>
        <p:spPr>
          <a:xfrm>
            <a:off x="5869369" y="6463001"/>
            <a:ext cx="453263" cy="293244"/>
          </a:xfrm>
          <a:prstGeom prst="rect">
            <a:avLst/>
          </a:prstGeom>
        </p:spPr>
        <p:txBody>
          <a:bodyPr/>
          <a:lstStyle>
            <a:lvl1pPr marL="0" indent="0" algn="ctr">
              <a:buNone/>
              <a:defRPr sz="1200">
                <a:solidFill>
                  <a:srgbClr val="78786B"/>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9035970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tay Connected Slide">
    <p:spTree>
      <p:nvGrpSpPr>
        <p:cNvPr id="1" name=""/>
        <p:cNvGrpSpPr/>
        <p:nvPr/>
      </p:nvGrpSpPr>
      <p:grpSpPr>
        <a:xfrm>
          <a:off x="0" y="0"/>
          <a:ext cx="0" cy="0"/>
          <a:chOff x="0" y="0"/>
          <a:chExt cx="0" cy="0"/>
        </a:xfrm>
      </p:grpSpPr>
      <p:sp>
        <p:nvSpPr>
          <p:cNvPr id="5" name="Oval 4"/>
          <p:cNvSpPr/>
          <p:nvPr/>
        </p:nvSpPr>
        <p:spPr>
          <a:xfrm>
            <a:off x="1890540" y="2838955"/>
            <a:ext cx="891123" cy="66834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6327" y="2927728"/>
            <a:ext cx="666968" cy="500225"/>
          </a:xfrm>
          <a:prstGeom prst="rect">
            <a:avLst/>
          </a:prstGeom>
        </p:spPr>
      </p:pic>
      <p:sp>
        <p:nvSpPr>
          <p:cNvPr id="8" name="Oval 7"/>
          <p:cNvSpPr/>
          <p:nvPr/>
        </p:nvSpPr>
        <p:spPr>
          <a:xfrm>
            <a:off x="5587935" y="2833681"/>
            <a:ext cx="891123" cy="66834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2381" y="2927727"/>
            <a:ext cx="601280" cy="450960"/>
          </a:xfrm>
          <a:prstGeom prst="rect">
            <a:avLst/>
          </a:prstGeom>
        </p:spPr>
      </p:pic>
      <p:sp>
        <p:nvSpPr>
          <p:cNvPr id="11" name="Oval 10"/>
          <p:cNvSpPr/>
          <p:nvPr/>
        </p:nvSpPr>
        <p:spPr>
          <a:xfrm>
            <a:off x="9095925" y="2833680"/>
            <a:ext cx="891119" cy="6683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90974" y="2989888"/>
            <a:ext cx="968725" cy="381435"/>
          </a:xfrm>
          <a:prstGeom prst="rect">
            <a:avLst/>
          </a:prstGeom>
        </p:spPr>
      </p:pic>
      <p:sp>
        <p:nvSpPr>
          <p:cNvPr id="13" name="Rectangle 12"/>
          <p:cNvSpPr/>
          <p:nvPr/>
        </p:nvSpPr>
        <p:spPr>
          <a:xfrm>
            <a:off x="1119382" y="3883791"/>
            <a:ext cx="2420856" cy="307777"/>
          </a:xfrm>
          <a:prstGeom prst="rect">
            <a:avLst/>
          </a:prstGeom>
        </p:spPr>
        <p:txBody>
          <a:bodyPr wrap="none">
            <a:spAutoFit/>
          </a:bodyPr>
          <a:lstStyle/>
          <a:p>
            <a:pPr algn="ctr"/>
            <a:r>
              <a:rPr lang="en-US" sz="1400" b="0" dirty="0">
                <a:latin typeface="Gotham Bold" charset="0"/>
                <a:ea typeface="Gotham Bold" charset="0"/>
                <a:cs typeface="Gotham Bold" charset="0"/>
                <a:hlinkClick r:id="rId5"/>
              </a:rPr>
              <a:t>HealthLinksCertified.org</a:t>
            </a:r>
            <a:endParaRPr lang="en-US" sz="1400" b="0" dirty="0">
              <a:latin typeface="Gotham Bold" charset="0"/>
              <a:ea typeface="Gotham Bold" charset="0"/>
              <a:cs typeface="Gotham Bold" charset="0"/>
            </a:endParaRPr>
          </a:p>
        </p:txBody>
      </p:sp>
      <p:sp>
        <p:nvSpPr>
          <p:cNvPr id="14" name="Rectangle 13"/>
          <p:cNvSpPr/>
          <p:nvPr/>
        </p:nvSpPr>
        <p:spPr>
          <a:xfrm>
            <a:off x="8679436" y="3883792"/>
            <a:ext cx="1922321" cy="307777"/>
          </a:xfrm>
          <a:prstGeom prst="rect">
            <a:avLst/>
          </a:prstGeom>
        </p:spPr>
        <p:txBody>
          <a:bodyPr wrap="none">
            <a:spAutoFit/>
          </a:bodyPr>
          <a:lstStyle/>
          <a:p>
            <a:pPr algn="ctr"/>
            <a:r>
              <a:rPr lang="en-US" sz="1400" b="0" dirty="0">
                <a:latin typeface="Gotham Bold" charset="0"/>
                <a:ea typeface="Gotham Bold" charset="0"/>
                <a:cs typeface="Gotham Bold" charset="0"/>
                <a:hlinkClick r:id="rId6"/>
              </a:rPr>
              <a:t>@</a:t>
            </a:r>
            <a:r>
              <a:rPr lang="en-US" sz="1400" b="0" dirty="0" err="1">
                <a:latin typeface="Gotham Bold" charset="0"/>
                <a:ea typeface="Gotham Bold" charset="0"/>
                <a:cs typeface="Gotham Bold" charset="0"/>
                <a:hlinkClick r:id="rId6"/>
              </a:rPr>
              <a:t>HealthLinksNews</a:t>
            </a:r>
            <a:endParaRPr lang="en-US" sz="1400" b="0" dirty="0">
              <a:latin typeface="Gotham Bold" charset="0"/>
              <a:ea typeface="Gotham Bold" charset="0"/>
              <a:cs typeface="Gotham Bold" charset="0"/>
            </a:endParaRPr>
          </a:p>
        </p:txBody>
      </p:sp>
      <p:sp>
        <p:nvSpPr>
          <p:cNvPr id="15" name="Rectangle 14"/>
          <p:cNvSpPr/>
          <p:nvPr/>
        </p:nvSpPr>
        <p:spPr>
          <a:xfrm>
            <a:off x="4980949" y="3883792"/>
            <a:ext cx="2230098" cy="307777"/>
          </a:xfrm>
          <a:prstGeom prst="rect">
            <a:avLst/>
          </a:prstGeom>
        </p:spPr>
        <p:txBody>
          <a:bodyPr wrap="none">
            <a:spAutoFit/>
          </a:bodyPr>
          <a:lstStyle/>
          <a:p>
            <a:pPr algn="ctr"/>
            <a:r>
              <a:rPr lang="en-US" sz="1400" b="0" dirty="0">
                <a:latin typeface="Gotham Bold" charset="0"/>
                <a:ea typeface="Gotham Bold" charset="0"/>
                <a:cs typeface="Gotham Bold" charset="0"/>
                <a:hlinkClick r:id="rId7"/>
              </a:rPr>
              <a:t>@HealthLinksCertified</a:t>
            </a:r>
            <a:endParaRPr lang="en-US" sz="1400" b="0" dirty="0">
              <a:latin typeface="Gotham Bold" charset="0"/>
              <a:ea typeface="Gotham Bold" charset="0"/>
              <a:cs typeface="Gotham Bold" charset="0"/>
            </a:endParaRPr>
          </a:p>
        </p:txBody>
      </p:sp>
      <p:sp>
        <p:nvSpPr>
          <p:cNvPr id="4" name="Rectangle 3"/>
          <p:cNvSpPr/>
          <p:nvPr/>
        </p:nvSpPr>
        <p:spPr>
          <a:xfrm>
            <a:off x="3797077" y="1209288"/>
            <a:ext cx="3448380" cy="584775"/>
          </a:xfrm>
          <a:prstGeom prst="rect">
            <a:avLst/>
          </a:prstGeom>
        </p:spPr>
        <p:txBody>
          <a:bodyPr wrap="none">
            <a:spAutoFit/>
          </a:bodyPr>
          <a:lstStyle/>
          <a:p>
            <a:r>
              <a:rPr lang="en-US" sz="3200">
                <a:solidFill>
                  <a:schemeClr val="accent2"/>
                </a:solidFill>
                <a:latin typeface="Gotham Book" charset="0"/>
                <a:ea typeface="Gotham Book" charset="0"/>
                <a:cs typeface="Gotham Book" charset="0"/>
              </a:rPr>
              <a:t>Stay Connected</a:t>
            </a:r>
          </a:p>
        </p:txBody>
      </p:sp>
      <p:sp>
        <p:nvSpPr>
          <p:cNvPr id="19" name="Text Placeholder 2"/>
          <p:cNvSpPr>
            <a:spLocks noGrp="1"/>
          </p:cNvSpPr>
          <p:nvPr>
            <p:ph type="body" sz="quarter" idx="13" hasCustomPrompt="1"/>
          </p:nvPr>
        </p:nvSpPr>
        <p:spPr>
          <a:xfrm>
            <a:off x="5869369" y="6463001"/>
            <a:ext cx="453263" cy="293244"/>
          </a:xfrm>
          <a:prstGeom prst="rect">
            <a:avLst/>
          </a:prstGeom>
        </p:spPr>
        <p:txBody>
          <a:bodyPr/>
          <a:lstStyle>
            <a:lvl1pPr marL="0" indent="0" algn="ctr">
              <a:buNone/>
              <a:defRPr sz="1200">
                <a:solidFill>
                  <a:srgbClr val="78786B"/>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18979278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lide_no footer">
    <p:spTree>
      <p:nvGrpSpPr>
        <p:cNvPr id="1" name=""/>
        <p:cNvGrpSpPr/>
        <p:nvPr/>
      </p:nvGrpSpPr>
      <p:grpSpPr>
        <a:xfrm>
          <a:off x="0" y="0"/>
          <a:ext cx="0" cy="0"/>
          <a:chOff x="0" y="0"/>
          <a:chExt cx="0" cy="0"/>
        </a:xfrm>
      </p:grpSpPr>
      <p:sp>
        <p:nvSpPr>
          <p:cNvPr id="2" name="Title 1"/>
          <p:cNvSpPr>
            <a:spLocks noGrp="1"/>
          </p:cNvSpPr>
          <p:nvPr>
            <p:ph type="title"/>
          </p:nvPr>
        </p:nvSpPr>
        <p:spPr>
          <a:xfrm>
            <a:off x="609600" y="545432"/>
            <a:ext cx="10972800" cy="872205"/>
          </a:xfrm>
          <a:prstGeom prst="rect">
            <a:avLst/>
          </a:prstGeom>
        </p:spPr>
        <p:txBody>
          <a:bodyPr/>
          <a:lstStyle/>
          <a:p>
            <a:r>
              <a:rPr lang="en-US"/>
              <a:t>Click to edit Master title style</a:t>
            </a:r>
            <a:endParaRPr lang="en-US" dirty="0"/>
          </a:p>
        </p:txBody>
      </p:sp>
      <p:sp>
        <p:nvSpPr>
          <p:cNvPr id="3" name="Text Placeholder 2"/>
          <p:cNvSpPr>
            <a:spLocks noGrp="1"/>
          </p:cNvSpPr>
          <p:nvPr>
            <p:ph type="body" sz="quarter" idx="13" hasCustomPrompt="1"/>
          </p:nvPr>
        </p:nvSpPr>
        <p:spPr>
          <a:xfrm>
            <a:off x="5869369" y="6463001"/>
            <a:ext cx="453263" cy="293244"/>
          </a:xfrm>
          <a:prstGeom prst="rect">
            <a:avLst/>
          </a:prstGeom>
        </p:spPr>
        <p:txBody>
          <a:bodyPr/>
          <a:lstStyle>
            <a:lvl1pPr marL="0" indent="0" algn="ctr">
              <a:buNone/>
              <a:defRPr sz="1200">
                <a:solidFill>
                  <a:srgbClr val="78786B"/>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1612132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Content Slide_no footer">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600201"/>
            <a:ext cx="10972800" cy="4525963"/>
          </a:xfrm>
          <a:prstGeom prst="rect">
            <a:avLst/>
          </a:prstGeom>
        </p:spPr>
        <p:txBody>
          <a:bodyPr>
            <a:normAutofit/>
          </a:bodyPr>
          <a:lstStyle>
            <a:lvl1pPr marL="342900" indent="-342900">
              <a:buClr>
                <a:schemeClr val="accent2"/>
              </a:buClr>
              <a:buFont typeface="Wingdings" charset="2"/>
              <a:buChar char="v"/>
              <a:defRPr sz="2000">
                <a:solidFill>
                  <a:schemeClr val="tx1"/>
                </a:solidFill>
              </a:defRPr>
            </a:lvl1pPr>
            <a:lvl2pPr marL="742950" indent="-285750">
              <a:buClr>
                <a:schemeClr val="accent2"/>
              </a:buClr>
              <a:buFont typeface="Wingdings" charset="2"/>
              <a:buChar char="§"/>
              <a:defRPr sz="2000">
                <a:solidFill>
                  <a:schemeClr val="tx1"/>
                </a:solidFill>
              </a:defRPr>
            </a:lvl2pPr>
            <a:lvl3pPr marL="1143000" indent="-228600">
              <a:buClr>
                <a:schemeClr val="accent2"/>
              </a:buClr>
              <a:buFont typeface="Wingdings" charset="2"/>
              <a:buChar char="§"/>
              <a:defRPr sz="2000">
                <a:solidFill>
                  <a:schemeClr val="tx1"/>
                </a:solidFill>
              </a:defRPr>
            </a:lvl3pPr>
            <a:lvl4pPr marL="1600200" indent="-228600">
              <a:buClr>
                <a:schemeClr val="accent2"/>
              </a:buClr>
              <a:buFont typeface="Wingdings" charset="2"/>
              <a:buChar char="§"/>
              <a:defRPr sz="2000">
                <a:solidFill>
                  <a:schemeClr val="tx1"/>
                </a:solidFill>
              </a:defRPr>
            </a:lvl4pPr>
            <a:lvl5pPr marL="2057400" indent="-228600">
              <a:buClr>
                <a:schemeClr val="accent2"/>
              </a:buClr>
              <a:buFont typeface="Wingdings" charset="2"/>
              <a:buChar char="§"/>
              <a:defRPr sz="2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1"/>
          <p:cNvSpPr>
            <a:spLocks noGrp="1"/>
          </p:cNvSpPr>
          <p:nvPr>
            <p:ph type="title"/>
          </p:nvPr>
        </p:nvSpPr>
        <p:spPr>
          <a:xfrm>
            <a:off x="609600" y="545432"/>
            <a:ext cx="10972800" cy="872205"/>
          </a:xfrm>
          <a:prstGeom prst="rect">
            <a:avLst/>
          </a:prstGeom>
        </p:spPr>
        <p:txBody>
          <a:bodyPr/>
          <a:lstStyle/>
          <a:p>
            <a:r>
              <a:rPr lang="en-US"/>
              <a:t>Click to edit Master title style</a:t>
            </a:r>
            <a:endParaRPr lang="en-US" dirty="0"/>
          </a:p>
        </p:txBody>
      </p:sp>
      <p:sp>
        <p:nvSpPr>
          <p:cNvPr id="4" name="Text Placeholder 2"/>
          <p:cNvSpPr>
            <a:spLocks noGrp="1"/>
          </p:cNvSpPr>
          <p:nvPr>
            <p:ph type="body" sz="quarter" idx="13" hasCustomPrompt="1"/>
          </p:nvPr>
        </p:nvSpPr>
        <p:spPr>
          <a:xfrm>
            <a:off x="5869369" y="6463001"/>
            <a:ext cx="453263" cy="293244"/>
          </a:xfrm>
          <a:prstGeom prst="rect">
            <a:avLst/>
          </a:prstGeom>
        </p:spPr>
        <p:txBody>
          <a:bodyPr/>
          <a:lstStyle>
            <a:lvl1pPr marL="0" indent="0" algn="ctr">
              <a:buNone/>
              <a:defRPr sz="1200">
                <a:solidFill>
                  <a:srgbClr val="78786B"/>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15339113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able Content Slide_no footer">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600201"/>
            <a:ext cx="5384800" cy="4525963"/>
          </a:xfrm>
          <a:prstGeom prst="rect">
            <a:avLst/>
          </a:prstGeom>
        </p:spPr>
        <p:txBody>
          <a:bodyPr>
            <a:normAutofit/>
          </a:bodyPr>
          <a:lstStyle>
            <a:lvl1pPr marL="342900" indent="-342900">
              <a:buClr>
                <a:schemeClr val="accent2"/>
              </a:buClr>
              <a:buFont typeface="Wingdings" charset="2"/>
              <a:buChar char="v"/>
              <a:defRPr sz="2000">
                <a:solidFill>
                  <a:schemeClr val="tx1"/>
                </a:solidFill>
              </a:defRPr>
            </a:lvl1pPr>
            <a:lvl2pPr marL="742950" indent="-285750">
              <a:buClr>
                <a:schemeClr val="accent2"/>
              </a:buClr>
              <a:buFont typeface="Wingdings" charset="2"/>
              <a:buChar char="§"/>
              <a:defRPr sz="2000">
                <a:solidFill>
                  <a:schemeClr val="tx1"/>
                </a:solidFill>
              </a:defRPr>
            </a:lvl2pPr>
            <a:lvl3pPr marL="1143000" indent="-228600">
              <a:buClr>
                <a:schemeClr val="accent2"/>
              </a:buClr>
              <a:buFont typeface="Wingdings" charset="2"/>
              <a:buChar char="§"/>
              <a:defRPr sz="2000">
                <a:solidFill>
                  <a:schemeClr val="tx1"/>
                </a:solidFill>
              </a:defRPr>
            </a:lvl3pPr>
            <a:lvl4pPr marL="1600200" indent="-228600">
              <a:buClr>
                <a:schemeClr val="accent2"/>
              </a:buClr>
              <a:buFont typeface="Wingdings" charset="2"/>
              <a:buChar char="§"/>
              <a:defRPr sz="2000">
                <a:solidFill>
                  <a:schemeClr val="tx1"/>
                </a:solidFill>
              </a:defRPr>
            </a:lvl4pPr>
            <a:lvl5pPr marL="2057400" indent="-228600">
              <a:buClr>
                <a:schemeClr val="accent2"/>
              </a:buClr>
              <a:buFont typeface="Wingdings" charset="2"/>
              <a:buChar char="§"/>
              <a:defRPr sz="2000">
                <a:solidFill>
                  <a:schemeClr val="tx1"/>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97600" y="1600201"/>
            <a:ext cx="5384800" cy="4525963"/>
          </a:xfrm>
          <a:prstGeom prst="rect">
            <a:avLst/>
          </a:prstGeom>
        </p:spPr>
        <p:txBody>
          <a:bodyPr>
            <a:normAutofit/>
          </a:bodyPr>
          <a:lstStyle>
            <a:lvl1pPr marL="342900" indent="-342900">
              <a:buClr>
                <a:schemeClr val="accent2"/>
              </a:buClr>
              <a:buFont typeface="Wingdings" charset="2"/>
              <a:buChar char="v"/>
              <a:defRPr sz="2000">
                <a:solidFill>
                  <a:schemeClr val="tx1"/>
                </a:solidFill>
              </a:defRPr>
            </a:lvl1pPr>
            <a:lvl2pPr marL="742950" indent="-285750">
              <a:buClr>
                <a:schemeClr val="accent2"/>
              </a:buClr>
              <a:buFont typeface="Wingdings" charset="2"/>
              <a:buChar char="§"/>
              <a:defRPr sz="2000">
                <a:solidFill>
                  <a:schemeClr val="tx1"/>
                </a:solidFill>
              </a:defRPr>
            </a:lvl2pPr>
            <a:lvl3pPr marL="1143000" indent="-228600">
              <a:buClr>
                <a:schemeClr val="accent2"/>
              </a:buClr>
              <a:buFont typeface="Wingdings" charset="2"/>
              <a:buChar char="§"/>
              <a:defRPr sz="2000">
                <a:solidFill>
                  <a:schemeClr val="tx1"/>
                </a:solidFill>
              </a:defRPr>
            </a:lvl3pPr>
            <a:lvl4pPr marL="1600200" indent="-228600">
              <a:buClr>
                <a:schemeClr val="accent2"/>
              </a:buClr>
              <a:buFont typeface="Wingdings" charset="2"/>
              <a:buChar char="§"/>
              <a:defRPr sz="2000">
                <a:solidFill>
                  <a:schemeClr val="tx1"/>
                </a:solidFill>
              </a:defRPr>
            </a:lvl4pPr>
            <a:lvl5pPr marL="2057400" indent="-228600">
              <a:buClr>
                <a:schemeClr val="accent2"/>
              </a:buClr>
              <a:buFont typeface="Wingdings" charset="2"/>
              <a:buChar char="§"/>
              <a:defRPr sz="2000">
                <a:solidFill>
                  <a:schemeClr val="tx1"/>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1"/>
          <p:cNvSpPr>
            <a:spLocks noGrp="1"/>
          </p:cNvSpPr>
          <p:nvPr>
            <p:ph type="title"/>
          </p:nvPr>
        </p:nvSpPr>
        <p:spPr>
          <a:xfrm>
            <a:off x="609600" y="545432"/>
            <a:ext cx="10972800" cy="872205"/>
          </a:xfrm>
          <a:prstGeom prst="rect">
            <a:avLst/>
          </a:prstGeom>
        </p:spPr>
        <p:txBody>
          <a:bodyPr/>
          <a:lstStyle/>
          <a:p>
            <a:r>
              <a:rPr lang="en-US"/>
              <a:t>Click to edit Master title style</a:t>
            </a:r>
            <a:endParaRPr lang="en-US" dirty="0"/>
          </a:p>
        </p:txBody>
      </p:sp>
      <p:sp>
        <p:nvSpPr>
          <p:cNvPr id="5" name="Text Placeholder 2"/>
          <p:cNvSpPr>
            <a:spLocks noGrp="1"/>
          </p:cNvSpPr>
          <p:nvPr>
            <p:ph type="body" sz="quarter" idx="13" hasCustomPrompt="1"/>
          </p:nvPr>
        </p:nvSpPr>
        <p:spPr>
          <a:xfrm>
            <a:off x="5869369" y="6463001"/>
            <a:ext cx="453263" cy="293244"/>
          </a:xfrm>
          <a:prstGeom prst="rect">
            <a:avLst/>
          </a:prstGeom>
        </p:spPr>
        <p:txBody>
          <a:bodyPr/>
          <a:lstStyle>
            <a:lvl1pPr marL="0" indent="0" algn="ctr">
              <a:buNone/>
              <a:defRPr sz="1200">
                <a:solidFill>
                  <a:srgbClr val="78786B"/>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20544785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Design Slide 1">
    <p:spTree>
      <p:nvGrpSpPr>
        <p:cNvPr id="1" name=""/>
        <p:cNvGrpSpPr/>
        <p:nvPr/>
      </p:nvGrpSpPr>
      <p:grpSpPr>
        <a:xfrm>
          <a:off x="0" y="0"/>
          <a:ext cx="0" cy="0"/>
          <a:chOff x="0" y="0"/>
          <a:chExt cx="0" cy="0"/>
        </a:xfrm>
      </p:grpSpPr>
      <p:sp>
        <p:nvSpPr>
          <p:cNvPr id="4" name="Title 1"/>
          <p:cNvSpPr>
            <a:spLocks noGrp="1"/>
          </p:cNvSpPr>
          <p:nvPr>
            <p:ph type="title"/>
          </p:nvPr>
        </p:nvSpPr>
        <p:spPr>
          <a:xfrm>
            <a:off x="609600" y="545432"/>
            <a:ext cx="5384800" cy="1054768"/>
          </a:xfrm>
          <a:prstGeom prst="rect">
            <a:avLst/>
          </a:prstGeom>
        </p:spPr>
        <p:txBody>
          <a:bodyPr/>
          <a:lstStyle/>
          <a:p>
            <a:r>
              <a:rPr lang="en-US"/>
              <a:t>Click to edit Master title style</a:t>
            </a:r>
            <a:endParaRPr lang="en-US" dirty="0"/>
          </a:p>
        </p:txBody>
      </p:sp>
      <p:sp>
        <p:nvSpPr>
          <p:cNvPr id="5" name="Picture Placeholder 4"/>
          <p:cNvSpPr>
            <a:spLocks noGrp="1"/>
          </p:cNvSpPr>
          <p:nvPr>
            <p:ph type="pic" sz="quarter" idx="13" hasCustomPrompt="1"/>
          </p:nvPr>
        </p:nvSpPr>
        <p:spPr>
          <a:xfrm>
            <a:off x="6197600" y="0"/>
            <a:ext cx="5994400" cy="6858000"/>
          </a:xfrm>
          <a:prstGeom prst="rect">
            <a:avLst/>
          </a:prstGeom>
        </p:spPr>
        <p:txBody>
          <a:bodyPr/>
          <a:lstStyle>
            <a:lvl1pPr marL="0" indent="0">
              <a:buNone/>
              <a:defRPr sz="1400">
                <a:latin typeface="Gotham Bold" charset="0"/>
                <a:ea typeface="Gotham Bold" charset="0"/>
                <a:cs typeface="Gotham Bold" charset="0"/>
              </a:defRPr>
            </a:lvl1pPr>
          </a:lstStyle>
          <a:p>
            <a:r>
              <a:rPr lang="en-US" dirty="0"/>
              <a:t>Photo</a:t>
            </a:r>
          </a:p>
        </p:txBody>
      </p:sp>
      <p:sp>
        <p:nvSpPr>
          <p:cNvPr id="6" name="Text Placeholder 5"/>
          <p:cNvSpPr>
            <a:spLocks noGrp="1"/>
          </p:cNvSpPr>
          <p:nvPr>
            <p:ph type="body" sz="quarter" idx="14"/>
          </p:nvPr>
        </p:nvSpPr>
        <p:spPr>
          <a:xfrm>
            <a:off x="609600" y="1748675"/>
            <a:ext cx="5384800" cy="4491037"/>
          </a:xfrm>
          <a:prstGeom prst="rect">
            <a:avLst/>
          </a:prstGeom>
        </p:spPr>
        <p:txBody>
          <a:bodyPr/>
          <a:lstStyle>
            <a:lvl1pPr marL="342900" indent="-342900">
              <a:buClr>
                <a:schemeClr val="accent2"/>
              </a:buClr>
              <a:buFont typeface="Wingdings" charset="2"/>
              <a:buChar char="v"/>
              <a:defRPr sz="2000"/>
            </a:lvl1pPr>
            <a:lvl2pPr marL="742950" indent="-285750">
              <a:buClr>
                <a:schemeClr val="accent2"/>
              </a:buClr>
              <a:buFont typeface="Wingdings" charset="2"/>
              <a:buChar char="§"/>
              <a:defRPr sz="2000"/>
            </a:lvl2pPr>
            <a:lvl3pPr marL="1143000" indent="-228600">
              <a:buClr>
                <a:schemeClr val="accent2"/>
              </a:buClr>
              <a:buFont typeface="Wingdings" charset="2"/>
              <a:buChar char="§"/>
              <a:defRPr sz="2000"/>
            </a:lvl3pPr>
            <a:lvl4pPr marL="1600200" indent="-228600">
              <a:buClr>
                <a:schemeClr val="accent2"/>
              </a:buClr>
              <a:buFont typeface="Wingdings" charset="2"/>
              <a:buChar char="§"/>
              <a:defRPr sz="2000"/>
            </a:lvl4pPr>
            <a:lvl5pPr marL="2057400" indent="-228600">
              <a:buClr>
                <a:schemeClr val="accent2"/>
              </a:buClr>
              <a:buFont typeface="Wingdings" charset="2"/>
              <a:buChar cha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 Placeholder 2"/>
          <p:cNvSpPr>
            <a:spLocks noGrp="1"/>
          </p:cNvSpPr>
          <p:nvPr>
            <p:ph type="body" sz="quarter" idx="15" hasCustomPrompt="1"/>
          </p:nvPr>
        </p:nvSpPr>
        <p:spPr>
          <a:xfrm>
            <a:off x="5869369" y="6463001"/>
            <a:ext cx="453263" cy="293244"/>
          </a:xfrm>
          <a:prstGeom prst="rect">
            <a:avLst/>
          </a:prstGeom>
        </p:spPr>
        <p:txBody>
          <a:bodyPr/>
          <a:lstStyle>
            <a:lvl1pPr marL="0" indent="0" algn="ctr">
              <a:buNone/>
              <a:defRPr sz="1200">
                <a:solidFill>
                  <a:srgbClr val="78786B"/>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2307742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Design Slide 2">
    <p:spTree>
      <p:nvGrpSpPr>
        <p:cNvPr id="1" name=""/>
        <p:cNvGrpSpPr/>
        <p:nvPr/>
      </p:nvGrpSpPr>
      <p:grpSpPr>
        <a:xfrm>
          <a:off x="0" y="0"/>
          <a:ext cx="0" cy="0"/>
          <a:chOff x="0" y="0"/>
          <a:chExt cx="0" cy="0"/>
        </a:xfrm>
      </p:grpSpPr>
      <p:sp>
        <p:nvSpPr>
          <p:cNvPr id="5" name="Picture Placeholder 4"/>
          <p:cNvSpPr>
            <a:spLocks noGrp="1"/>
          </p:cNvSpPr>
          <p:nvPr>
            <p:ph type="pic" sz="quarter" idx="13" hasCustomPrompt="1"/>
          </p:nvPr>
        </p:nvSpPr>
        <p:spPr>
          <a:xfrm>
            <a:off x="0" y="0"/>
            <a:ext cx="5994400" cy="6858000"/>
          </a:xfrm>
          <a:prstGeom prst="rect">
            <a:avLst/>
          </a:prstGeom>
        </p:spPr>
        <p:txBody>
          <a:bodyPr/>
          <a:lstStyle>
            <a:lvl1pPr marL="0" indent="0">
              <a:buNone/>
              <a:defRPr sz="1400">
                <a:latin typeface="Gotham Bold" charset="0"/>
                <a:ea typeface="Gotham Bold" charset="0"/>
                <a:cs typeface="Gotham Bold" charset="0"/>
              </a:defRPr>
            </a:lvl1pPr>
          </a:lstStyle>
          <a:p>
            <a:r>
              <a:rPr lang="en-US" dirty="0"/>
              <a:t>Photo</a:t>
            </a:r>
          </a:p>
        </p:txBody>
      </p:sp>
      <p:sp>
        <p:nvSpPr>
          <p:cNvPr id="7" name="Title 1"/>
          <p:cNvSpPr>
            <a:spLocks noGrp="1"/>
          </p:cNvSpPr>
          <p:nvPr>
            <p:ph type="title"/>
          </p:nvPr>
        </p:nvSpPr>
        <p:spPr>
          <a:xfrm>
            <a:off x="6192253" y="545432"/>
            <a:ext cx="5384800" cy="1054768"/>
          </a:xfrm>
          <a:prstGeom prst="rect">
            <a:avLst/>
          </a:prstGeom>
        </p:spPr>
        <p:txBody>
          <a:bodyPr/>
          <a:lstStyle/>
          <a:p>
            <a:r>
              <a:rPr lang="en-US"/>
              <a:t>Click to edit Master title style</a:t>
            </a:r>
            <a:endParaRPr lang="en-US" dirty="0"/>
          </a:p>
        </p:txBody>
      </p:sp>
      <p:sp>
        <p:nvSpPr>
          <p:cNvPr id="8" name="Text Placeholder 5"/>
          <p:cNvSpPr>
            <a:spLocks noGrp="1"/>
          </p:cNvSpPr>
          <p:nvPr>
            <p:ph type="body" sz="quarter" idx="14"/>
          </p:nvPr>
        </p:nvSpPr>
        <p:spPr>
          <a:xfrm>
            <a:off x="6192253" y="1748675"/>
            <a:ext cx="5384800" cy="4491037"/>
          </a:xfrm>
          <a:prstGeom prst="rect">
            <a:avLst/>
          </a:prstGeom>
        </p:spPr>
        <p:txBody>
          <a:bodyPr/>
          <a:lstStyle>
            <a:lvl1pPr marL="342900" indent="-342900">
              <a:buClr>
                <a:schemeClr val="accent2"/>
              </a:buClr>
              <a:buFont typeface="Wingdings" charset="2"/>
              <a:buChar char="v"/>
              <a:defRPr sz="2000"/>
            </a:lvl1pPr>
            <a:lvl2pPr marL="742950" indent="-285750">
              <a:buClr>
                <a:schemeClr val="accent2"/>
              </a:buClr>
              <a:buFont typeface="Wingdings" charset="2"/>
              <a:buChar char="§"/>
              <a:defRPr sz="2000"/>
            </a:lvl2pPr>
            <a:lvl3pPr marL="1143000" indent="-228600">
              <a:buClr>
                <a:schemeClr val="accent2"/>
              </a:buClr>
              <a:buFont typeface="Wingdings" charset="2"/>
              <a:buChar char="§"/>
              <a:defRPr sz="2000"/>
            </a:lvl3pPr>
            <a:lvl4pPr marL="1600200" indent="-228600">
              <a:buClr>
                <a:schemeClr val="accent2"/>
              </a:buClr>
              <a:buFont typeface="Wingdings" charset="2"/>
              <a:buChar char="§"/>
              <a:defRPr sz="2000"/>
            </a:lvl4pPr>
            <a:lvl5pPr marL="2057400" indent="-228600">
              <a:buClr>
                <a:schemeClr val="accent2"/>
              </a:buClr>
              <a:buFont typeface="Wingdings" charset="2"/>
              <a:buChar cha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2"/>
          <p:cNvSpPr>
            <a:spLocks noGrp="1"/>
          </p:cNvSpPr>
          <p:nvPr>
            <p:ph type="body" sz="quarter" idx="15" hasCustomPrompt="1"/>
          </p:nvPr>
        </p:nvSpPr>
        <p:spPr>
          <a:xfrm>
            <a:off x="5869369" y="6463001"/>
            <a:ext cx="453263" cy="293244"/>
          </a:xfrm>
          <a:prstGeom prst="rect">
            <a:avLst/>
          </a:prstGeom>
        </p:spPr>
        <p:txBody>
          <a:bodyPr/>
          <a:lstStyle>
            <a:lvl1pPr marL="0" indent="0" algn="ctr">
              <a:buNone/>
              <a:defRPr sz="1200">
                <a:solidFill>
                  <a:srgbClr val="78786B"/>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2675885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esign Slide 3">
    <p:spTree>
      <p:nvGrpSpPr>
        <p:cNvPr id="1" name=""/>
        <p:cNvGrpSpPr/>
        <p:nvPr/>
      </p:nvGrpSpPr>
      <p:grpSpPr>
        <a:xfrm>
          <a:off x="0" y="0"/>
          <a:ext cx="0" cy="0"/>
          <a:chOff x="0" y="0"/>
          <a:chExt cx="0" cy="0"/>
        </a:xfrm>
      </p:grpSpPr>
      <p:sp>
        <p:nvSpPr>
          <p:cNvPr id="8" name="Title 1"/>
          <p:cNvSpPr>
            <a:spLocks noGrp="1"/>
          </p:cNvSpPr>
          <p:nvPr>
            <p:ph type="title"/>
          </p:nvPr>
        </p:nvSpPr>
        <p:spPr>
          <a:xfrm>
            <a:off x="609600" y="545432"/>
            <a:ext cx="10972800" cy="872205"/>
          </a:xfrm>
          <a:prstGeom prst="rect">
            <a:avLst/>
          </a:prstGeom>
        </p:spPr>
        <p:txBody>
          <a:bodyPr/>
          <a:lstStyle/>
          <a:p>
            <a:r>
              <a:rPr lang="en-US"/>
              <a:t>Click to edit Master title style</a:t>
            </a:r>
            <a:endParaRPr lang="en-US" dirty="0"/>
          </a:p>
        </p:txBody>
      </p:sp>
      <p:sp>
        <p:nvSpPr>
          <p:cNvPr id="5" name="Picture Placeholder 4"/>
          <p:cNvSpPr>
            <a:spLocks noGrp="1"/>
          </p:cNvSpPr>
          <p:nvPr>
            <p:ph type="pic" sz="quarter" idx="13" hasCustomPrompt="1"/>
          </p:nvPr>
        </p:nvSpPr>
        <p:spPr>
          <a:xfrm>
            <a:off x="0" y="1892969"/>
            <a:ext cx="12192000" cy="4965031"/>
          </a:xfrm>
          <a:prstGeom prst="rect">
            <a:avLst/>
          </a:prstGeom>
        </p:spPr>
        <p:txBody>
          <a:bodyPr/>
          <a:lstStyle>
            <a:lvl1pPr marL="0" indent="0">
              <a:buNone/>
              <a:defRPr sz="1400">
                <a:latin typeface="Gotham Bold" charset="0"/>
                <a:ea typeface="Gotham Bold" charset="0"/>
                <a:cs typeface="Gotham Bold" charset="0"/>
              </a:defRPr>
            </a:lvl1pPr>
          </a:lstStyle>
          <a:p>
            <a:r>
              <a:rPr lang="en-US" dirty="0"/>
              <a:t>Photo</a:t>
            </a:r>
          </a:p>
        </p:txBody>
      </p:sp>
      <p:sp>
        <p:nvSpPr>
          <p:cNvPr id="4" name="Text Placeholder 2"/>
          <p:cNvSpPr>
            <a:spLocks noGrp="1"/>
          </p:cNvSpPr>
          <p:nvPr>
            <p:ph type="body" sz="quarter" idx="14" hasCustomPrompt="1"/>
          </p:nvPr>
        </p:nvSpPr>
        <p:spPr>
          <a:xfrm>
            <a:off x="5869369" y="6463001"/>
            <a:ext cx="453263" cy="293244"/>
          </a:xfrm>
          <a:prstGeom prst="rect">
            <a:avLst/>
          </a:prstGeom>
        </p:spPr>
        <p:txBody>
          <a:bodyPr/>
          <a:lstStyle>
            <a:lvl1pPr marL="0" indent="0" algn="ctr">
              <a:buNone/>
              <a:defRPr sz="1200">
                <a:solidFill>
                  <a:srgbClr val="78786B"/>
                </a:solidFill>
              </a:defRPr>
            </a:lvl1pPr>
            <a:lvl2pPr marL="457200" indent="0">
              <a:buNone/>
              <a:defRPr/>
            </a:lvl2pPr>
            <a:lvl3pPr marL="914400" indent="0">
              <a:buNone/>
              <a:defRPr/>
            </a:lvl3pPr>
            <a:lvl4pPr marL="1371600" indent="0">
              <a:buNone/>
              <a:defRPr/>
            </a:lvl4pPr>
            <a:lvl5pPr marL="1828800" indent="0">
              <a:buNone/>
              <a:defRPr/>
            </a:lvl5pPr>
          </a:lstStyle>
          <a:p>
            <a:pPr lvl="0"/>
            <a:fld id="{A7FFA622-ECAF-C44E-9464-6B5D5164EFE9}" type="slidenum">
              <a:rPr lang="en-US" smtClean="0"/>
              <a:t>‹#›</a:t>
            </a:fld>
            <a:endParaRPr lang="en-US" dirty="0"/>
          </a:p>
        </p:txBody>
      </p:sp>
    </p:spTree>
    <p:extLst>
      <p:ext uri="{BB962C8B-B14F-4D97-AF65-F5344CB8AC3E}">
        <p14:creationId xmlns:p14="http://schemas.microsoft.com/office/powerpoint/2010/main" val="530271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5" Type="http://schemas.openxmlformats.org/officeDocument/2006/relationships/theme" Target="../theme/theme2.xml"/><Relationship Id="rId4"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2.xml"/><Relationship Id="rId7" Type="http://schemas.openxmlformats.org/officeDocument/2006/relationships/theme" Target="../theme/theme3.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5" Type="http://schemas.openxmlformats.org/officeDocument/2006/relationships/slideLayout" Target="../slideLayouts/slideLayout24.xml"/><Relationship Id="rId4"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8.xml"/><Relationship Id="rId7" Type="http://schemas.openxmlformats.org/officeDocument/2006/relationships/theme" Target="../theme/theme4.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7803715" y="6164049"/>
            <a:ext cx="3665909" cy="478163"/>
          </a:xfrm>
          <a:prstGeom prst="rect">
            <a:avLst/>
          </a:prstGeom>
        </p:spPr>
      </p:pic>
      <p:pic>
        <p:nvPicPr>
          <p:cNvPr id="9" name="Picture 8"/>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715453" y="6228980"/>
            <a:ext cx="3731399" cy="348302"/>
          </a:xfrm>
          <a:prstGeom prst="rect">
            <a:avLst/>
          </a:prstGeom>
        </p:spPr>
      </p:pic>
      <p:sp>
        <p:nvSpPr>
          <p:cNvPr id="6" name="TextBox 5"/>
          <p:cNvSpPr txBox="1"/>
          <p:nvPr/>
        </p:nvSpPr>
        <p:spPr>
          <a:xfrm>
            <a:off x="0" y="6924793"/>
            <a:ext cx="10588752" cy="954107"/>
          </a:xfrm>
          <a:prstGeom prst="rect">
            <a:avLst/>
          </a:prstGeom>
          <a:noFill/>
        </p:spPr>
        <p:txBody>
          <a:bodyPr wrap="square" rtlCol="0">
            <a:spAutoFit/>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Font: Arial</a:t>
            </a:r>
          </a:p>
          <a:p>
            <a:pPr marL="0" marR="0" indent="0" algn="l" defTabSz="914377" rtl="0" eaLnBrk="1" fontAlgn="auto" latinLnBrk="0" hangingPunct="1">
              <a:lnSpc>
                <a:spcPct val="100000"/>
              </a:lnSpc>
              <a:spcBef>
                <a:spcPts val="0"/>
              </a:spcBef>
              <a:spcAft>
                <a:spcPts val="0"/>
              </a:spcAft>
              <a:buClrTx/>
              <a:buSzTx/>
              <a:buFontTx/>
              <a:buNone/>
              <a:tabLst/>
              <a:defRPr/>
            </a:pPr>
            <a:r>
              <a:rPr lang="en-US" sz="1400" dirty="0">
                <a:latin typeface="+mn-lt"/>
                <a:ea typeface="Arial" charset="0"/>
                <a:cs typeface="Arial" charset="0"/>
              </a:rPr>
              <a:t>*Note:</a:t>
            </a:r>
            <a:r>
              <a:rPr lang="en-US" sz="1400" baseline="0" dirty="0">
                <a:latin typeface="+mn-lt"/>
                <a:ea typeface="Arial" charset="0"/>
                <a:cs typeface="Arial" charset="0"/>
              </a:rPr>
              <a:t> </a:t>
            </a:r>
            <a:r>
              <a:rPr lang="en-US" sz="1400" baseline="0" dirty="0">
                <a:latin typeface="+mn-lt"/>
                <a:ea typeface="Gotham Book" charset="0"/>
                <a:cs typeface="Gotham Book" charset="0"/>
              </a:rPr>
              <a:t>Please do not insert a slide from a different </a:t>
            </a:r>
            <a:r>
              <a:rPr lang="en-US" sz="1400" baseline="0" dirty="0" err="1">
                <a:latin typeface="+mn-lt"/>
                <a:ea typeface="Gotham Book" charset="0"/>
                <a:cs typeface="Gotham Book" charset="0"/>
              </a:rPr>
              <a:t>ppt</a:t>
            </a:r>
            <a:r>
              <a:rPr lang="en-US" sz="1400" baseline="0" dirty="0">
                <a:latin typeface="+mn-lt"/>
                <a:ea typeface="Gotham Book" charset="0"/>
                <a:cs typeface="Gotham Book" charset="0"/>
              </a:rPr>
              <a:t> template (PowerPoint will not format it correctly into the CHWE template). Instead, copy and paste content into the CHWE ppt.</a:t>
            </a:r>
          </a:p>
          <a:p>
            <a:pPr marL="0" marR="0" indent="0" algn="l" defTabSz="914377" rtl="0" eaLnBrk="1" fontAlgn="auto" latinLnBrk="0" hangingPunct="1">
              <a:lnSpc>
                <a:spcPct val="100000"/>
              </a:lnSpc>
              <a:spcBef>
                <a:spcPts val="0"/>
              </a:spcBef>
              <a:spcAft>
                <a:spcPts val="0"/>
              </a:spcAft>
              <a:buClrTx/>
              <a:buSzTx/>
              <a:buFontTx/>
              <a:buNone/>
              <a:tabLst/>
              <a:defRPr/>
            </a:pPr>
            <a:endParaRPr lang="en-US" sz="1400" dirty="0">
              <a:latin typeface="Arial" charset="0"/>
              <a:ea typeface="Arial" charset="0"/>
              <a:cs typeface="Arial" charset="0"/>
            </a:endParaRPr>
          </a:p>
        </p:txBody>
      </p:sp>
      <p:sp>
        <p:nvSpPr>
          <p:cNvPr id="8" name="Rectangle 7"/>
          <p:cNvSpPr/>
          <p:nvPr/>
        </p:nvSpPr>
        <p:spPr>
          <a:xfrm>
            <a:off x="-385315" y="-17253"/>
            <a:ext cx="241539" cy="241539"/>
          </a:xfrm>
          <a:prstGeom prst="rect">
            <a:avLst/>
          </a:prstGeom>
          <a:solidFill>
            <a:srgbClr val="004A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solidFill>
            </a:endParaRPr>
          </a:p>
        </p:txBody>
      </p:sp>
      <p:sp>
        <p:nvSpPr>
          <p:cNvPr id="10" name="Rectangle 9"/>
          <p:cNvSpPr/>
          <p:nvPr/>
        </p:nvSpPr>
        <p:spPr>
          <a:xfrm>
            <a:off x="-390664" y="470222"/>
            <a:ext cx="246888" cy="2468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solidFill>
                <a:schemeClr val="bg2"/>
              </a:solidFill>
            </a:endParaRPr>
          </a:p>
        </p:txBody>
      </p:sp>
      <p:sp>
        <p:nvSpPr>
          <p:cNvPr id="12" name="Rectangle 11"/>
          <p:cNvSpPr/>
          <p:nvPr/>
        </p:nvSpPr>
        <p:spPr>
          <a:xfrm>
            <a:off x="-390664" y="223334"/>
            <a:ext cx="246888" cy="246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solidFill>
                <a:schemeClr val="bg1"/>
              </a:solidFill>
            </a:endParaRPr>
          </a:p>
        </p:txBody>
      </p:sp>
      <p:sp>
        <p:nvSpPr>
          <p:cNvPr id="13" name="Rectangle 12"/>
          <p:cNvSpPr/>
          <p:nvPr/>
        </p:nvSpPr>
        <p:spPr>
          <a:xfrm>
            <a:off x="-390664" y="716158"/>
            <a:ext cx="246888" cy="24688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solidFill>
                <a:schemeClr val="tx1"/>
              </a:solidFill>
            </a:endParaRPr>
          </a:p>
        </p:txBody>
      </p:sp>
    </p:spTree>
    <p:extLst>
      <p:ext uri="{BB962C8B-B14F-4D97-AF65-F5344CB8AC3E}">
        <p14:creationId xmlns:p14="http://schemas.microsoft.com/office/powerpoint/2010/main" val="134759213"/>
      </p:ext>
    </p:extLst>
  </p:cSld>
  <p:clrMap bg1="lt1" tx1="dk1" bg2="lt2" tx2="dk2" accent1="accent1" accent2="accent2" accent3="accent3" accent4="accent4" accent5="accent5" accent6="accent6" hlink="hlink" folHlink="folHlink"/>
  <p:sldLayoutIdLst>
    <p:sldLayoutId id="2147483649" r:id="rId1"/>
    <p:sldLayoutId id="2147483670" r:id="rId2"/>
    <p:sldLayoutId id="2147483650" r:id="rId3"/>
    <p:sldLayoutId id="2147483652" r:id="rId4"/>
    <p:sldLayoutId id="2147483664" r:id="rId5"/>
    <p:sldLayoutId id="2147483655" r:id="rId6"/>
    <p:sldLayoutId id="2147483671" r:id="rId7"/>
    <p:sldLayoutId id="2147483654" r:id="rId8"/>
    <p:sldLayoutId id="2147483706" r:id="rId9"/>
    <p:sldLayoutId id="2147483710" r:id="rId10"/>
    <p:sldLayoutId id="2147483711" r:id="rId11"/>
    <p:sldLayoutId id="2147483712" r:id="rId12"/>
    <p:sldLayoutId id="2147483714" r:id="rId13"/>
    <p:sldLayoutId id="2147483715" r:id="rId14"/>
    <p:sldLayoutId id="2147483717" r:id="rId15"/>
  </p:sldLayoutIdLst>
  <p:txStyles>
    <p:titleStyle>
      <a:lvl1pPr algn="l" defTabSz="914400" rtl="0" eaLnBrk="1" latinLnBrk="0" hangingPunct="1">
        <a:lnSpc>
          <a:spcPct val="90000"/>
        </a:lnSpc>
        <a:spcBef>
          <a:spcPct val="0"/>
        </a:spcBef>
        <a:buNone/>
        <a:defRPr sz="4400" kern="1200">
          <a:solidFill>
            <a:schemeClr val="tx1"/>
          </a:solidFill>
          <a:latin typeface="Arial" charset="0"/>
          <a:ea typeface="Arial" charset="0"/>
          <a:cs typeface="Arial"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Arial" charset="0"/>
          <a:cs typeface="Arial" charset="0"/>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Arial" charset="0"/>
          <a:cs typeface="Arial" charset="0"/>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385315" y="-17253"/>
            <a:ext cx="241539" cy="241539"/>
          </a:xfrm>
          <a:prstGeom prst="rect">
            <a:avLst/>
          </a:prstGeom>
          <a:solidFill>
            <a:srgbClr val="004A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solidFill>
            </a:endParaRPr>
          </a:p>
        </p:txBody>
      </p:sp>
      <p:sp>
        <p:nvSpPr>
          <p:cNvPr id="10" name="Rectangle 9"/>
          <p:cNvSpPr/>
          <p:nvPr/>
        </p:nvSpPr>
        <p:spPr>
          <a:xfrm>
            <a:off x="-390664" y="470222"/>
            <a:ext cx="246888" cy="2468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solidFill>
                <a:schemeClr val="bg2"/>
              </a:solidFill>
            </a:endParaRPr>
          </a:p>
        </p:txBody>
      </p:sp>
      <p:sp>
        <p:nvSpPr>
          <p:cNvPr id="12" name="Rectangle 11"/>
          <p:cNvSpPr/>
          <p:nvPr/>
        </p:nvSpPr>
        <p:spPr>
          <a:xfrm>
            <a:off x="-390664" y="223334"/>
            <a:ext cx="246888" cy="246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solidFill>
                <a:schemeClr val="bg1"/>
              </a:solidFill>
            </a:endParaRPr>
          </a:p>
        </p:txBody>
      </p:sp>
      <p:sp>
        <p:nvSpPr>
          <p:cNvPr id="13" name="Rectangle 12"/>
          <p:cNvSpPr/>
          <p:nvPr/>
        </p:nvSpPr>
        <p:spPr>
          <a:xfrm>
            <a:off x="-390664" y="716158"/>
            <a:ext cx="246888" cy="24688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solidFill>
                <a:schemeClr val="tx1"/>
              </a:solidFill>
            </a:endParaRPr>
          </a:p>
        </p:txBody>
      </p:sp>
      <p:sp>
        <p:nvSpPr>
          <p:cNvPr id="7" name="TextBox 6"/>
          <p:cNvSpPr txBox="1"/>
          <p:nvPr/>
        </p:nvSpPr>
        <p:spPr>
          <a:xfrm>
            <a:off x="0" y="6924793"/>
            <a:ext cx="10588752" cy="954107"/>
          </a:xfrm>
          <a:prstGeom prst="rect">
            <a:avLst/>
          </a:prstGeom>
          <a:noFill/>
        </p:spPr>
        <p:txBody>
          <a:bodyPr wrap="square" rtlCol="0">
            <a:spAutoFit/>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400" dirty="0">
                <a:latin typeface="Arial" charset="0"/>
                <a:ea typeface="Arial" charset="0"/>
                <a:cs typeface="Arial" charset="0"/>
              </a:rPr>
              <a:t>Font: Arial</a:t>
            </a:r>
          </a:p>
          <a:p>
            <a:pPr marL="0" marR="0" indent="0" algn="l" defTabSz="914377" rtl="0" eaLnBrk="1" fontAlgn="auto" latinLnBrk="0" hangingPunct="1">
              <a:lnSpc>
                <a:spcPct val="100000"/>
              </a:lnSpc>
              <a:spcBef>
                <a:spcPts val="0"/>
              </a:spcBef>
              <a:spcAft>
                <a:spcPts val="0"/>
              </a:spcAft>
              <a:buClrTx/>
              <a:buSzTx/>
              <a:buFontTx/>
              <a:buNone/>
              <a:tabLst/>
              <a:defRPr/>
            </a:pPr>
            <a:r>
              <a:rPr lang="en-US" sz="1400" dirty="0">
                <a:latin typeface="+mn-lt"/>
                <a:ea typeface="Arial" charset="0"/>
                <a:cs typeface="Arial" charset="0"/>
              </a:rPr>
              <a:t>*Note:</a:t>
            </a:r>
            <a:r>
              <a:rPr lang="en-US" sz="1400" baseline="0" dirty="0">
                <a:latin typeface="+mn-lt"/>
                <a:ea typeface="Arial" charset="0"/>
                <a:cs typeface="Arial" charset="0"/>
              </a:rPr>
              <a:t> </a:t>
            </a:r>
            <a:r>
              <a:rPr lang="en-US" sz="1400" baseline="0" dirty="0">
                <a:latin typeface="+mn-lt"/>
                <a:ea typeface="Gotham Book" charset="0"/>
                <a:cs typeface="Gotham Book" charset="0"/>
              </a:rPr>
              <a:t>Please do not insert a slide from a different </a:t>
            </a:r>
            <a:r>
              <a:rPr lang="en-US" sz="1400" baseline="0" dirty="0" err="1">
                <a:latin typeface="+mn-lt"/>
                <a:ea typeface="Gotham Book" charset="0"/>
                <a:cs typeface="Gotham Book" charset="0"/>
              </a:rPr>
              <a:t>ppt</a:t>
            </a:r>
            <a:r>
              <a:rPr lang="en-US" sz="1400" baseline="0" dirty="0">
                <a:latin typeface="+mn-lt"/>
                <a:ea typeface="Gotham Book" charset="0"/>
                <a:cs typeface="Gotham Book" charset="0"/>
              </a:rPr>
              <a:t> template (PowerPoint will not format it correctly into the CHWE template). Instead, copy and paste content into the CHWE ppt.</a:t>
            </a:r>
          </a:p>
          <a:p>
            <a:pPr marL="0" marR="0" indent="0" algn="l" defTabSz="914377" rtl="0" eaLnBrk="1" fontAlgn="auto" latinLnBrk="0" hangingPunct="1">
              <a:lnSpc>
                <a:spcPct val="100000"/>
              </a:lnSpc>
              <a:spcBef>
                <a:spcPts val="0"/>
              </a:spcBef>
              <a:spcAft>
                <a:spcPts val="0"/>
              </a:spcAft>
              <a:buClrTx/>
              <a:buSzTx/>
              <a:buFontTx/>
              <a:buNone/>
              <a:tabLst/>
              <a:defRPr/>
            </a:pPr>
            <a:endParaRPr lang="en-US" sz="1400" dirty="0">
              <a:latin typeface="Arial" charset="0"/>
              <a:ea typeface="Arial" charset="0"/>
              <a:cs typeface="Arial" charset="0"/>
            </a:endParaRPr>
          </a:p>
        </p:txBody>
      </p:sp>
    </p:spTree>
    <p:extLst>
      <p:ext uri="{BB962C8B-B14F-4D97-AF65-F5344CB8AC3E}">
        <p14:creationId xmlns:p14="http://schemas.microsoft.com/office/powerpoint/2010/main" val="2147268381"/>
      </p:ext>
    </p:extLst>
  </p:cSld>
  <p:clrMap bg1="lt1" tx1="dk1" bg2="lt2" tx2="dk2" accent1="accent1" accent2="accent2" accent3="accent3" accent4="accent4" accent5="accent5" accent6="accent6" hlink="hlink" folHlink="folHlink"/>
  <p:sldLayoutIdLst>
    <p:sldLayoutId id="2147483679" r:id="rId1"/>
    <p:sldLayoutId id="2147483674" r:id="rId2"/>
    <p:sldLayoutId id="2147483675" r:id="rId3"/>
    <p:sldLayoutId id="2147483676" r:id="rId4"/>
  </p:sldLayoutIdLst>
  <p:txStyles>
    <p:titleStyle>
      <a:lvl1pPr algn="l" defTabSz="914400" rtl="0" eaLnBrk="1" latinLnBrk="0" hangingPunct="1">
        <a:lnSpc>
          <a:spcPct val="90000"/>
        </a:lnSpc>
        <a:spcBef>
          <a:spcPct val="0"/>
        </a:spcBef>
        <a:buNone/>
        <a:defRPr sz="4400" kern="1200">
          <a:solidFill>
            <a:schemeClr val="tx1"/>
          </a:solidFill>
          <a:latin typeface="Arial" charset="0"/>
          <a:ea typeface="Arial" charset="0"/>
          <a:cs typeface="Arial"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Arial" charset="0"/>
          <a:cs typeface="Arial" charset="0"/>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Arial" charset="0"/>
          <a:cs typeface="Arial" charset="0"/>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12" name="Group 11"/>
          <p:cNvGrpSpPr/>
          <p:nvPr/>
        </p:nvGrpSpPr>
        <p:grpSpPr>
          <a:xfrm>
            <a:off x="117642" y="6467692"/>
            <a:ext cx="12003610" cy="266872"/>
            <a:chOff x="64168" y="5158154"/>
            <a:chExt cx="9002707" cy="266872"/>
          </a:xfrm>
        </p:grpSpPr>
        <p:sp>
          <p:nvSpPr>
            <p:cNvPr id="13" name="Rounded Rectangle 12"/>
            <p:cNvSpPr/>
            <p:nvPr/>
          </p:nvSpPr>
          <p:spPr>
            <a:xfrm>
              <a:off x="64168" y="5184394"/>
              <a:ext cx="8967537" cy="240632"/>
            </a:xfrm>
            <a:prstGeom prst="roundRect">
              <a:avLst/>
            </a:prstGeom>
            <a:solidFill>
              <a:srgbClr val="E3E1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4" name="TextBox 13"/>
            <p:cNvSpPr txBox="1"/>
            <p:nvPr/>
          </p:nvSpPr>
          <p:spPr>
            <a:xfrm>
              <a:off x="7366412" y="5158154"/>
              <a:ext cx="1700463" cy="246221"/>
            </a:xfrm>
            <a:prstGeom prst="rect">
              <a:avLst/>
            </a:prstGeom>
            <a:noFill/>
          </p:spPr>
          <p:txBody>
            <a:bodyPr wrap="square" rtlCol="0">
              <a:spAutoFit/>
            </a:bodyPr>
            <a:lstStyle/>
            <a:p>
              <a:r>
                <a:rPr lang="en-US" sz="1000" b="0" i="0" dirty="0">
                  <a:solidFill>
                    <a:srgbClr val="78786B"/>
                  </a:solidFill>
                  <a:latin typeface="Gotham Book" charset="0"/>
                  <a:ea typeface="Gotham Book" charset="0"/>
                  <a:cs typeface="Gotham Book" charset="0"/>
                </a:rPr>
                <a:t>healthlinkscertified.org</a:t>
              </a:r>
            </a:p>
          </p:txBody>
        </p:sp>
      </p:grpSp>
      <p:sp>
        <p:nvSpPr>
          <p:cNvPr id="11" name="TextBox 10"/>
          <p:cNvSpPr txBox="1"/>
          <p:nvPr/>
        </p:nvSpPr>
        <p:spPr>
          <a:xfrm>
            <a:off x="-1" y="6924794"/>
            <a:ext cx="11956717" cy="1600438"/>
          </a:xfrm>
          <a:prstGeom prst="rect">
            <a:avLst/>
          </a:prstGeom>
          <a:noFill/>
        </p:spPr>
        <p:txBody>
          <a:bodyPr wrap="square" rtlCol="0">
            <a:spAutoFit/>
          </a:bodyPr>
          <a:lstStyle/>
          <a:p>
            <a:r>
              <a:rPr lang="en-US" sz="1400" dirty="0">
                <a:latin typeface="Gotham Book" charset="0"/>
                <a:ea typeface="Gotham Book" charset="0"/>
                <a:cs typeface="Gotham Book" charset="0"/>
              </a:rPr>
              <a:t>Font: Gotham Book</a:t>
            </a:r>
          </a:p>
          <a:p>
            <a:r>
              <a:rPr lang="en-US" sz="1400" b="0" baseline="0" dirty="0">
                <a:latin typeface="Gotham Bold" charset="0"/>
                <a:ea typeface="Gotham Bold" charset="0"/>
                <a:cs typeface="Gotham Bold" charset="0"/>
              </a:rPr>
              <a:t>Note</a:t>
            </a:r>
            <a:r>
              <a:rPr lang="en-US" sz="1400" baseline="0" dirty="0">
                <a:latin typeface="Gotham Book" charset="0"/>
                <a:ea typeface="Gotham Book" charset="0"/>
                <a:cs typeface="Gotham Book" charset="0"/>
              </a:rPr>
              <a:t>: If inserting a text box, table, chart, or SmartArt, you must change the default font from Arial to Gotham Book</a:t>
            </a:r>
          </a:p>
          <a:p>
            <a:r>
              <a:rPr lang="en-US" sz="1400" baseline="0" dirty="0">
                <a:latin typeface="Gotham Bold" charset="0"/>
                <a:ea typeface="Gotham Bold" charset="0"/>
                <a:cs typeface="Gotham Bold" charset="0"/>
              </a:rPr>
              <a:t>Note</a:t>
            </a:r>
            <a:r>
              <a:rPr lang="en-US" sz="1400" baseline="0" dirty="0">
                <a:latin typeface="Gotham Book" charset="0"/>
                <a:ea typeface="Gotham Book" charset="0"/>
                <a:cs typeface="Gotham Book" charset="0"/>
              </a:rPr>
              <a:t>: If creating a new bullet, the color will default to grey. To change, select the dropdown arrow to the right of bullets &gt; select “Bullets and Numbering” &gt; under ”Color:” click the paint can &gt; select Theme Color orange</a:t>
            </a:r>
          </a:p>
          <a:p>
            <a:r>
              <a:rPr lang="en-US" sz="1400" baseline="0" dirty="0">
                <a:latin typeface="Gotham Bold" charset="0"/>
                <a:ea typeface="Gotham Bold" charset="0"/>
                <a:cs typeface="Gotham Bold" charset="0"/>
              </a:rPr>
              <a:t>Note</a:t>
            </a:r>
            <a:r>
              <a:rPr lang="en-US" sz="1400" baseline="0" dirty="0">
                <a:latin typeface="Gotham Book" charset="0"/>
                <a:ea typeface="Gotham Book" charset="0"/>
                <a:cs typeface="Gotham Book" charset="0"/>
              </a:rPr>
              <a:t>: Please do not insert a slide from a different ppt template (PowerPoint will not format it correctly into the HL template). Instead, copy and paste content into the HL ppt.</a:t>
            </a:r>
          </a:p>
          <a:p>
            <a:endParaRPr lang="en-US" sz="1400" dirty="0">
              <a:latin typeface="Gotham Book" charset="0"/>
              <a:ea typeface="Gotham Book" charset="0"/>
              <a:cs typeface="Gotham Book" charset="0"/>
            </a:endParaRPr>
          </a:p>
        </p:txBody>
      </p:sp>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13894" y="6041959"/>
            <a:ext cx="834190" cy="834190"/>
          </a:xfrm>
          <a:prstGeom prst="rect">
            <a:avLst/>
          </a:prstGeom>
        </p:spPr>
      </p:pic>
      <p:sp>
        <p:nvSpPr>
          <p:cNvPr id="17" name="Rectangle 16"/>
          <p:cNvSpPr/>
          <p:nvPr/>
        </p:nvSpPr>
        <p:spPr>
          <a:xfrm>
            <a:off x="-385315" y="-17253"/>
            <a:ext cx="241539" cy="241539"/>
          </a:xfrm>
          <a:prstGeom prst="rect">
            <a:avLst/>
          </a:prstGeom>
          <a:solidFill>
            <a:srgbClr val="7878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solidFill>
            </a:endParaRPr>
          </a:p>
        </p:txBody>
      </p:sp>
      <p:sp>
        <p:nvSpPr>
          <p:cNvPr id="18" name="Rectangle 17"/>
          <p:cNvSpPr/>
          <p:nvPr/>
        </p:nvSpPr>
        <p:spPr>
          <a:xfrm>
            <a:off x="-390664" y="470222"/>
            <a:ext cx="246888" cy="246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solidFill>
                <a:schemeClr val="bg2"/>
              </a:solidFill>
            </a:endParaRPr>
          </a:p>
        </p:txBody>
      </p:sp>
      <p:sp>
        <p:nvSpPr>
          <p:cNvPr id="19" name="Rectangle 18"/>
          <p:cNvSpPr/>
          <p:nvPr/>
        </p:nvSpPr>
        <p:spPr>
          <a:xfrm>
            <a:off x="-390664" y="223334"/>
            <a:ext cx="246888" cy="246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solidFill>
                <a:schemeClr val="bg1"/>
              </a:solidFill>
            </a:endParaRPr>
          </a:p>
        </p:txBody>
      </p:sp>
    </p:spTree>
    <p:extLst>
      <p:ext uri="{BB962C8B-B14F-4D97-AF65-F5344CB8AC3E}">
        <p14:creationId xmlns:p14="http://schemas.microsoft.com/office/powerpoint/2010/main" val="1220903655"/>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Lst>
  <p:txStyles>
    <p:titleStyle>
      <a:lvl1pPr algn="l" defTabSz="457200" rtl="0" eaLnBrk="1" latinLnBrk="0" hangingPunct="1">
        <a:spcBef>
          <a:spcPct val="0"/>
        </a:spcBef>
        <a:buNone/>
        <a:defRPr sz="3200" kern="1200">
          <a:solidFill>
            <a:schemeClr val="accent2"/>
          </a:solidFill>
          <a:latin typeface="Gotham Book" charset="0"/>
          <a:ea typeface="Gotham Book" charset="0"/>
          <a:cs typeface="Gotham Book" charset="0"/>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Gotham Book" charset="0"/>
          <a:ea typeface="Gotham Book" charset="0"/>
          <a:cs typeface="Gotham Book" charset="0"/>
        </a:defRPr>
      </a:lvl1pPr>
      <a:lvl2pPr marL="742950" indent="-285750" algn="l" defTabSz="457200" rtl="0" eaLnBrk="1" latinLnBrk="0" hangingPunct="1">
        <a:spcBef>
          <a:spcPct val="20000"/>
        </a:spcBef>
        <a:buFont typeface="Arial"/>
        <a:buChar char="–"/>
        <a:defRPr sz="2800" kern="1200">
          <a:solidFill>
            <a:schemeClr val="tx1"/>
          </a:solidFill>
          <a:latin typeface="Gotham Book" charset="0"/>
          <a:ea typeface="Gotham Book" charset="0"/>
          <a:cs typeface="Gotham Book" charset="0"/>
        </a:defRPr>
      </a:lvl2pPr>
      <a:lvl3pPr marL="1143000" indent="-228600" algn="l" defTabSz="457200" rtl="0" eaLnBrk="1" latinLnBrk="0" hangingPunct="1">
        <a:spcBef>
          <a:spcPct val="20000"/>
        </a:spcBef>
        <a:buFont typeface="Arial"/>
        <a:buChar char="•"/>
        <a:defRPr sz="2400" kern="1200">
          <a:solidFill>
            <a:schemeClr val="tx1"/>
          </a:solidFill>
          <a:latin typeface="Gotham Book" charset="0"/>
          <a:ea typeface="Gotham Book" charset="0"/>
          <a:cs typeface="Gotham Book" charset="0"/>
        </a:defRPr>
      </a:lvl3pPr>
      <a:lvl4pPr marL="1600200" indent="-228600" algn="l" defTabSz="457200" rtl="0" eaLnBrk="1" latinLnBrk="0" hangingPunct="1">
        <a:spcBef>
          <a:spcPct val="20000"/>
        </a:spcBef>
        <a:buFont typeface="Arial"/>
        <a:buChar char="–"/>
        <a:defRPr sz="2000" kern="1200">
          <a:solidFill>
            <a:schemeClr val="tx1"/>
          </a:solidFill>
          <a:latin typeface="Gotham Book" charset="0"/>
          <a:ea typeface="Gotham Book" charset="0"/>
          <a:cs typeface="Gotham Book" charset="0"/>
        </a:defRPr>
      </a:lvl4pPr>
      <a:lvl5pPr marL="2057400" indent="-228600" algn="l" defTabSz="457200" rtl="0" eaLnBrk="1" latinLnBrk="0" hangingPunct="1">
        <a:spcBef>
          <a:spcPct val="20000"/>
        </a:spcBef>
        <a:buFont typeface="Arial"/>
        <a:buChar char="»"/>
        <a:defRPr sz="2000" kern="1200">
          <a:solidFill>
            <a:schemeClr val="tx1"/>
          </a:solidFill>
          <a:latin typeface="Gotham Book" charset="0"/>
          <a:ea typeface="Gotham Book" charset="0"/>
          <a:cs typeface="Gotham Book"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TextBox 11"/>
          <p:cNvSpPr txBox="1"/>
          <p:nvPr/>
        </p:nvSpPr>
        <p:spPr>
          <a:xfrm>
            <a:off x="-1" y="6924794"/>
            <a:ext cx="11956717" cy="1600438"/>
          </a:xfrm>
          <a:prstGeom prst="rect">
            <a:avLst/>
          </a:prstGeom>
          <a:noFill/>
        </p:spPr>
        <p:txBody>
          <a:bodyPr wrap="square" rtlCol="0">
            <a:spAutoFit/>
          </a:bodyPr>
          <a:lstStyle/>
          <a:p>
            <a:r>
              <a:rPr lang="en-US" sz="1400" dirty="0">
                <a:latin typeface="Gotham Book" charset="0"/>
                <a:ea typeface="Gotham Book" charset="0"/>
                <a:cs typeface="Gotham Book" charset="0"/>
              </a:rPr>
              <a:t>Font: Gotham Book</a:t>
            </a:r>
          </a:p>
          <a:p>
            <a:r>
              <a:rPr lang="en-US" sz="1400" b="0" baseline="0" dirty="0">
                <a:latin typeface="Gotham Bold" charset="0"/>
                <a:ea typeface="Gotham Bold" charset="0"/>
                <a:cs typeface="Gotham Bold" charset="0"/>
              </a:rPr>
              <a:t>Note</a:t>
            </a:r>
            <a:r>
              <a:rPr lang="en-US" sz="1400" baseline="0" dirty="0">
                <a:latin typeface="Gotham Book" charset="0"/>
                <a:ea typeface="Gotham Book" charset="0"/>
                <a:cs typeface="Gotham Book" charset="0"/>
              </a:rPr>
              <a:t>: If inserting a text box, table, chart, or SmartArt, you must change the default font from Arial to Gotham Book</a:t>
            </a:r>
          </a:p>
          <a:p>
            <a:r>
              <a:rPr lang="en-US" sz="1400" baseline="0" dirty="0">
                <a:latin typeface="Gotham Bold" charset="0"/>
                <a:ea typeface="Gotham Bold" charset="0"/>
                <a:cs typeface="Gotham Bold" charset="0"/>
              </a:rPr>
              <a:t>Note</a:t>
            </a:r>
            <a:r>
              <a:rPr lang="en-US" sz="1400" baseline="0" dirty="0">
                <a:latin typeface="Gotham Book" charset="0"/>
                <a:ea typeface="Gotham Book" charset="0"/>
                <a:cs typeface="Gotham Book" charset="0"/>
              </a:rPr>
              <a:t>: If creating a new bullet, the color will default to grey. To change, select the dropdown arrow to the right of bullets &gt; select “Bullets and Numbering” &gt; under ”Color:” click the paint can &gt; select Theme Color orange</a:t>
            </a:r>
          </a:p>
          <a:p>
            <a:r>
              <a:rPr lang="en-US" sz="1400" baseline="0" dirty="0">
                <a:latin typeface="Gotham Bold" charset="0"/>
                <a:ea typeface="Gotham Bold" charset="0"/>
                <a:cs typeface="Gotham Bold" charset="0"/>
              </a:rPr>
              <a:t>Note</a:t>
            </a:r>
            <a:r>
              <a:rPr lang="en-US" sz="1400" baseline="0" dirty="0">
                <a:latin typeface="Gotham Book" charset="0"/>
                <a:ea typeface="Gotham Book" charset="0"/>
                <a:cs typeface="Gotham Book" charset="0"/>
              </a:rPr>
              <a:t>: Please do not insert a slide from a different ppt template (PowerPoint will not format it correctly into the HL template). Instead, copy and paste content into the HL ppt.</a:t>
            </a:r>
          </a:p>
          <a:p>
            <a:endParaRPr lang="en-US" sz="1400" dirty="0">
              <a:latin typeface="Gotham Book" charset="0"/>
              <a:ea typeface="Gotham Book" charset="0"/>
              <a:cs typeface="Gotham Book" charset="0"/>
            </a:endParaRPr>
          </a:p>
        </p:txBody>
      </p:sp>
      <p:sp>
        <p:nvSpPr>
          <p:cNvPr id="6" name="Rectangle 5"/>
          <p:cNvSpPr/>
          <p:nvPr/>
        </p:nvSpPr>
        <p:spPr>
          <a:xfrm>
            <a:off x="-385315" y="-17253"/>
            <a:ext cx="241539" cy="241539"/>
          </a:xfrm>
          <a:prstGeom prst="rect">
            <a:avLst/>
          </a:prstGeom>
          <a:solidFill>
            <a:srgbClr val="7878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solidFill>
            </a:endParaRPr>
          </a:p>
        </p:txBody>
      </p:sp>
      <p:sp>
        <p:nvSpPr>
          <p:cNvPr id="10" name="Rectangle 9"/>
          <p:cNvSpPr/>
          <p:nvPr/>
        </p:nvSpPr>
        <p:spPr>
          <a:xfrm>
            <a:off x="-390664" y="470222"/>
            <a:ext cx="246888" cy="246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solidFill>
                <a:schemeClr val="bg2"/>
              </a:solidFill>
            </a:endParaRPr>
          </a:p>
        </p:txBody>
      </p:sp>
      <p:sp>
        <p:nvSpPr>
          <p:cNvPr id="11" name="Rectangle 10"/>
          <p:cNvSpPr/>
          <p:nvPr/>
        </p:nvSpPr>
        <p:spPr>
          <a:xfrm>
            <a:off x="-390664" y="223334"/>
            <a:ext cx="246888" cy="246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93" dirty="0">
              <a:solidFill>
                <a:schemeClr val="bg1"/>
              </a:solidFill>
            </a:endParaRPr>
          </a:p>
        </p:txBody>
      </p:sp>
    </p:spTree>
    <p:extLst>
      <p:ext uri="{BB962C8B-B14F-4D97-AF65-F5344CB8AC3E}">
        <p14:creationId xmlns:p14="http://schemas.microsoft.com/office/powerpoint/2010/main" val="189910219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Lst>
  <p:txStyles>
    <p:titleStyle>
      <a:lvl1pPr algn="l" defTabSz="457200" rtl="0" eaLnBrk="1" latinLnBrk="0" hangingPunct="1">
        <a:spcBef>
          <a:spcPct val="0"/>
        </a:spcBef>
        <a:buNone/>
        <a:defRPr sz="3200" kern="1200">
          <a:solidFill>
            <a:schemeClr val="accent2"/>
          </a:solidFill>
          <a:latin typeface="Gotham Book" charset="0"/>
          <a:ea typeface="Gotham Book" charset="0"/>
          <a:cs typeface="Gotham Book" charset="0"/>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Gotham Book" charset="0"/>
          <a:ea typeface="Gotham Book" charset="0"/>
          <a:cs typeface="Gotham Book" charset="0"/>
        </a:defRPr>
      </a:lvl1pPr>
      <a:lvl2pPr marL="742950" indent="-285750" algn="l" defTabSz="457200" rtl="0" eaLnBrk="1" latinLnBrk="0" hangingPunct="1">
        <a:spcBef>
          <a:spcPct val="20000"/>
        </a:spcBef>
        <a:buFont typeface="Arial"/>
        <a:buChar char="–"/>
        <a:defRPr sz="2800" kern="1200">
          <a:solidFill>
            <a:schemeClr val="tx1"/>
          </a:solidFill>
          <a:latin typeface="Gotham Book" charset="0"/>
          <a:ea typeface="Gotham Book" charset="0"/>
          <a:cs typeface="Gotham Book" charset="0"/>
        </a:defRPr>
      </a:lvl2pPr>
      <a:lvl3pPr marL="1143000" indent="-228600" algn="l" defTabSz="457200" rtl="0" eaLnBrk="1" latinLnBrk="0" hangingPunct="1">
        <a:spcBef>
          <a:spcPct val="20000"/>
        </a:spcBef>
        <a:buFont typeface="Arial"/>
        <a:buChar char="•"/>
        <a:defRPr sz="2400" kern="1200">
          <a:solidFill>
            <a:schemeClr val="tx1"/>
          </a:solidFill>
          <a:latin typeface="Gotham Book" charset="0"/>
          <a:ea typeface="Gotham Book" charset="0"/>
          <a:cs typeface="Gotham Book" charset="0"/>
        </a:defRPr>
      </a:lvl3pPr>
      <a:lvl4pPr marL="1600200" indent="-228600" algn="l" defTabSz="457200" rtl="0" eaLnBrk="1" latinLnBrk="0" hangingPunct="1">
        <a:spcBef>
          <a:spcPct val="20000"/>
        </a:spcBef>
        <a:buFont typeface="Arial"/>
        <a:buChar char="–"/>
        <a:defRPr sz="2000" kern="1200">
          <a:solidFill>
            <a:schemeClr val="tx1"/>
          </a:solidFill>
          <a:latin typeface="Gotham Book" charset="0"/>
          <a:ea typeface="Gotham Book" charset="0"/>
          <a:cs typeface="Gotham Book" charset="0"/>
        </a:defRPr>
      </a:lvl4pPr>
      <a:lvl5pPr marL="2057400" indent="-228600" algn="l" defTabSz="457200" rtl="0" eaLnBrk="1" latinLnBrk="0" hangingPunct="1">
        <a:spcBef>
          <a:spcPct val="20000"/>
        </a:spcBef>
        <a:buFont typeface="Arial"/>
        <a:buChar char="»"/>
        <a:defRPr sz="2000" kern="1200">
          <a:solidFill>
            <a:schemeClr val="tx1"/>
          </a:solidFill>
          <a:latin typeface="Gotham Book" charset="0"/>
          <a:ea typeface="Gotham Book" charset="0"/>
          <a:cs typeface="Gotham Book"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jpg"/><Relationship Id="rId1" Type="http://schemas.openxmlformats.org/officeDocument/2006/relationships/slideLayout" Target="../slideLayouts/slideLayout1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5549" y="1289019"/>
            <a:ext cx="11125541" cy="1296526"/>
          </a:xfrm>
        </p:spPr>
        <p:txBody>
          <a:bodyPr/>
          <a:lstStyle/>
          <a:p>
            <a:pPr algn="l"/>
            <a:r>
              <a:rPr lang="en-US" sz="4800" dirty="0"/>
              <a:t>Total Worker Health</a:t>
            </a:r>
            <a:r>
              <a:rPr lang="en-US" sz="4000" dirty="0"/>
              <a:t>®</a:t>
            </a:r>
            <a:br>
              <a:rPr lang="en-US" sz="4000" dirty="0"/>
            </a:br>
            <a:endParaRPr lang="en-US" sz="4800" dirty="0"/>
          </a:p>
        </p:txBody>
      </p:sp>
      <p:sp>
        <p:nvSpPr>
          <p:cNvPr id="3" name="Subtitle 2"/>
          <p:cNvSpPr>
            <a:spLocks noGrp="1"/>
          </p:cNvSpPr>
          <p:nvPr>
            <p:ph type="subTitle" idx="1"/>
          </p:nvPr>
        </p:nvSpPr>
        <p:spPr>
          <a:xfrm>
            <a:off x="1019264" y="5014160"/>
            <a:ext cx="9178637" cy="554821"/>
          </a:xfrm>
        </p:spPr>
        <p:txBody>
          <a:bodyPr/>
          <a:lstStyle/>
          <a:p>
            <a:pPr algn="l"/>
            <a:r>
              <a:rPr lang="en-US" sz="2400" dirty="0"/>
              <a:t>Mike Van Dyke, Ph.D., CIH </a:t>
            </a:r>
          </a:p>
          <a:p>
            <a:pPr algn="l"/>
            <a:endParaRPr lang="en-US" sz="2400" dirty="0"/>
          </a:p>
        </p:txBody>
      </p:sp>
      <p:sp>
        <p:nvSpPr>
          <p:cNvPr id="7" name="Text Placeholder 6"/>
          <p:cNvSpPr>
            <a:spLocks noGrp="1"/>
          </p:cNvSpPr>
          <p:nvPr>
            <p:ph type="body" sz="quarter" idx="10"/>
          </p:nvPr>
        </p:nvSpPr>
        <p:spPr/>
        <p:txBody>
          <a:bodyPr/>
          <a:lstStyle/>
          <a:p>
            <a:r>
              <a:rPr lang="en-US" dirty="0"/>
              <a:t>1</a:t>
            </a:r>
          </a:p>
        </p:txBody>
      </p:sp>
      <p:graphicFrame>
        <p:nvGraphicFramePr>
          <p:cNvPr id="5" name="Object 10">
            <a:extLst>
              <a:ext uri="{FF2B5EF4-FFF2-40B4-BE49-F238E27FC236}">
                <a16:creationId xmlns:a16="http://schemas.microsoft.com/office/drawing/2014/main" id="{931C5D71-1087-4B16-805A-6FC123E2EFB2}"/>
              </a:ext>
            </a:extLst>
          </p:cNvPr>
          <p:cNvGraphicFramePr>
            <a:graphicFrameLocks noChangeAspect="1"/>
          </p:cNvGraphicFramePr>
          <p:nvPr>
            <p:extLst>
              <p:ext uri="{D42A27DB-BD31-4B8C-83A1-F6EECF244321}">
                <p14:modId xmlns:p14="http://schemas.microsoft.com/office/powerpoint/2010/main" val="3355053312"/>
              </p:ext>
            </p:extLst>
          </p:nvPr>
        </p:nvGraphicFramePr>
        <p:xfrm>
          <a:off x="7564821" y="729211"/>
          <a:ext cx="3870674" cy="5024077"/>
        </p:xfrm>
        <a:graphic>
          <a:graphicData uri="http://schemas.openxmlformats.org/presentationml/2006/ole">
            <mc:AlternateContent xmlns:mc="http://schemas.openxmlformats.org/markup-compatibility/2006">
              <mc:Choice xmlns:v="urn:schemas-microsoft-com:vml" Requires="v">
                <p:oleObj spid="_x0000_s4103" name="Photo Editor Photo" r:id="rId3" imgW="6087325" imgH="7895238" progId="">
                  <p:embed/>
                </p:oleObj>
              </mc:Choice>
              <mc:Fallback>
                <p:oleObj name="Photo Editor Photo" r:id="rId3" imgW="6087325" imgH="7895238" progId="">
                  <p:embed/>
                  <p:pic>
                    <p:nvPicPr>
                      <p:cNvPr id="1026"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64821" y="729211"/>
                        <a:ext cx="3870674" cy="5024077"/>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1986440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EBF9D-E0A5-C843-8E06-8A22FD8F81E8}"/>
              </a:ext>
            </a:extLst>
          </p:cNvPr>
          <p:cNvSpPr>
            <a:spLocks noGrp="1"/>
          </p:cNvSpPr>
          <p:nvPr>
            <p:ph type="title"/>
          </p:nvPr>
        </p:nvSpPr>
        <p:spPr/>
        <p:txBody>
          <a:bodyPr/>
          <a:lstStyle/>
          <a:p>
            <a:r>
              <a:rPr lang="en-US" dirty="0"/>
              <a:t>Goal</a:t>
            </a:r>
          </a:p>
        </p:txBody>
      </p:sp>
      <p:sp>
        <p:nvSpPr>
          <p:cNvPr id="3" name="Content Placeholder 2">
            <a:extLst>
              <a:ext uri="{FF2B5EF4-FFF2-40B4-BE49-F238E27FC236}">
                <a16:creationId xmlns:a16="http://schemas.microsoft.com/office/drawing/2014/main" id="{7CBE7E4D-C78F-0940-B1FB-E00F336518BC}"/>
              </a:ext>
            </a:extLst>
          </p:cNvPr>
          <p:cNvSpPr>
            <a:spLocks noGrp="1"/>
          </p:cNvSpPr>
          <p:nvPr>
            <p:ph idx="1"/>
          </p:nvPr>
        </p:nvSpPr>
        <p:spPr/>
        <p:txBody>
          <a:bodyPr anchor="t"/>
          <a:lstStyle/>
          <a:p>
            <a:pPr marL="457200" indent="-457200">
              <a:spcBef>
                <a:spcPts val="1200"/>
              </a:spcBef>
              <a:spcAft>
                <a:spcPts val="1200"/>
              </a:spcAft>
              <a:buFont typeface="+mj-lt"/>
              <a:buAutoNum type="arabicPeriod"/>
            </a:pPr>
            <a:r>
              <a:rPr lang="en-US" sz="2200" dirty="0"/>
              <a:t>Introduce you to a new way of thinking to protect and promote your workforce’s health, safety, and well-being.</a:t>
            </a:r>
          </a:p>
          <a:p>
            <a:pPr marL="457200" indent="-457200">
              <a:spcBef>
                <a:spcPts val="1200"/>
              </a:spcBef>
              <a:spcAft>
                <a:spcPts val="1200"/>
              </a:spcAft>
              <a:buFont typeface="+mj-lt"/>
              <a:buAutoNum type="arabicPeriod"/>
            </a:pPr>
            <a:r>
              <a:rPr lang="en-US" sz="2200" dirty="0"/>
              <a:t>Provide you with a method to get started.</a:t>
            </a:r>
          </a:p>
        </p:txBody>
      </p:sp>
      <p:sp>
        <p:nvSpPr>
          <p:cNvPr id="7" name="Text Placeholder 6">
            <a:extLst>
              <a:ext uri="{FF2B5EF4-FFF2-40B4-BE49-F238E27FC236}">
                <a16:creationId xmlns:a16="http://schemas.microsoft.com/office/drawing/2014/main" id="{6E37252F-41D7-8541-9E9C-121F7710295F}"/>
              </a:ext>
            </a:extLst>
          </p:cNvPr>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2833830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8BAE4-68F6-444A-9C7A-11D1A5B6C280}"/>
              </a:ext>
            </a:extLst>
          </p:cNvPr>
          <p:cNvSpPr>
            <a:spLocks noGrp="1"/>
          </p:cNvSpPr>
          <p:nvPr>
            <p:ph type="title"/>
          </p:nvPr>
        </p:nvSpPr>
        <p:spPr>
          <a:xfrm>
            <a:off x="713232" y="500624"/>
            <a:ext cx="10735056" cy="940880"/>
          </a:xfrm>
        </p:spPr>
        <p:txBody>
          <a:bodyPr/>
          <a:lstStyle/>
          <a:p>
            <a:r>
              <a:rPr lang="en-US" dirty="0"/>
              <a:t>Scope of the Problem: U.S. (2018)</a:t>
            </a:r>
          </a:p>
        </p:txBody>
      </p:sp>
      <p:sp>
        <p:nvSpPr>
          <p:cNvPr id="3" name="Content Placeholder 2">
            <a:extLst>
              <a:ext uri="{FF2B5EF4-FFF2-40B4-BE49-F238E27FC236}">
                <a16:creationId xmlns:a16="http://schemas.microsoft.com/office/drawing/2014/main" id="{583998AC-C0A1-4499-947F-B86438945AB1}"/>
              </a:ext>
            </a:extLst>
          </p:cNvPr>
          <p:cNvSpPr>
            <a:spLocks noGrp="1"/>
          </p:cNvSpPr>
          <p:nvPr>
            <p:ph idx="1"/>
          </p:nvPr>
        </p:nvSpPr>
        <p:spPr>
          <a:xfrm>
            <a:off x="5673426" y="1764054"/>
            <a:ext cx="5578918" cy="3978275"/>
          </a:xfrm>
        </p:spPr>
        <p:txBody>
          <a:bodyPr/>
          <a:lstStyle/>
          <a:p>
            <a:pPr marL="457200" indent="-457200">
              <a:buFont typeface="Arial" panose="020B0604020202020204" pitchFamily="34" charset="0"/>
              <a:buChar char="•"/>
            </a:pPr>
            <a:r>
              <a:rPr lang="en-US" sz="2400" dirty="0"/>
              <a:t>14 people die each day of work-related injuries</a:t>
            </a:r>
          </a:p>
          <a:p>
            <a:pPr marL="457200" indent="-457200">
              <a:buFont typeface="Arial" panose="020B0604020202020204" pitchFamily="34" charset="0"/>
              <a:buChar char="•"/>
            </a:pPr>
            <a:r>
              <a:rPr lang="en-US" sz="2400" dirty="0"/>
              <a:t>2.8 million people get injured at work each year</a:t>
            </a:r>
          </a:p>
          <a:p>
            <a:pPr marL="457200" indent="-457200">
              <a:buFont typeface="Arial" panose="020B0604020202020204" pitchFamily="34" charset="0"/>
              <a:buChar char="•"/>
            </a:pPr>
            <a:r>
              <a:rPr lang="en-US" sz="2400" dirty="0"/>
              <a:t>430,000 occupational illnesses</a:t>
            </a:r>
          </a:p>
          <a:p>
            <a:pPr marL="457200" indent="-457200">
              <a:buFont typeface="Arial" panose="020B0604020202020204" pitchFamily="34" charset="0"/>
              <a:buChar char="•"/>
            </a:pPr>
            <a:r>
              <a:rPr lang="en-US" sz="2400" dirty="0"/>
              <a:t>1 in 30 chance of workplace injury</a:t>
            </a:r>
          </a:p>
          <a:p>
            <a:pPr marL="457200" indent="-457200">
              <a:buFont typeface="Arial" panose="020B0604020202020204" pitchFamily="34" charset="0"/>
              <a:buChar char="•"/>
            </a:pPr>
            <a:r>
              <a:rPr lang="en-US" sz="2400" dirty="0"/>
              <a:t>1 in 100 chance of serious workplace injury</a:t>
            </a:r>
          </a:p>
          <a:p>
            <a:pPr marL="457200" indent="-457200">
              <a:buFont typeface="Arial" panose="020B0604020202020204" pitchFamily="34" charset="0"/>
              <a:buChar char="•"/>
            </a:pPr>
            <a:r>
              <a:rPr lang="en-US" sz="2400" dirty="0"/>
              <a:t>1 in 28,000 chance of workplace fatality</a:t>
            </a:r>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p:txBody>
      </p:sp>
      <p:sp>
        <p:nvSpPr>
          <p:cNvPr id="4" name="Text Placeholder 3">
            <a:extLst>
              <a:ext uri="{FF2B5EF4-FFF2-40B4-BE49-F238E27FC236}">
                <a16:creationId xmlns:a16="http://schemas.microsoft.com/office/drawing/2014/main" id="{CECB1F84-41C2-4AB5-B4C4-A94809909960}"/>
              </a:ext>
            </a:extLst>
          </p:cNvPr>
          <p:cNvSpPr>
            <a:spLocks noGrp="1"/>
          </p:cNvSpPr>
          <p:nvPr>
            <p:ph type="body" sz="quarter" idx="10"/>
          </p:nvPr>
        </p:nvSpPr>
        <p:spPr/>
        <p:txBody>
          <a:bodyPr/>
          <a:lstStyle/>
          <a:p>
            <a:endParaRPr lang="en-US"/>
          </a:p>
        </p:txBody>
      </p:sp>
      <p:pic>
        <p:nvPicPr>
          <p:cNvPr id="8194" name="Picture 2" descr="Image result for steelworker picture">
            <a:extLst>
              <a:ext uri="{FF2B5EF4-FFF2-40B4-BE49-F238E27FC236}">
                <a16:creationId xmlns:a16="http://schemas.microsoft.com/office/drawing/2014/main" id="{9756DCA1-96D3-4CF4-9EB8-215C785C5F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232" y="1938337"/>
            <a:ext cx="4504586" cy="3466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121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13953" y="199024"/>
            <a:ext cx="7656803" cy="5674238"/>
          </a:xfrm>
          <a:prstGeom prst="rect">
            <a:avLst/>
          </a:prstGeom>
        </p:spPr>
      </p:pic>
    </p:spTree>
    <p:extLst>
      <p:ext uri="{BB962C8B-B14F-4D97-AF65-F5344CB8AC3E}">
        <p14:creationId xmlns:p14="http://schemas.microsoft.com/office/powerpoint/2010/main" val="3176341973"/>
      </p:ext>
    </p:extLst>
  </p:cSld>
  <p:clrMapOvr>
    <a:masterClrMapping/>
  </p:clrMapOvr>
  <mc:AlternateContent xmlns:mc="http://schemas.openxmlformats.org/markup-compatibility/2006" xmlns:p14="http://schemas.microsoft.com/office/powerpoint/2010/main">
    <mc:Choice Requires="p14">
      <p:transition spd="slow" p14:dur="2000" advTm="36303"/>
    </mc:Choice>
    <mc:Fallback xmlns="">
      <p:transition spd="slow" advTm="3630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fatal four construction">
            <a:extLst>
              <a:ext uri="{FF2B5EF4-FFF2-40B4-BE49-F238E27FC236}">
                <a16:creationId xmlns:a16="http://schemas.microsoft.com/office/drawing/2014/main" id="{89CB231B-BD4B-43F4-A35B-1E2A5C72B3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7076" y="496330"/>
            <a:ext cx="10177848" cy="5088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376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E532AD1-3A89-D440-BF69-E576C2E400E2}"/>
              </a:ext>
            </a:extLst>
          </p:cNvPr>
          <p:cNvPicPr>
            <a:picLocks noGrp="1" noChangeAspect="1"/>
          </p:cNvPicPr>
          <p:nvPr>
            <p:ph idx="1"/>
          </p:nvPr>
        </p:nvPicPr>
        <p:blipFill>
          <a:blip r:embed="rId3"/>
          <a:stretch>
            <a:fillRect/>
          </a:stretch>
        </p:blipFill>
        <p:spPr>
          <a:xfrm>
            <a:off x="2090300" y="735107"/>
            <a:ext cx="8011401" cy="4835711"/>
          </a:xfrm>
        </p:spPr>
      </p:pic>
      <p:sp>
        <p:nvSpPr>
          <p:cNvPr id="4" name="Text Placeholder 3">
            <a:extLst>
              <a:ext uri="{FF2B5EF4-FFF2-40B4-BE49-F238E27FC236}">
                <a16:creationId xmlns:a16="http://schemas.microsoft.com/office/drawing/2014/main" id="{914D04D9-CF6A-8843-A8C9-5F6A7E28AB22}"/>
              </a:ext>
            </a:extLst>
          </p:cNvPr>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20797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650" y="107777"/>
            <a:ext cx="11669530" cy="1050611"/>
          </a:xfrm>
        </p:spPr>
        <p:txBody>
          <a:bodyPr/>
          <a:lstStyle/>
          <a:p>
            <a:r>
              <a:rPr lang="en-US" dirty="0"/>
              <a:t>Economic Impact of Workplace Injuries </a:t>
            </a:r>
          </a:p>
        </p:txBody>
      </p:sp>
      <p:pic>
        <p:nvPicPr>
          <p:cNvPr id="4" name="Content Placeholder 3" descr="Screen Shot 2014-09-16 at 9.02.00 PM.png"/>
          <p:cNvPicPr>
            <a:picLocks noGrp="1" noChangeAspect="1"/>
          </p:cNvPicPr>
          <p:nvPr>
            <p:ph idx="1"/>
          </p:nvPr>
        </p:nvPicPr>
        <p:blipFill rotWithShape="1">
          <a:blip r:embed="rId3">
            <a:extLst>
              <a:ext uri="{28A0092B-C50C-407E-A947-70E740481C1C}">
                <a14:useLocalDpi xmlns:a14="http://schemas.microsoft.com/office/drawing/2010/main" val="0"/>
              </a:ext>
            </a:extLst>
          </a:blip>
          <a:srcRect l="813" r="59"/>
          <a:stretch/>
        </p:blipFill>
        <p:spPr>
          <a:xfrm>
            <a:off x="247650" y="1059180"/>
            <a:ext cx="4609071" cy="3733800"/>
          </a:xfrm>
        </p:spPr>
      </p:pic>
      <p:sp>
        <p:nvSpPr>
          <p:cNvPr id="5" name="TextBox 4"/>
          <p:cNvSpPr txBox="1"/>
          <p:nvPr/>
        </p:nvSpPr>
        <p:spPr>
          <a:xfrm>
            <a:off x="2123561" y="4608314"/>
            <a:ext cx="1981200" cy="369332"/>
          </a:xfrm>
          <a:prstGeom prst="rect">
            <a:avLst/>
          </a:prstGeom>
          <a:noFill/>
        </p:spPr>
        <p:txBody>
          <a:bodyPr wrap="square" rtlCol="0">
            <a:spAutoFit/>
          </a:bodyPr>
          <a:lstStyle/>
          <a:p>
            <a:r>
              <a:rPr lang="en-US" dirty="0"/>
              <a:t>2011 (2007 data)</a:t>
            </a:r>
          </a:p>
        </p:txBody>
      </p:sp>
      <p:graphicFrame>
        <p:nvGraphicFramePr>
          <p:cNvPr id="8" name="Table 7"/>
          <p:cNvGraphicFramePr>
            <a:graphicFrameLocks noGrp="1"/>
          </p:cNvGraphicFramePr>
          <p:nvPr>
            <p:extLst>
              <p:ext uri="{D42A27DB-BD31-4B8C-83A1-F6EECF244321}">
                <p14:modId xmlns:p14="http://schemas.microsoft.com/office/powerpoint/2010/main" val="3979498018"/>
              </p:ext>
            </p:extLst>
          </p:nvPr>
        </p:nvGraphicFramePr>
        <p:xfrm>
          <a:off x="5037614" y="2516386"/>
          <a:ext cx="6698673" cy="2926080"/>
        </p:xfrm>
        <a:graphic>
          <a:graphicData uri="http://schemas.openxmlformats.org/drawingml/2006/table">
            <a:tbl>
              <a:tblPr firstRow="1" bandRow="1">
                <a:tableStyleId>{5C22544A-7EE6-4342-B048-85BDC9FD1C3A}</a:tableStyleId>
              </a:tblPr>
              <a:tblGrid>
                <a:gridCol w="1517073">
                  <a:extLst>
                    <a:ext uri="{9D8B030D-6E8A-4147-A177-3AD203B41FA5}">
                      <a16:colId xmlns:a16="http://schemas.microsoft.com/office/drawing/2014/main" val="20000"/>
                    </a:ext>
                  </a:extLst>
                </a:gridCol>
                <a:gridCol w="1773382">
                  <a:extLst>
                    <a:ext uri="{9D8B030D-6E8A-4147-A177-3AD203B41FA5}">
                      <a16:colId xmlns:a16="http://schemas.microsoft.com/office/drawing/2014/main" val="20001"/>
                    </a:ext>
                  </a:extLst>
                </a:gridCol>
                <a:gridCol w="1690254">
                  <a:extLst>
                    <a:ext uri="{9D8B030D-6E8A-4147-A177-3AD203B41FA5}">
                      <a16:colId xmlns:a16="http://schemas.microsoft.com/office/drawing/2014/main" val="20002"/>
                    </a:ext>
                  </a:extLst>
                </a:gridCol>
                <a:gridCol w="1717964">
                  <a:extLst>
                    <a:ext uri="{9D8B030D-6E8A-4147-A177-3AD203B41FA5}">
                      <a16:colId xmlns:a16="http://schemas.microsoft.com/office/drawing/2014/main" val="20003"/>
                    </a:ext>
                  </a:extLst>
                </a:gridCol>
              </a:tblGrid>
              <a:tr h="1219200">
                <a:tc>
                  <a:txBody>
                    <a:bodyPr/>
                    <a:lstStyle/>
                    <a:p>
                      <a:r>
                        <a:rPr lang="en-US" sz="2400" dirty="0"/>
                        <a:t>Fatal Injuries</a:t>
                      </a:r>
                    </a:p>
                  </a:txBody>
                  <a:tcPr marT="60960" marB="60960"/>
                </a:tc>
                <a:tc>
                  <a:txBody>
                    <a:bodyPr/>
                    <a:lstStyle/>
                    <a:p>
                      <a:r>
                        <a:rPr lang="en-US" sz="2400" dirty="0"/>
                        <a:t>Non Fatal Injuries</a:t>
                      </a:r>
                    </a:p>
                  </a:txBody>
                  <a:tcPr marT="60960" marB="60960"/>
                </a:tc>
                <a:tc>
                  <a:txBody>
                    <a:bodyPr/>
                    <a:lstStyle/>
                    <a:p>
                      <a:r>
                        <a:rPr lang="en-US" sz="2400" dirty="0"/>
                        <a:t>Fatal Illnesses</a:t>
                      </a:r>
                    </a:p>
                  </a:txBody>
                  <a:tcPr marT="60960" marB="60960"/>
                </a:tc>
                <a:tc>
                  <a:txBody>
                    <a:bodyPr/>
                    <a:lstStyle/>
                    <a:p>
                      <a:r>
                        <a:rPr lang="en-US" sz="2400" dirty="0"/>
                        <a:t>Non Fatal Illnesses</a:t>
                      </a:r>
                    </a:p>
                  </a:txBody>
                  <a:tcPr marT="60960" marB="60960"/>
                </a:tc>
                <a:extLst>
                  <a:ext uri="{0D108BD9-81ED-4DB2-BD59-A6C34878D82A}">
                    <a16:rowId xmlns:a16="http://schemas.microsoft.com/office/drawing/2014/main" val="10000"/>
                  </a:ext>
                </a:extLst>
              </a:tr>
              <a:tr h="853440">
                <a:tc>
                  <a:txBody>
                    <a:bodyPr/>
                    <a:lstStyle/>
                    <a:p>
                      <a:r>
                        <a:rPr lang="en-US" sz="2400" dirty="0"/>
                        <a:t>5,600</a:t>
                      </a:r>
                    </a:p>
                  </a:txBody>
                  <a:tcPr marT="60960" marB="60960"/>
                </a:tc>
                <a:tc>
                  <a:txBody>
                    <a:bodyPr/>
                    <a:lstStyle/>
                    <a:p>
                      <a:r>
                        <a:rPr lang="en-US" sz="2400" dirty="0"/>
                        <a:t>8,559,000</a:t>
                      </a:r>
                    </a:p>
                  </a:txBody>
                  <a:tcPr marT="60960" marB="60960"/>
                </a:tc>
                <a:tc>
                  <a:txBody>
                    <a:bodyPr/>
                    <a:lstStyle/>
                    <a:p>
                      <a:r>
                        <a:rPr lang="en-US" sz="2400" dirty="0"/>
                        <a:t>53,000</a:t>
                      </a:r>
                    </a:p>
                  </a:txBody>
                  <a:tcPr marT="60960" marB="60960"/>
                </a:tc>
                <a:tc>
                  <a:txBody>
                    <a:bodyPr/>
                    <a:lstStyle/>
                    <a:p>
                      <a:r>
                        <a:rPr lang="en-US" sz="2400" dirty="0"/>
                        <a:t>427,000</a:t>
                      </a:r>
                    </a:p>
                  </a:txBody>
                  <a:tcPr marT="60960" marB="60960"/>
                </a:tc>
                <a:extLst>
                  <a:ext uri="{0D108BD9-81ED-4DB2-BD59-A6C34878D82A}">
                    <a16:rowId xmlns:a16="http://schemas.microsoft.com/office/drawing/2014/main" val="10001"/>
                  </a:ext>
                </a:extLst>
              </a:tr>
              <a:tr h="853440">
                <a:tc>
                  <a:txBody>
                    <a:bodyPr/>
                    <a:lstStyle/>
                    <a:p>
                      <a:r>
                        <a:rPr lang="en-US" sz="2400" dirty="0"/>
                        <a:t>$6 Billion</a:t>
                      </a:r>
                    </a:p>
                  </a:txBody>
                  <a:tcPr marT="60960" marB="60960"/>
                </a:tc>
                <a:tc>
                  <a:txBody>
                    <a:bodyPr/>
                    <a:lstStyle/>
                    <a:p>
                      <a:r>
                        <a:rPr lang="en-US" sz="2400" dirty="0"/>
                        <a:t>$186 Billion</a:t>
                      </a:r>
                    </a:p>
                  </a:txBody>
                  <a:tcPr marT="60960" marB="60960"/>
                </a:tc>
                <a:tc>
                  <a:txBody>
                    <a:bodyPr/>
                    <a:lstStyle/>
                    <a:p>
                      <a:r>
                        <a:rPr lang="en-US" sz="2400" dirty="0"/>
                        <a:t>$46 Billion</a:t>
                      </a:r>
                    </a:p>
                  </a:txBody>
                  <a:tcPr marT="60960" marB="60960"/>
                </a:tc>
                <a:tc>
                  <a:txBody>
                    <a:bodyPr/>
                    <a:lstStyle/>
                    <a:p>
                      <a:r>
                        <a:rPr lang="en-US" sz="2400" dirty="0"/>
                        <a:t>$12 Billion</a:t>
                      </a:r>
                    </a:p>
                  </a:txBody>
                  <a:tcPr marT="60960" marB="60960"/>
                </a:tc>
                <a:extLst>
                  <a:ext uri="{0D108BD9-81ED-4DB2-BD59-A6C34878D82A}">
                    <a16:rowId xmlns:a16="http://schemas.microsoft.com/office/drawing/2014/main" val="10002"/>
                  </a:ext>
                </a:extLst>
              </a:tr>
            </a:tbl>
          </a:graphicData>
        </a:graphic>
      </p:graphicFrame>
      <p:sp>
        <p:nvSpPr>
          <p:cNvPr id="11" name="TextBox 10"/>
          <p:cNvSpPr txBox="1"/>
          <p:nvPr/>
        </p:nvSpPr>
        <p:spPr>
          <a:xfrm>
            <a:off x="5334001" y="1155640"/>
            <a:ext cx="4501978" cy="101566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r>
              <a:rPr lang="en-US" sz="6000" dirty="0"/>
              <a:t> $250 Billion</a:t>
            </a:r>
          </a:p>
        </p:txBody>
      </p:sp>
    </p:spTree>
    <p:extLst>
      <p:ext uri="{BB962C8B-B14F-4D97-AF65-F5344CB8AC3E}">
        <p14:creationId xmlns:p14="http://schemas.microsoft.com/office/powerpoint/2010/main" val="19083668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BE5CE8F4-7C1B-4C6A-98CD-04FAAA1713F7}"/>
              </a:ext>
            </a:extLst>
          </p:cNvPr>
          <p:cNvSpPr>
            <a:spLocks noGrp="1"/>
          </p:cNvSpPr>
          <p:nvPr>
            <p:ph type="body" sz="quarter" idx="10"/>
          </p:nvPr>
        </p:nvSpPr>
        <p:spPr/>
        <p:txBody>
          <a:bodyPr/>
          <a:lstStyle/>
          <a:p>
            <a:endParaRPr lang="en-US"/>
          </a:p>
        </p:txBody>
      </p:sp>
      <p:sp>
        <p:nvSpPr>
          <p:cNvPr id="4" name="Title 2">
            <a:extLst>
              <a:ext uri="{FF2B5EF4-FFF2-40B4-BE49-F238E27FC236}">
                <a16:creationId xmlns:a16="http://schemas.microsoft.com/office/drawing/2014/main" id="{2287E632-EC6D-473D-B7BA-FDD4250A834F}"/>
              </a:ext>
            </a:extLst>
          </p:cNvPr>
          <p:cNvSpPr txBox="1">
            <a:spLocks/>
          </p:cNvSpPr>
          <p:nvPr/>
        </p:nvSpPr>
        <p:spPr>
          <a:xfrm>
            <a:off x="0" y="548076"/>
            <a:ext cx="12192000" cy="4953648"/>
          </a:xfrm>
          <a:prstGeom prst="rect">
            <a:avLst/>
          </a:prstGeom>
        </p:spPr>
        <p:style>
          <a:lnRef idx="0">
            <a:schemeClr val="accent1"/>
          </a:lnRef>
          <a:fillRef idx="3">
            <a:schemeClr val="accent1"/>
          </a:fillRef>
          <a:effectRef idx="3">
            <a:schemeClr val="accent1"/>
          </a:effectRef>
          <a:fontRef idx="minor">
            <a:schemeClr val="lt1"/>
          </a:fontRef>
        </p:style>
        <p:txBody>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500" dirty="0">
                <a:solidFill>
                  <a:schemeClr val="bg1"/>
                </a:solidFill>
              </a:rPr>
            </a:br>
            <a:r>
              <a:rPr lang="en-US" sz="7500" dirty="0">
                <a:solidFill>
                  <a:schemeClr val="bg1"/>
                </a:solidFill>
              </a:rPr>
              <a:t>The “work-centered” approach to safety</a:t>
            </a:r>
          </a:p>
        </p:txBody>
      </p:sp>
      <p:sp>
        <p:nvSpPr>
          <p:cNvPr id="3" name="Title 2">
            <a:extLst>
              <a:ext uri="{FF2B5EF4-FFF2-40B4-BE49-F238E27FC236}">
                <a16:creationId xmlns:a16="http://schemas.microsoft.com/office/drawing/2014/main" id="{6E99EBA9-644F-41DE-9332-D1674B29B976}"/>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2790961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65D461E-22E1-444A-A75F-2C010279FF9E}"/>
              </a:ext>
            </a:extLst>
          </p:cNvPr>
          <p:cNvSpPr>
            <a:spLocks noGrp="1"/>
          </p:cNvSpPr>
          <p:nvPr>
            <p:ph type="title"/>
          </p:nvPr>
        </p:nvSpPr>
        <p:spPr>
          <a:xfrm>
            <a:off x="316992" y="145097"/>
            <a:ext cx="10735056" cy="940880"/>
          </a:xfrm>
        </p:spPr>
        <p:txBody>
          <a:bodyPr/>
          <a:lstStyle/>
          <a:p>
            <a:r>
              <a:rPr lang="en-US" dirty="0"/>
              <a:t>Safety Engineering</a:t>
            </a:r>
          </a:p>
        </p:txBody>
      </p:sp>
      <p:sp>
        <p:nvSpPr>
          <p:cNvPr id="9" name="Text Placeholder 8">
            <a:extLst>
              <a:ext uri="{FF2B5EF4-FFF2-40B4-BE49-F238E27FC236}">
                <a16:creationId xmlns:a16="http://schemas.microsoft.com/office/drawing/2014/main" id="{8B5D1660-66FB-4562-8F8A-8BCCB51DF54E}"/>
              </a:ext>
            </a:extLst>
          </p:cNvPr>
          <p:cNvSpPr>
            <a:spLocks noGrp="1"/>
          </p:cNvSpPr>
          <p:nvPr>
            <p:ph type="body" sz="quarter" idx="10"/>
          </p:nvPr>
        </p:nvSpPr>
        <p:spPr/>
        <p:txBody>
          <a:bodyPr/>
          <a:lstStyle/>
          <a:p>
            <a:endParaRPr lang="en-US"/>
          </a:p>
        </p:txBody>
      </p:sp>
      <p:pic>
        <p:nvPicPr>
          <p:cNvPr id="1026" name="Picture 2" descr="Image result for domino theory of accident causation">
            <a:extLst>
              <a:ext uri="{FF2B5EF4-FFF2-40B4-BE49-F238E27FC236}">
                <a16:creationId xmlns:a16="http://schemas.microsoft.com/office/drawing/2014/main" id="{1AD5A595-E0EB-43FD-8100-3F6CEA4D5B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9314" y="677322"/>
            <a:ext cx="7366635" cy="5530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0088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1DAAC-DAA5-4FE6-A968-A2C232C3284F}"/>
              </a:ext>
            </a:extLst>
          </p:cNvPr>
          <p:cNvSpPr>
            <a:spLocks noGrp="1"/>
          </p:cNvSpPr>
          <p:nvPr>
            <p:ph type="title"/>
          </p:nvPr>
        </p:nvSpPr>
        <p:spPr>
          <a:xfrm>
            <a:off x="163603" y="111809"/>
            <a:ext cx="10735056" cy="940880"/>
          </a:xfrm>
        </p:spPr>
        <p:txBody>
          <a:bodyPr/>
          <a:lstStyle/>
          <a:p>
            <a:r>
              <a:rPr lang="en-US" dirty="0"/>
              <a:t>Focus on Unsafe Conditions</a:t>
            </a:r>
          </a:p>
        </p:txBody>
      </p:sp>
      <p:sp>
        <p:nvSpPr>
          <p:cNvPr id="3" name="Content Placeholder 2">
            <a:extLst>
              <a:ext uri="{FF2B5EF4-FFF2-40B4-BE49-F238E27FC236}">
                <a16:creationId xmlns:a16="http://schemas.microsoft.com/office/drawing/2014/main" id="{22FB67DF-45CF-495F-8D80-4EBCA9AFCD23}"/>
              </a:ext>
            </a:extLst>
          </p:cNvPr>
          <p:cNvSpPr>
            <a:spLocks noGrp="1"/>
          </p:cNvSpPr>
          <p:nvPr>
            <p:ph idx="1"/>
          </p:nvPr>
        </p:nvSpPr>
        <p:spPr>
          <a:xfrm>
            <a:off x="713232" y="1675082"/>
            <a:ext cx="10735056" cy="3978275"/>
          </a:xfrm>
        </p:spPr>
        <p:txBody>
          <a:bodyPr/>
          <a:lstStyle/>
          <a:p>
            <a:r>
              <a:rPr lang="en-US" dirty="0"/>
              <a:t>Engineering controls</a:t>
            </a:r>
          </a:p>
          <a:p>
            <a:r>
              <a:rPr lang="en-US" dirty="0"/>
              <a:t>OSHA compliance</a:t>
            </a:r>
          </a:p>
          <a:p>
            <a:r>
              <a:rPr lang="en-US" dirty="0"/>
              <a:t>Hazard audits</a:t>
            </a:r>
          </a:p>
          <a:p>
            <a:r>
              <a:rPr lang="en-US" dirty="0"/>
              <a:t>Increase reporting of hazards</a:t>
            </a:r>
          </a:p>
        </p:txBody>
      </p:sp>
      <p:sp>
        <p:nvSpPr>
          <p:cNvPr id="4" name="Text Placeholder 3">
            <a:extLst>
              <a:ext uri="{FF2B5EF4-FFF2-40B4-BE49-F238E27FC236}">
                <a16:creationId xmlns:a16="http://schemas.microsoft.com/office/drawing/2014/main" id="{271631C7-926A-4090-9786-7D856925B590}"/>
              </a:ext>
            </a:extLst>
          </p:cNvPr>
          <p:cNvSpPr>
            <a:spLocks noGrp="1"/>
          </p:cNvSpPr>
          <p:nvPr>
            <p:ph type="body" sz="quarter" idx="10"/>
          </p:nvPr>
        </p:nvSpPr>
        <p:spPr/>
        <p:txBody>
          <a:bodyPr/>
          <a:lstStyle/>
          <a:p>
            <a:endParaRPr lang="en-US"/>
          </a:p>
        </p:txBody>
      </p:sp>
      <p:pic>
        <p:nvPicPr>
          <p:cNvPr id="2050" name="Picture 2" descr="Image result for heinrich unsafe conditions">
            <a:extLst>
              <a:ext uri="{FF2B5EF4-FFF2-40B4-BE49-F238E27FC236}">
                <a16:creationId xmlns:a16="http://schemas.microsoft.com/office/drawing/2014/main" id="{B9375A76-61FD-48C3-B014-83B7791349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0044" y="416705"/>
            <a:ext cx="4268615" cy="5691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8645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9C30CB-0BF6-4EBD-8A02-5AAE0A3867D0}"/>
              </a:ext>
            </a:extLst>
          </p:cNvPr>
          <p:cNvSpPr>
            <a:spLocks noGrp="1"/>
          </p:cNvSpPr>
          <p:nvPr>
            <p:ph idx="1"/>
          </p:nvPr>
        </p:nvSpPr>
        <p:spPr>
          <a:xfrm>
            <a:off x="713232" y="1825625"/>
            <a:ext cx="4081190" cy="3978275"/>
          </a:xfrm>
        </p:spPr>
        <p:txBody>
          <a:bodyPr/>
          <a:lstStyle/>
          <a:p>
            <a:endParaRPr lang="en-US" dirty="0"/>
          </a:p>
        </p:txBody>
      </p:sp>
      <p:sp>
        <p:nvSpPr>
          <p:cNvPr id="4" name="Text Placeholder 3">
            <a:extLst>
              <a:ext uri="{FF2B5EF4-FFF2-40B4-BE49-F238E27FC236}">
                <a16:creationId xmlns:a16="http://schemas.microsoft.com/office/drawing/2014/main" id="{16619902-5B3F-4CC4-A6F3-FE06373284BD}"/>
              </a:ext>
            </a:extLst>
          </p:cNvPr>
          <p:cNvSpPr>
            <a:spLocks noGrp="1"/>
          </p:cNvSpPr>
          <p:nvPr>
            <p:ph type="body" sz="quarter" idx="10"/>
          </p:nvPr>
        </p:nvSpPr>
        <p:spPr/>
        <p:txBody>
          <a:bodyPr/>
          <a:lstStyle/>
          <a:p>
            <a:endParaRPr lang="en-US"/>
          </a:p>
        </p:txBody>
      </p:sp>
      <p:pic>
        <p:nvPicPr>
          <p:cNvPr id="5" name="Picture 4">
            <a:extLst>
              <a:ext uri="{FF2B5EF4-FFF2-40B4-BE49-F238E27FC236}">
                <a16:creationId xmlns:a16="http://schemas.microsoft.com/office/drawing/2014/main" id="{99F3A92F-994A-4A24-B216-907484BC030C}"/>
              </a:ext>
            </a:extLst>
          </p:cNvPr>
          <p:cNvPicPr>
            <a:picLocks noChangeAspect="1"/>
          </p:cNvPicPr>
          <p:nvPr/>
        </p:nvPicPr>
        <p:blipFill>
          <a:blip r:embed="rId2"/>
          <a:stretch>
            <a:fillRect/>
          </a:stretch>
        </p:blipFill>
        <p:spPr>
          <a:xfrm>
            <a:off x="1445650" y="369737"/>
            <a:ext cx="8847437" cy="5537605"/>
          </a:xfrm>
          <a:prstGeom prst="rect">
            <a:avLst/>
          </a:prstGeom>
        </p:spPr>
      </p:pic>
    </p:spTree>
    <p:extLst>
      <p:ext uri="{BB962C8B-B14F-4D97-AF65-F5344CB8AC3E}">
        <p14:creationId xmlns:p14="http://schemas.microsoft.com/office/powerpoint/2010/main" val="25956417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B91C2-4762-470B-A1C4-6C6857F4E59B}"/>
              </a:ext>
            </a:extLst>
          </p:cNvPr>
          <p:cNvSpPr>
            <a:spLocks noGrp="1"/>
          </p:cNvSpPr>
          <p:nvPr>
            <p:ph type="title"/>
          </p:nvPr>
        </p:nvSpPr>
        <p:spPr>
          <a:xfrm>
            <a:off x="194248" y="119966"/>
            <a:ext cx="10735056" cy="940880"/>
          </a:xfrm>
        </p:spPr>
        <p:txBody>
          <a:bodyPr/>
          <a:lstStyle/>
          <a:p>
            <a:r>
              <a:rPr lang="en-US" dirty="0"/>
              <a:t>Focus on Unsafe Behaviors</a:t>
            </a:r>
          </a:p>
        </p:txBody>
      </p:sp>
      <p:sp>
        <p:nvSpPr>
          <p:cNvPr id="3" name="Content Placeholder 2">
            <a:extLst>
              <a:ext uri="{FF2B5EF4-FFF2-40B4-BE49-F238E27FC236}">
                <a16:creationId xmlns:a16="http://schemas.microsoft.com/office/drawing/2014/main" id="{EA27325C-7383-41E3-BC68-200ABDE63E53}"/>
              </a:ext>
            </a:extLst>
          </p:cNvPr>
          <p:cNvSpPr>
            <a:spLocks noGrp="1"/>
          </p:cNvSpPr>
          <p:nvPr>
            <p:ph idx="1"/>
          </p:nvPr>
        </p:nvSpPr>
        <p:spPr>
          <a:xfrm>
            <a:off x="713232" y="2434282"/>
            <a:ext cx="5736995" cy="2681416"/>
          </a:xfrm>
        </p:spPr>
        <p:txBody>
          <a:bodyPr/>
          <a:lstStyle/>
          <a:p>
            <a:r>
              <a:rPr lang="en-US" dirty="0"/>
              <a:t>Behavior-based safety</a:t>
            </a:r>
          </a:p>
          <a:p>
            <a:r>
              <a:rPr lang="en-US" dirty="0"/>
              <a:t>Worker training</a:t>
            </a:r>
          </a:p>
          <a:p>
            <a:r>
              <a:rPr lang="en-US" dirty="0"/>
              <a:t>Safety coaching</a:t>
            </a:r>
          </a:p>
        </p:txBody>
      </p:sp>
      <p:sp>
        <p:nvSpPr>
          <p:cNvPr id="4" name="Text Placeholder 3">
            <a:extLst>
              <a:ext uri="{FF2B5EF4-FFF2-40B4-BE49-F238E27FC236}">
                <a16:creationId xmlns:a16="http://schemas.microsoft.com/office/drawing/2014/main" id="{DE894234-9582-4A55-8F9C-09F264BA31DC}"/>
              </a:ext>
            </a:extLst>
          </p:cNvPr>
          <p:cNvSpPr>
            <a:spLocks noGrp="1"/>
          </p:cNvSpPr>
          <p:nvPr>
            <p:ph type="body" sz="quarter" idx="10"/>
          </p:nvPr>
        </p:nvSpPr>
        <p:spPr/>
        <p:txBody>
          <a:bodyPr/>
          <a:lstStyle/>
          <a:p>
            <a:endParaRPr lang="en-US"/>
          </a:p>
        </p:txBody>
      </p:sp>
      <p:pic>
        <p:nvPicPr>
          <p:cNvPr id="3074" name="Picture 2" descr="A worker communicating with a coworker who was exhibiting unsafe behavior to prevent future injuries">
            <a:extLst>
              <a:ext uri="{FF2B5EF4-FFF2-40B4-BE49-F238E27FC236}">
                <a16:creationId xmlns:a16="http://schemas.microsoft.com/office/drawing/2014/main" id="{17C62B89-5F04-42F6-9599-E44FD4975E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002" y="2087762"/>
            <a:ext cx="4356286" cy="3270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76419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E656A-76E1-4316-BDCC-6055EF1F232E}"/>
              </a:ext>
            </a:extLst>
          </p:cNvPr>
          <p:cNvSpPr>
            <a:spLocks noGrp="1"/>
          </p:cNvSpPr>
          <p:nvPr>
            <p:ph type="title"/>
          </p:nvPr>
        </p:nvSpPr>
        <p:spPr>
          <a:xfrm>
            <a:off x="157173" y="156681"/>
            <a:ext cx="10735056" cy="940880"/>
          </a:xfrm>
        </p:spPr>
        <p:txBody>
          <a:bodyPr/>
          <a:lstStyle/>
          <a:p>
            <a:r>
              <a:rPr lang="en-US" dirty="0"/>
              <a:t>Systems Approaches to Safety</a:t>
            </a:r>
          </a:p>
        </p:txBody>
      </p:sp>
      <p:sp>
        <p:nvSpPr>
          <p:cNvPr id="3" name="Content Placeholder 2">
            <a:extLst>
              <a:ext uri="{FF2B5EF4-FFF2-40B4-BE49-F238E27FC236}">
                <a16:creationId xmlns:a16="http://schemas.microsoft.com/office/drawing/2014/main" id="{70F074E0-793D-40EA-B715-E1272CBD2034}"/>
              </a:ext>
            </a:extLst>
          </p:cNvPr>
          <p:cNvSpPr>
            <a:spLocks noGrp="1"/>
          </p:cNvSpPr>
          <p:nvPr>
            <p:ph idx="1"/>
          </p:nvPr>
        </p:nvSpPr>
        <p:spPr>
          <a:xfrm>
            <a:off x="713232" y="2040089"/>
            <a:ext cx="6886173" cy="3631663"/>
          </a:xfrm>
        </p:spPr>
        <p:txBody>
          <a:bodyPr/>
          <a:lstStyle/>
          <a:p>
            <a:r>
              <a:rPr lang="en-US" dirty="0"/>
              <a:t>Policies</a:t>
            </a:r>
          </a:p>
          <a:p>
            <a:r>
              <a:rPr lang="en-US" dirty="0"/>
              <a:t>Checklists</a:t>
            </a:r>
          </a:p>
          <a:p>
            <a:r>
              <a:rPr lang="en-US" dirty="0"/>
              <a:t>Job hazard analyses</a:t>
            </a:r>
          </a:p>
          <a:p>
            <a:r>
              <a:rPr lang="en-US" dirty="0"/>
              <a:t>Safety management</a:t>
            </a:r>
          </a:p>
          <a:p>
            <a:r>
              <a:rPr lang="en-US" dirty="0"/>
              <a:t>Integration with quality programs</a:t>
            </a:r>
          </a:p>
        </p:txBody>
      </p:sp>
      <p:sp>
        <p:nvSpPr>
          <p:cNvPr id="4" name="Text Placeholder 3">
            <a:extLst>
              <a:ext uri="{FF2B5EF4-FFF2-40B4-BE49-F238E27FC236}">
                <a16:creationId xmlns:a16="http://schemas.microsoft.com/office/drawing/2014/main" id="{43CC824A-2956-4B20-A454-F395270F1CF3}"/>
              </a:ext>
            </a:extLst>
          </p:cNvPr>
          <p:cNvSpPr>
            <a:spLocks noGrp="1"/>
          </p:cNvSpPr>
          <p:nvPr>
            <p:ph type="body" sz="quarter" idx="10"/>
          </p:nvPr>
        </p:nvSpPr>
        <p:spPr/>
        <p:txBody>
          <a:bodyPr/>
          <a:lstStyle/>
          <a:p>
            <a:endParaRPr lang="en-US"/>
          </a:p>
        </p:txBody>
      </p:sp>
      <p:pic>
        <p:nvPicPr>
          <p:cNvPr id="5" name="Picture 4">
            <a:extLst>
              <a:ext uri="{FF2B5EF4-FFF2-40B4-BE49-F238E27FC236}">
                <a16:creationId xmlns:a16="http://schemas.microsoft.com/office/drawing/2014/main" id="{0E56683D-0D99-4F7D-ADC3-3FD5BFC2B022}"/>
              </a:ext>
            </a:extLst>
          </p:cNvPr>
          <p:cNvPicPr>
            <a:picLocks noChangeAspect="1"/>
          </p:cNvPicPr>
          <p:nvPr/>
        </p:nvPicPr>
        <p:blipFill>
          <a:blip r:embed="rId2"/>
          <a:stretch>
            <a:fillRect/>
          </a:stretch>
        </p:blipFill>
        <p:spPr>
          <a:xfrm>
            <a:off x="7710617" y="1817667"/>
            <a:ext cx="4019164" cy="3438138"/>
          </a:xfrm>
          <a:prstGeom prst="rect">
            <a:avLst/>
          </a:prstGeom>
        </p:spPr>
      </p:pic>
    </p:spTree>
    <p:extLst>
      <p:ext uri="{BB962C8B-B14F-4D97-AF65-F5344CB8AC3E}">
        <p14:creationId xmlns:p14="http://schemas.microsoft.com/office/powerpoint/2010/main" val="32654130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5C9B5B8-ECB9-4EE8-8EC3-5B5E10F34841}"/>
              </a:ext>
            </a:extLst>
          </p:cNvPr>
          <p:cNvSpPr>
            <a:spLocks noGrp="1"/>
          </p:cNvSpPr>
          <p:nvPr>
            <p:ph type="body" sz="quarter" idx="10"/>
          </p:nvPr>
        </p:nvSpPr>
        <p:spPr/>
        <p:txBody>
          <a:bodyPr/>
          <a:lstStyle/>
          <a:p>
            <a:endParaRPr lang="en-US"/>
          </a:p>
        </p:txBody>
      </p:sp>
      <p:sp>
        <p:nvSpPr>
          <p:cNvPr id="3" name="Title 2">
            <a:extLst>
              <a:ext uri="{FF2B5EF4-FFF2-40B4-BE49-F238E27FC236}">
                <a16:creationId xmlns:a16="http://schemas.microsoft.com/office/drawing/2014/main" id="{5B1CD26D-3163-4614-A5C8-07F438B91999}"/>
              </a:ext>
            </a:extLst>
          </p:cNvPr>
          <p:cNvSpPr txBox="1">
            <a:spLocks/>
          </p:cNvSpPr>
          <p:nvPr/>
        </p:nvSpPr>
        <p:spPr>
          <a:xfrm>
            <a:off x="0" y="749807"/>
            <a:ext cx="12192000" cy="4953648"/>
          </a:xfrm>
          <a:prstGeom prst="rect">
            <a:avLst/>
          </a:prstGeom>
        </p:spPr>
        <p:style>
          <a:lnRef idx="0">
            <a:schemeClr val="accent1"/>
          </a:lnRef>
          <a:fillRef idx="3">
            <a:schemeClr val="accent1"/>
          </a:fillRef>
          <a:effectRef idx="3">
            <a:schemeClr val="accent1"/>
          </a:effectRef>
          <a:fontRef idx="minor">
            <a:schemeClr val="lt1"/>
          </a:fontRef>
        </p:style>
        <p:txBody>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500" dirty="0">
                <a:solidFill>
                  <a:schemeClr val="bg1"/>
                </a:solidFill>
              </a:rPr>
            </a:br>
            <a:r>
              <a:rPr lang="en-US" sz="7500" dirty="0">
                <a:solidFill>
                  <a:schemeClr val="bg1"/>
                </a:solidFill>
              </a:rPr>
              <a:t>What about the individual workers? </a:t>
            </a:r>
          </a:p>
        </p:txBody>
      </p:sp>
    </p:spTree>
    <p:extLst>
      <p:ext uri="{BB962C8B-B14F-4D97-AF65-F5344CB8AC3E}">
        <p14:creationId xmlns:p14="http://schemas.microsoft.com/office/powerpoint/2010/main" val="2817751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0C1F602-BD1A-2645-8921-00A461734659}"/>
              </a:ext>
            </a:extLst>
          </p:cNvPr>
          <p:cNvSpPr>
            <a:spLocks noGrp="1"/>
          </p:cNvSpPr>
          <p:nvPr>
            <p:ph type="title"/>
          </p:nvPr>
        </p:nvSpPr>
        <p:spPr>
          <a:xfrm>
            <a:off x="0" y="114775"/>
            <a:ext cx="10515600" cy="1050611"/>
          </a:xfrm>
        </p:spPr>
        <p:txBody>
          <a:bodyPr/>
          <a:lstStyle/>
          <a:p>
            <a:r>
              <a:rPr lang="en-US" dirty="0"/>
              <a:t>Workers report psychosocial occupational exposures</a:t>
            </a:r>
          </a:p>
        </p:txBody>
      </p:sp>
      <p:pic>
        <p:nvPicPr>
          <p:cNvPr id="6" name="Content Placeholder 5">
            <a:extLst>
              <a:ext uri="{FF2B5EF4-FFF2-40B4-BE49-F238E27FC236}">
                <a16:creationId xmlns:a16="http://schemas.microsoft.com/office/drawing/2014/main" id="{ED7DD23E-4E74-1345-B652-B7ADCB0D26B0}"/>
              </a:ext>
            </a:extLst>
          </p:cNvPr>
          <p:cNvPicPr>
            <a:picLocks noGrp="1" noChangeAspect="1"/>
          </p:cNvPicPr>
          <p:nvPr>
            <p:ph idx="1"/>
          </p:nvPr>
        </p:nvPicPr>
        <p:blipFill>
          <a:blip r:embed="rId3"/>
          <a:stretch>
            <a:fillRect/>
          </a:stretch>
        </p:blipFill>
        <p:spPr>
          <a:xfrm>
            <a:off x="3014121" y="813403"/>
            <a:ext cx="5956884" cy="4982486"/>
          </a:xfrm>
        </p:spPr>
      </p:pic>
    </p:spTree>
    <p:extLst>
      <p:ext uri="{BB962C8B-B14F-4D97-AF65-F5344CB8AC3E}">
        <p14:creationId xmlns:p14="http://schemas.microsoft.com/office/powerpoint/2010/main" val="15374625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4CB80-B38B-9B4A-8F3D-24FD5DB0FFF2}"/>
              </a:ext>
            </a:extLst>
          </p:cNvPr>
          <p:cNvSpPr>
            <a:spLocks noGrp="1"/>
          </p:cNvSpPr>
          <p:nvPr>
            <p:ph type="title"/>
          </p:nvPr>
        </p:nvSpPr>
        <p:spPr>
          <a:xfrm>
            <a:off x="208004" y="90347"/>
            <a:ext cx="11221995" cy="1050611"/>
          </a:xfrm>
        </p:spPr>
        <p:txBody>
          <a:bodyPr/>
          <a:lstStyle/>
          <a:p>
            <a:r>
              <a:rPr lang="en-US" dirty="0"/>
              <a:t>Workers are working with </a:t>
            </a:r>
            <a:r>
              <a:rPr lang="en-US" i="1" dirty="0"/>
              <a:t>multiple</a:t>
            </a:r>
            <a:r>
              <a:rPr lang="en-US" dirty="0"/>
              <a:t> chronic health conditions</a:t>
            </a:r>
          </a:p>
        </p:txBody>
      </p:sp>
      <p:pic>
        <p:nvPicPr>
          <p:cNvPr id="9" name="Picture 8">
            <a:extLst>
              <a:ext uri="{FF2B5EF4-FFF2-40B4-BE49-F238E27FC236}">
                <a16:creationId xmlns:a16="http://schemas.microsoft.com/office/drawing/2014/main" id="{F9F937A7-5A24-B24C-915F-1022F71A0144}"/>
              </a:ext>
            </a:extLst>
          </p:cNvPr>
          <p:cNvPicPr>
            <a:picLocks noChangeAspect="1"/>
          </p:cNvPicPr>
          <p:nvPr/>
        </p:nvPicPr>
        <p:blipFill>
          <a:blip r:embed="rId3"/>
          <a:stretch>
            <a:fillRect/>
          </a:stretch>
        </p:blipFill>
        <p:spPr>
          <a:xfrm>
            <a:off x="2483783" y="898634"/>
            <a:ext cx="7628437" cy="4806194"/>
          </a:xfrm>
          <a:prstGeom prst="rect">
            <a:avLst/>
          </a:prstGeom>
        </p:spPr>
      </p:pic>
      <p:sp>
        <p:nvSpPr>
          <p:cNvPr id="11" name="Right Brace 10">
            <a:extLst>
              <a:ext uri="{FF2B5EF4-FFF2-40B4-BE49-F238E27FC236}">
                <a16:creationId xmlns:a16="http://schemas.microsoft.com/office/drawing/2014/main" id="{4C52934E-7709-644D-85D4-0DC090017CFC}"/>
              </a:ext>
            </a:extLst>
          </p:cNvPr>
          <p:cNvSpPr/>
          <p:nvPr/>
        </p:nvSpPr>
        <p:spPr>
          <a:xfrm rot="16200000">
            <a:off x="6717389" y="1547328"/>
            <a:ext cx="664619" cy="3648457"/>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Rectangle 11">
            <a:extLst>
              <a:ext uri="{FF2B5EF4-FFF2-40B4-BE49-F238E27FC236}">
                <a16:creationId xmlns:a16="http://schemas.microsoft.com/office/drawing/2014/main" id="{E4EF68BB-DFAA-AD47-BC34-D1EA801BD982}"/>
              </a:ext>
            </a:extLst>
          </p:cNvPr>
          <p:cNvSpPr/>
          <p:nvPr/>
        </p:nvSpPr>
        <p:spPr>
          <a:xfrm>
            <a:off x="6322632" y="2488557"/>
            <a:ext cx="1532720" cy="55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52%</a:t>
            </a:r>
          </a:p>
        </p:txBody>
      </p:sp>
    </p:spTree>
    <p:extLst>
      <p:ext uri="{BB962C8B-B14F-4D97-AF65-F5344CB8AC3E}">
        <p14:creationId xmlns:p14="http://schemas.microsoft.com/office/powerpoint/2010/main" val="31959542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362" y="167417"/>
            <a:ext cx="11790406" cy="1325563"/>
          </a:xfrm>
        </p:spPr>
        <p:txBody>
          <a:bodyPr/>
          <a:lstStyle/>
          <a:p>
            <a:r>
              <a:rPr lang="en-US" dirty="0"/>
              <a:t>Percentage of </a:t>
            </a:r>
            <a:r>
              <a:rPr lang="en-US" b="1" dirty="0"/>
              <a:t>Colorado</a:t>
            </a:r>
            <a:r>
              <a:rPr lang="en-US" dirty="0"/>
              <a:t> workers with lifestyle &amp; behavioral health conditions, 2010-2014</a:t>
            </a:r>
          </a:p>
        </p:txBody>
      </p:sp>
      <p:graphicFrame>
        <p:nvGraphicFramePr>
          <p:cNvPr id="4" name="Content Placeholder 3"/>
          <p:cNvGraphicFramePr>
            <a:graphicFrameLocks noGrp="1"/>
          </p:cNvGraphicFramePr>
          <p:nvPr>
            <p:ph idx="1"/>
          </p:nvPr>
        </p:nvGraphicFramePr>
        <p:xfrm>
          <a:off x="1793589" y="1825625"/>
          <a:ext cx="8604822" cy="430535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7308183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5C9B5B8-ECB9-4EE8-8EC3-5B5E10F34841}"/>
              </a:ext>
            </a:extLst>
          </p:cNvPr>
          <p:cNvSpPr>
            <a:spLocks noGrp="1"/>
          </p:cNvSpPr>
          <p:nvPr>
            <p:ph type="body" sz="quarter" idx="10"/>
          </p:nvPr>
        </p:nvSpPr>
        <p:spPr/>
        <p:txBody>
          <a:bodyPr/>
          <a:lstStyle/>
          <a:p>
            <a:endParaRPr lang="en-US"/>
          </a:p>
        </p:txBody>
      </p:sp>
      <p:sp>
        <p:nvSpPr>
          <p:cNvPr id="3" name="Title 2">
            <a:extLst>
              <a:ext uri="{FF2B5EF4-FFF2-40B4-BE49-F238E27FC236}">
                <a16:creationId xmlns:a16="http://schemas.microsoft.com/office/drawing/2014/main" id="{5B1CD26D-3163-4614-A5C8-07F438B91999}"/>
              </a:ext>
            </a:extLst>
          </p:cNvPr>
          <p:cNvSpPr txBox="1">
            <a:spLocks/>
          </p:cNvSpPr>
          <p:nvPr/>
        </p:nvSpPr>
        <p:spPr>
          <a:xfrm>
            <a:off x="0" y="749807"/>
            <a:ext cx="12192000" cy="4953648"/>
          </a:xfrm>
          <a:prstGeom prst="rect">
            <a:avLst/>
          </a:prstGeom>
        </p:spPr>
        <p:style>
          <a:lnRef idx="0">
            <a:schemeClr val="accent1"/>
          </a:lnRef>
          <a:fillRef idx="3">
            <a:schemeClr val="accent1"/>
          </a:fillRef>
          <a:effectRef idx="3">
            <a:schemeClr val="accent1"/>
          </a:effectRef>
          <a:fontRef idx="minor">
            <a:schemeClr val="lt1"/>
          </a:fontRef>
        </p:style>
        <p:txBody>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500" dirty="0">
                <a:solidFill>
                  <a:schemeClr val="bg1"/>
                </a:solidFill>
              </a:rPr>
            </a:br>
            <a:r>
              <a:rPr lang="en-US" sz="7500" dirty="0">
                <a:solidFill>
                  <a:schemeClr val="bg1"/>
                </a:solidFill>
              </a:rPr>
              <a:t>Do individual factors affect safety at work?</a:t>
            </a:r>
          </a:p>
        </p:txBody>
      </p:sp>
    </p:spTree>
    <p:extLst>
      <p:ext uri="{BB962C8B-B14F-4D97-AF65-F5344CB8AC3E}">
        <p14:creationId xmlns:p14="http://schemas.microsoft.com/office/powerpoint/2010/main" val="9482523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68564" y="76188"/>
            <a:ext cx="10515600" cy="1325563"/>
          </a:xfrm>
        </p:spPr>
        <p:txBody>
          <a:bodyPr/>
          <a:lstStyle/>
          <a:p>
            <a:r>
              <a:rPr lang="en-US" dirty="0"/>
              <a:t>Chronic stress</a:t>
            </a:r>
          </a:p>
        </p:txBody>
      </p:sp>
      <p:sp>
        <p:nvSpPr>
          <p:cNvPr id="8" name="Content Placeholder 7"/>
          <p:cNvSpPr>
            <a:spLocks noGrp="1"/>
          </p:cNvSpPr>
          <p:nvPr>
            <p:ph idx="1"/>
          </p:nvPr>
        </p:nvSpPr>
        <p:spPr>
          <a:xfrm>
            <a:off x="688109" y="1350843"/>
            <a:ext cx="4715164" cy="4449763"/>
          </a:xfrm>
        </p:spPr>
        <p:txBody>
          <a:bodyPr/>
          <a:lstStyle/>
          <a:p>
            <a:r>
              <a:rPr lang="en-US" sz="3000" dirty="0"/>
              <a:t>Employees who are stressed at work are </a:t>
            </a:r>
            <a:r>
              <a:rPr lang="en-US" sz="3000" b="1" dirty="0">
                <a:solidFill>
                  <a:schemeClr val="tx2"/>
                </a:solidFill>
              </a:rPr>
              <a:t>22% </a:t>
            </a:r>
            <a:r>
              <a:rPr lang="en-US" sz="3000" dirty="0"/>
              <a:t>more likely to suffer a work-related injury.</a:t>
            </a:r>
          </a:p>
          <a:p>
            <a:r>
              <a:rPr lang="en-US" sz="3000" dirty="0"/>
              <a:t>Job stress is more strongly associated with health complaints than financial or family problems.</a:t>
            </a:r>
          </a:p>
        </p:txBody>
      </p:sp>
      <p:pic>
        <p:nvPicPr>
          <p:cNvPr id="2" name="Picture 1"/>
          <p:cNvPicPr>
            <a:picLocks noChangeAspect="1"/>
          </p:cNvPicPr>
          <p:nvPr/>
        </p:nvPicPr>
        <p:blipFill rotWithShape="1">
          <a:blip r:embed="rId3"/>
          <a:srcRect l="13495" t="24444" r="13173" b="14814"/>
          <a:stretch/>
        </p:blipFill>
        <p:spPr>
          <a:xfrm>
            <a:off x="5426364" y="1327987"/>
            <a:ext cx="6543963" cy="4056807"/>
          </a:xfrm>
          <a:prstGeom prst="rect">
            <a:avLst/>
          </a:prstGeom>
        </p:spPr>
      </p:pic>
      <p:sp>
        <p:nvSpPr>
          <p:cNvPr id="3" name="Rectangle 2"/>
          <p:cNvSpPr/>
          <p:nvPr/>
        </p:nvSpPr>
        <p:spPr>
          <a:xfrm>
            <a:off x="688109" y="5507157"/>
            <a:ext cx="6096000" cy="369332"/>
          </a:xfrm>
          <a:prstGeom prst="rect">
            <a:avLst/>
          </a:prstGeom>
        </p:spPr>
        <p:txBody>
          <a:bodyPr>
            <a:spAutoFit/>
          </a:bodyPr>
          <a:lstStyle/>
          <a:p>
            <a:pPr marL="742950" lvl="1" indent="-285750">
              <a:buFont typeface="Arial"/>
              <a:buChar char="•"/>
            </a:pPr>
            <a:r>
              <a:rPr lang="en-US" i="1" dirty="0">
                <a:solidFill>
                  <a:srgbClr val="4B4C4F"/>
                </a:solidFill>
              </a:rPr>
              <a:t>St. Paul Fire and Marine Insurance Co.</a:t>
            </a:r>
            <a:endParaRPr lang="en-US" dirty="0">
              <a:solidFill>
                <a:srgbClr val="4B4C4F"/>
              </a:solidFill>
            </a:endParaRPr>
          </a:p>
        </p:txBody>
      </p:sp>
    </p:spTree>
    <p:extLst>
      <p:ext uri="{BB962C8B-B14F-4D97-AF65-F5344CB8AC3E}">
        <p14:creationId xmlns:p14="http://schemas.microsoft.com/office/powerpoint/2010/main" val="17661529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923" y="136525"/>
            <a:ext cx="11920153" cy="1143000"/>
          </a:xfrm>
        </p:spPr>
        <p:txBody>
          <a:bodyPr/>
          <a:lstStyle/>
          <a:p>
            <a:r>
              <a:rPr lang="en-US" dirty="0"/>
              <a:t>Dow Chemical Analysis: </a:t>
            </a:r>
            <a:r>
              <a:rPr lang="en-US" sz="3200" dirty="0"/>
              <a:t>Link between health and safety</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092096897"/>
              </p:ext>
            </p:extLst>
          </p:nvPr>
        </p:nvGraphicFramePr>
        <p:xfrm>
          <a:off x="609600" y="1009128"/>
          <a:ext cx="10972800" cy="4297680"/>
        </p:xfrm>
        <a:graphic>
          <a:graphicData uri="http://schemas.openxmlformats.org/drawingml/2006/table">
            <a:tbl>
              <a:tblPr firstRow="1" bandRow="1">
                <a:tableStyleId>{5C22544A-7EE6-4342-B048-85BDC9FD1C3A}</a:tableStyleId>
              </a:tblPr>
              <a:tblGrid>
                <a:gridCol w="5486400">
                  <a:extLst>
                    <a:ext uri="{9D8B030D-6E8A-4147-A177-3AD203B41FA5}">
                      <a16:colId xmlns:a16="http://schemas.microsoft.com/office/drawing/2014/main" val="20000"/>
                    </a:ext>
                  </a:extLst>
                </a:gridCol>
                <a:gridCol w="5486400">
                  <a:extLst>
                    <a:ext uri="{9D8B030D-6E8A-4147-A177-3AD203B41FA5}">
                      <a16:colId xmlns:a16="http://schemas.microsoft.com/office/drawing/2014/main" val="20001"/>
                    </a:ext>
                  </a:extLst>
                </a:gridCol>
              </a:tblGrid>
              <a:tr h="370840">
                <a:tc>
                  <a:txBody>
                    <a:bodyPr/>
                    <a:lstStyle/>
                    <a:p>
                      <a:r>
                        <a:rPr lang="en-US" dirty="0"/>
                        <a:t>Health Risk</a:t>
                      </a:r>
                      <a:r>
                        <a:rPr lang="en-US" baseline="0" dirty="0"/>
                        <a:t> Factor</a:t>
                      </a:r>
                      <a:endParaRPr lang="en-US" dirty="0"/>
                    </a:p>
                  </a:txBody>
                  <a:tcPr marL="121920" marR="121920"/>
                </a:tc>
                <a:tc>
                  <a:txBody>
                    <a:bodyPr/>
                    <a:lstStyle/>
                    <a:p>
                      <a:r>
                        <a:rPr lang="en-US" dirty="0"/>
                        <a:t>Odds ratio of experiencing a Safety</a:t>
                      </a:r>
                      <a:r>
                        <a:rPr lang="en-US" baseline="0" dirty="0"/>
                        <a:t> Incident or OTJ Injury</a:t>
                      </a:r>
                      <a:endParaRPr lang="en-US" dirty="0"/>
                    </a:p>
                  </a:txBody>
                  <a:tcPr marL="121920" marR="121920"/>
                </a:tc>
                <a:extLst>
                  <a:ext uri="{0D108BD9-81ED-4DB2-BD59-A6C34878D82A}">
                    <a16:rowId xmlns:a16="http://schemas.microsoft.com/office/drawing/2014/main" val="10000"/>
                  </a:ext>
                </a:extLst>
              </a:tr>
              <a:tr h="411480">
                <a:tc>
                  <a:txBody>
                    <a:bodyPr/>
                    <a:lstStyle/>
                    <a:p>
                      <a:r>
                        <a:rPr lang="en-US" sz="2400" dirty="0"/>
                        <a:t>Health</a:t>
                      </a:r>
                      <a:r>
                        <a:rPr lang="en-US" sz="2400" baseline="0" dirty="0"/>
                        <a:t> Conditions</a:t>
                      </a:r>
                      <a:endParaRPr lang="en-US" sz="2400" dirty="0"/>
                    </a:p>
                  </a:txBody>
                  <a:tcPr marL="121920" marR="121920"/>
                </a:tc>
                <a:tc>
                  <a:txBody>
                    <a:bodyPr/>
                    <a:lstStyle/>
                    <a:p>
                      <a:r>
                        <a:rPr lang="en-US" sz="2400" dirty="0"/>
                        <a:t>2.0 - 2.6</a:t>
                      </a:r>
                    </a:p>
                  </a:txBody>
                  <a:tcPr marL="121920" marR="121920"/>
                </a:tc>
                <a:extLst>
                  <a:ext uri="{0D108BD9-81ED-4DB2-BD59-A6C34878D82A}">
                    <a16:rowId xmlns:a16="http://schemas.microsoft.com/office/drawing/2014/main" val="10001"/>
                  </a:ext>
                </a:extLst>
              </a:tr>
              <a:tr h="411480">
                <a:tc>
                  <a:txBody>
                    <a:bodyPr/>
                    <a:lstStyle/>
                    <a:p>
                      <a:r>
                        <a:rPr lang="en-US" sz="2400" dirty="0"/>
                        <a:t>Perceived</a:t>
                      </a:r>
                      <a:r>
                        <a:rPr lang="en-US" sz="2400" baseline="0" dirty="0"/>
                        <a:t> Health Status</a:t>
                      </a:r>
                      <a:endParaRPr lang="en-US" sz="2400" dirty="0"/>
                    </a:p>
                  </a:txBody>
                  <a:tcPr marL="121920" marR="121920"/>
                </a:tc>
                <a:tc>
                  <a:txBody>
                    <a:bodyPr/>
                    <a:lstStyle/>
                    <a:p>
                      <a:r>
                        <a:rPr lang="en-US" sz="2400" dirty="0"/>
                        <a:t>1.6</a:t>
                      </a:r>
                    </a:p>
                  </a:txBody>
                  <a:tcPr marL="121920" marR="121920"/>
                </a:tc>
                <a:extLst>
                  <a:ext uri="{0D108BD9-81ED-4DB2-BD59-A6C34878D82A}">
                    <a16:rowId xmlns:a16="http://schemas.microsoft.com/office/drawing/2014/main" val="10002"/>
                  </a:ext>
                </a:extLst>
              </a:tr>
              <a:tr h="411480">
                <a:tc>
                  <a:txBody>
                    <a:bodyPr/>
                    <a:lstStyle/>
                    <a:p>
                      <a:r>
                        <a:rPr lang="en-US" sz="2400" dirty="0"/>
                        <a:t>Stress</a:t>
                      </a:r>
                    </a:p>
                  </a:txBody>
                  <a:tcPr marL="121920" marR="121920"/>
                </a:tc>
                <a:tc>
                  <a:txBody>
                    <a:bodyPr/>
                    <a:lstStyle/>
                    <a:p>
                      <a:r>
                        <a:rPr lang="en-US" sz="2400" dirty="0"/>
                        <a:t>1.7 - 2.0</a:t>
                      </a:r>
                    </a:p>
                  </a:txBody>
                  <a:tcPr marL="121920" marR="121920"/>
                </a:tc>
                <a:extLst>
                  <a:ext uri="{0D108BD9-81ED-4DB2-BD59-A6C34878D82A}">
                    <a16:rowId xmlns:a16="http://schemas.microsoft.com/office/drawing/2014/main" val="10003"/>
                  </a:ext>
                </a:extLst>
              </a:tr>
              <a:tr h="411480">
                <a:tc>
                  <a:txBody>
                    <a:bodyPr/>
                    <a:lstStyle/>
                    <a:p>
                      <a:r>
                        <a:rPr lang="en-US" sz="2400" dirty="0"/>
                        <a:t>Fatigue</a:t>
                      </a:r>
                    </a:p>
                  </a:txBody>
                  <a:tcPr marL="121920" marR="121920"/>
                </a:tc>
                <a:tc>
                  <a:txBody>
                    <a:bodyPr/>
                    <a:lstStyle/>
                    <a:p>
                      <a:r>
                        <a:rPr lang="en-US" sz="2400" dirty="0"/>
                        <a:t>1.7</a:t>
                      </a:r>
                    </a:p>
                  </a:txBody>
                  <a:tcPr marL="121920" marR="121920"/>
                </a:tc>
                <a:extLst>
                  <a:ext uri="{0D108BD9-81ED-4DB2-BD59-A6C34878D82A}">
                    <a16:rowId xmlns:a16="http://schemas.microsoft.com/office/drawing/2014/main" val="10004"/>
                  </a:ext>
                </a:extLst>
              </a:tr>
              <a:tr h="411480">
                <a:tc>
                  <a:txBody>
                    <a:bodyPr/>
                    <a:lstStyle/>
                    <a:p>
                      <a:r>
                        <a:rPr lang="en-US" sz="2400" dirty="0"/>
                        <a:t>Alcohol</a:t>
                      </a:r>
                    </a:p>
                  </a:txBody>
                  <a:tcPr marL="121920" marR="121920"/>
                </a:tc>
                <a:tc>
                  <a:txBody>
                    <a:bodyPr/>
                    <a:lstStyle/>
                    <a:p>
                      <a:r>
                        <a:rPr lang="en-US" sz="2400" dirty="0"/>
                        <a:t>1.7</a:t>
                      </a:r>
                    </a:p>
                  </a:txBody>
                  <a:tcPr marL="121920" marR="121920"/>
                </a:tc>
                <a:extLst>
                  <a:ext uri="{0D108BD9-81ED-4DB2-BD59-A6C34878D82A}">
                    <a16:rowId xmlns:a16="http://schemas.microsoft.com/office/drawing/2014/main" val="10005"/>
                  </a:ext>
                </a:extLst>
              </a:tr>
              <a:tr h="411480">
                <a:tc>
                  <a:txBody>
                    <a:bodyPr/>
                    <a:lstStyle/>
                    <a:p>
                      <a:r>
                        <a:rPr lang="en-US" sz="2400" dirty="0"/>
                        <a:t>BMI</a:t>
                      </a:r>
                    </a:p>
                  </a:txBody>
                  <a:tcPr marL="121920" marR="121920"/>
                </a:tc>
                <a:tc>
                  <a:txBody>
                    <a:bodyPr/>
                    <a:lstStyle/>
                    <a:p>
                      <a:r>
                        <a:rPr lang="en-US" sz="2400" dirty="0"/>
                        <a:t>1.34</a:t>
                      </a:r>
                    </a:p>
                  </a:txBody>
                  <a:tcPr marL="121920" marR="121920"/>
                </a:tc>
                <a:extLst>
                  <a:ext uri="{0D108BD9-81ED-4DB2-BD59-A6C34878D82A}">
                    <a16:rowId xmlns:a16="http://schemas.microsoft.com/office/drawing/2014/main" val="10006"/>
                  </a:ext>
                </a:extLst>
              </a:tr>
              <a:tr h="411480">
                <a:tc>
                  <a:txBody>
                    <a:bodyPr/>
                    <a:lstStyle/>
                    <a:p>
                      <a:r>
                        <a:rPr lang="en-US" sz="2400" dirty="0"/>
                        <a:t>Tobacco</a:t>
                      </a:r>
                    </a:p>
                  </a:txBody>
                  <a:tcPr marL="121920" marR="121920"/>
                </a:tc>
                <a:tc>
                  <a:txBody>
                    <a:bodyPr/>
                    <a:lstStyle/>
                    <a:p>
                      <a:r>
                        <a:rPr lang="en-US" sz="2400" dirty="0"/>
                        <a:t>1.7</a:t>
                      </a:r>
                    </a:p>
                  </a:txBody>
                  <a:tcPr marL="121920" marR="121920"/>
                </a:tc>
                <a:extLst>
                  <a:ext uri="{0D108BD9-81ED-4DB2-BD59-A6C34878D82A}">
                    <a16:rowId xmlns:a16="http://schemas.microsoft.com/office/drawing/2014/main" val="10007"/>
                  </a:ext>
                </a:extLst>
              </a:tr>
              <a:tr h="411480">
                <a:tc>
                  <a:txBody>
                    <a:bodyPr/>
                    <a:lstStyle/>
                    <a:p>
                      <a:r>
                        <a:rPr lang="en-US" sz="2400" dirty="0"/>
                        <a:t>Physical</a:t>
                      </a:r>
                      <a:r>
                        <a:rPr lang="en-US" sz="2400" baseline="0" dirty="0"/>
                        <a:t> Activity</a:t>
                      </a:r>
                      <a:endParaRPr lang="en-US" sz="2400" dirty="0"/>
                    </a:p>
                  </a:txBody>
                  <a:tcPr marL="121920" marR="121920"/>
                </a:tc>
                <a:tc>
                  <a:txBody>
                    <a:bodyPr/>
                    <a:lstStyle/>
                    <a:p>
                      <a:r>
                        <a:rPr lang="en-US" sz="2400" dirty="0"/>
                        <a:t>2.0</a:t>
                      </a:r>
                    </a:p>
                  </a:txBody>
                  <a:tcPr marL="121920" marR="121920"/>
                </a:tc>
                <a:extLst>
                  <a:ext uri="{0D108BD9-81ED-4DB2-BD59-A6C34878D82A}">
                    <a16:rowId xmlns:a16="http://schemas.microsoft.com/office/drawing/2014/main" val="10008"/>
                  </a:ext>
                </a:extLst>
              </a:tr>
            </a:tbl>
          </a:graphicData>
        </a:graphic>
      </p:graphicFrame>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5D1C9E6-C59F-4B0E-8C03-563AAB30759E}" type="slidenum">
              <a:rPr kumimoji="0" lang="en-US" altLang="en-US" sz="800" b="0" i="0" u="none" strike="noStrike" kern="1200" cap="none" spc="0" normalizeH="0" baseline="0" noProof="0" smtClean="0">
                <a:ln>
                  <a:noFill/>
                </a:ln>
                <a:solidFill>
                  <a:srgbClr val="7D7B7B"/>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800" b="0" i="0" u="none" strike="noStrike" kern="1200" cap="none" spc="0" normalizeH="0" baseline="0" noProof="0">
              <a:ln>
                <a:noFill/>
              </a:ln>
              <a:solidFill>
                <a:srgbClr val="7D7B7B"/>
              </a:solidFill>
              <a:effectLst/>
              <a:uLnTx/>
              <a:uFillTx/>
              <a:latin typeface="Verdana" pitchFamily="34" charset="0"/>
              <a:ea typeface="+mn-ea"/>
              <a:cs typeface="+mn-cs"/>
            </a:endParaRPr>
          </a:p>
        </p:txBody>
      </p:sp>
      <p:sp>
        <p:nvSpPr>
          <p:cNvPr id="8" name="TextBox 7"/>
          <p:cNvSpPr txBox="1"/>
          <p:nvPr/>
        </p:nvSpPr>
        <p:spPr>
          <a:xfrm>
            <a:off x="609600" y="5306808"/>
            <a:ext cx="3161618" cy="430887"/>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Verdana" pitchFamily="34" charset="0"/>
                <a:ea typeface="+mn-ea"/>
                <a:cs typeface="+mn-cs"/>
              </a:rPr>
              <a:t>Source: Dr. Cathy </a:t>
            </a:r>
            <a:r>
              <a:rPr kumimoji="0" lang="en-US" sz="1100" b="0" i="0" u="none" strike="noStrike" kern="1200" cap="none" spc="0" normalizeH="0" baseline="0" noProof="0" dirty="0" err="1">
                <a:ln>
                  <a:noFill/>
                </a:ln>
                <a:solidFill>
                  <a:prstClr val="black"/>
                </a:solidFill>
                <a:effectLst/>
                <a:uLnTx/>
                <a:uFillTx/>
                <a:latin typeface="Verdana" pitchFamily="34" charset="0"/>
                <a:ea typeface="+mn-ea"/>
                <a:cs typeface="+mn-cs"/>
              </a:rPr>
              <a:t>Baase</a:t>
            </a:r>
            <a:endParaRPr kumimoji="0" lang="en-US" sz="1100" b="0" i="0" u="none" strike="noStrike" kern="1200" cap="none" spc="0" normalizeH="0" baseline="0" noProof="0" dirty="0">
              <a:ln>
                <a:noFill/>
              </a:ln>
              <a:solidFill>
                <a:prstClr val="black"/>
              </a:solidFill>
              <a:effectLst/>
              <a:uLnTx/>
              <a:uFillTx/>
              <a:latin typeface="Verdana"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Verdana" pitchFamily="34" charset="0"/>
                <a:ea typeface="+mn-ea"/>
                <a:cs typeface="+mn-cs"/>
              </a:rPr>
              <a:t>Corporate Medical Director, Dow Chemical</a:t>
            </a:r>
          </a:p>
        </p:txBody>
      </p:sp>
      <p:sp>
        <p:nvSpPr>
          <p:cNvPr id="9" name="TextBox 8"/>
          <p:cNvSpPr txBox="1"/>
          <p:nvPr/>
        </p:nvSpPr>
        <p:spPr>
          <a:xfrm>
            <a:off x="6633547" y="5306808"/>
            <a:ext cx="4948853" cy="369332"/>
          </a:xfrm>
          <a:prstGeom prst="rect">
            <a:avLst/>
          </a:prstGeom>
          <a:noFill/>
        </p:spPr>
        <p:txBody>
          <a:bodyPr wrap="none" rtlCol="0">
            <a:spAutoFit/>
          </a:bodyPr>
          <a:lstStyle/>
          <a:p>
            <a:r>
              <a:rPr lang="en-US" dirty="0" err="1"/>
              <a:t>Freewynn</a:t>
            </a:r>
            <a:r>
              <a:rPr lang="en-US" dirty="0"/>
              <a:t>, 2018 WCI Conference, Orlando, FL</a:t>
            </a:r>
          </a:p>
        </p:txBody>
      </p:sp>
    </p:spTree>
    <p:extLst>
      <p:ext uri="{BB962C8B-B14F-4D97-AF65-F5344CB8AC3E}">
        <p14:creationId xmlns:p14="http://schemas.microsoft.com/office/powerpoint/2010/main" val="29625596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507" y="136525"/>
            <a:ext cx="11790407" cy="1325563"/>
          </a:xfrm>
        </p:spPr>
        <p:txBody>
          <a:bodyPr/>
          <a:lstStyle/>
          <a:p>
            <a:r>
              <a:rPr lang="en-US" dirty="0"/>
              <a:t>The Monetary Link Between Health and Safety</a:t>
            </a:r>
          </a:p>
        </p:txBody>
      </p:sp>
      <p:sp>
        <p:nvSpPr>
          <p:cNvPr id="3" name="Content Placeholder 2"/>
          <p:cNvSpPr>
            <a:spLocks noGrp="1"/>
          </p:cNvSpPr>
          <p:nvPr>
            <p:ph idx="1"/>
          </p:nvPr>
        </p:nvSpPr>
        <p:spPr>
          <a:xfrm>
            <a:off x="838200" y="1981201"/>
            <a:ext cx="10744200" cy="3006435"/>
          </a:xfrm>
        </p:spPr>
        <p:txBody>
          <a:bodyPr/>
          <a:lstStyle/>
          <a:p>
            <a:pPr marL="0" indent="0">
              <a:buNone/>
            </a:pPr>
            <a:r>
              <a:rPr lang="en-US" dirty="0"/>
              <a:t>*Average cost of Workers’ Compensation Injury = $7K</a:t>
            </a:r>
          </a:p>
          <a:p>
            <a:pPr marL="1084263">
              <a:tabLst>
                <a:tab pos="4060825" algn="l"/>
                <a:tab pos="4343400" algn="l"/>
              </a:tabLst>
            </a:pPr>
            <a:r>
              <a:rPr lang="en-US" dirty="0"/>
              <a:t>1 comorbid condition 	= $13K</a:t>
            </a:r>
          </a:p>
          <a:p>
            <a:pPr marL="1084263"/>
            <a:r>
              <a:rPr lang="en-US" dirty="0"/>
              <a:t>2 comorbid conditions = $30K</a:t>
            </a:r>
          </a:p>
          <a:p>
            <a:pPr marL="1084263"/>
            <a:r>
              <a:rPr lang="en-US" dirty="0"/>
              <a:t>3 comorbid conditions = $90K</a:t>
            </a:r>
          </a:p>
          <a:p>
            <a:pPr marL="855663" indent="0">
              <a:buNone/>
            </a:pPr>
            <a:endParaRPr lang="en-US" dirty="0"/>
          </a:p>
          <a:p>
            <a:pPr marL="0" indent="0">
              <a:spcBef>
                <a:spcPts val="0"/>
              </a:spcBef>
              <a:spcAft>
                <a:spcPts val="0"/>
              </a:spcAft>
              <a:buNone/>
            </a:pPr>
            <a:endParaRPr lang="en-US" sz="1200" dirty="0"/>
          </a:p>
          <a:p>
            <a:pPr marL="0" indent="0">
              <a:spcBef>
                <a:spcPts val="0"/>
              </a:spcBef>
              <a:spcAft>
                <a:spcPts val="0"/>
              </a:spcAft>
              <a:buNone/>
            </a:pPr>
            <a:r>
              <a:rPr lang="en-US" sz="1200" dirty="0"/>
              <a:t>*Source: Todd </a:t>
            </a:r>
            <a:r>
              <a:rPr lang="en-US" sz="1200" dirty="0" err="1"/>
              <a:t>Hohn</a:t>
            </a:r>
            <a:r>
              <a:rPr lang="en-US" sz="1200" dirty="0"/>
              <a:t>, Global Director,</a:t>
            </a:r>
          </a:p>
          <a:p>
            <a:pPr marL="0" indent="0">
              <a:spcBef>
                <a:spcPts val="0"/>
              </a:spcBef>
              <a:spcAft>
                <a:spcPts val="0"/>
              </a:spcAft>
              <a:buNone/>
            </a:pPr>
            <a:r>
              <a:rPr lang="en-US" sz="1200" dirty="0"/>
              <a:t>UL Integrated Health and Safety Institute</a:t>
            </a:r>
          </a:p>
          <a:p>
            <a:pPr marL="0" indent="0">
              <a:buNone/>
            </a:pPr>
            <a:endParaRPr lang="en-US" dirty="0"/>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5D1C9E6-C59F-4B0E-8C03-563AAB30759E}" type="slidenum">
              <a:rPr kumimoji="0" lang="en-US" altLang="en-US" sz="800" b="0" i="0" u="none" strike="noStrike" kern="1200" cap="none" spc="0" normalizeH="0" baseline="0" noProof="0" smtClean="0">
                <a:ln>
                  <a:noFill/>
                </a:ln>
                <a:solidFill>
                  <a:srgbClr val="7D7B7B"/>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800" b="0" i="0" u="none" strike="noStrike" kern="1200" cap="none" spc="0" normalizeH="0" baseline="0" noProof="0">
              <a:ln>
                <a:noFill/>
              </a:ln>
              <a:solidFill>
                <a:srgbClr val="7D7B7B"/>
              </a:solidFill>
              <a:effectLst/>
              <a:uLnTx/>
              <a:uFillTx/>
              <a:latin typeface="Verdana" pitchFamily="34" charset="0"/>
              <a:ea typeface="+mn-ea"/>
              <a:cs typeface="+mn-cs"/>
            </a:endParaRPr>
          </a:p>
        </p:txBody>
      </p:sp>
      <p:sp>
        <p:nvSpPr>
          <p:cNvPr id="5" name="TextBox 4"/>
          <p:cNvSpPr txBox="1"/>
          <p:nvPr/>
        </p:nvSpPr>
        <p:spPr>
          <a:xfrm>
            <a:off x="838200" y="5172425"/>
            <a:ext cx="3365024" cy="276999"/>
          </a:xfrm>
          <a:prstGeom prst="rect">
            <a:avLst/>
          </a:prstGeom>
          <a:noFill/>
        </p:spPr>
        <p:txBody>
          <a:bodyPr wrap="none" rtlCol="0">
            <a:spAutoFit/>
          </a:bodyPr>
          <a:lstStyle/>
          <a:p>
            <a:r>
              <a:rPr lang="en-US" sz="1200" dirty="0" err="1"/>
              <a:t>Freewynn</a:t>
            </a:r>
            <a:r>
              <a:rPr lang="en-US" sz="1200" dirty="0"/>
              <a:t>, 2018 WCI Conference, Orlando, FL</a:t>
            </a:r>
          </a:p>
        </p:txBody>
      </p:sp>
    </p:spTree>
    <p:extLst>
      <p:ext uri="{BB962C8B-B14F-4D97-AF65-F5344CB8AC3E}">
        <p14:creationId xmlns:p14="http://schemas.microsoft.com/office/powerpoint/2010/main" val="2903135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2D140-E274-4C23-9E0D-8429A83C7917}"/>
              </a:ext>
            </a:extLst>
          </p:cNvPr>
          <p:cNvSpPr>
            <a:spLocks noGrp="1"/>
          </p:cNvSpPr>
          <p:nvPr>
            <p:ph type="title"/>
          </p:nvPr>
        </p:nvSpPr>
        <p:spPr/>
        <p:txBody>
          <a:bodyPr/>
          <a:lstStyle/>
          <a:p>
            <a:r>
              <a:rPr lang="en-US" dirty="0"/>
              <a:t>Making the argument…</a:t>
            </a:r>
          </a:p>
        </p:txBody>
      </p:sp>
      <p:sp>
        <p:nvSpPr>
          <p:cNvPr id="4" name="Content Placeholder 3">
            <a:extLst>
              <a:ext uri="{FF2B5EF4-FFF2-40B4-BE49-F238E27FC236}">
                <a16:creationId xmlns:a16="http://schemas.microsoft.com/office/drawing/2014/main" id="{C9A5E902-95B5-4DF0-A9C6-5F11A93D17FD}"/>
              </a:ext>
            </a:extLst>
          </p:cNvPr>
          <p:cNvSpPr>
            <a:spLocks noGrp="1"/>
          </p:cNvSpPr>
          <p:nvPr>
            <p:ph sz="half" idx="1"/>
          </p:nvPr>
        </p:nvSpPr>
        <p:spPr>
          <a:xfrm>
            <a:off x="609600" y="1805150"/>
            <a:ext cx="3912973" cy="3838906"/>
          </a:xfrm>
          <a:solidFill>
            <a:schemeClr val="accent1"/>
          </a:solidFill>
        </p:spPr>
        <p:txBody>
          <a:bodyPr/>
          <a:lstStyle/>
          <a:p>
            <a:pPr marL="0" indent="0">
              <a:buNone/>
            </a:pPr>
            <a:r>
              <a:rPr lang="en-US" sz="3200" dirty="0">
                <a:solidFill>
                  <a:schemeClr val="bg1"/>
                </a:solidFill>
              </a:rPr>
              <a:t>Personal risk factors</a:t>
            </a:r>
          </a:p>
          <a:p>
            <a:r>
              <a:rPr lang="en-US" dirty="0">
                <a:solidFill>
                  <a:schemeClr val="bg1"/>
                </a:solidFill>
              </a:rPr>
              <a:t>Chronic disease</a:t>
            </a:r>
          </a:p>
          <a:p>
            <a:r>
              <a:rPr lang="en-US" dirty="0">
                <a:solidFill>
                  <a:schemeClr val="bg1"/>
                </a:solidFill>
              </a:rPr>
              <a:t>Stress</a:t>
            </a:r>
          </a:p>
          <a:p>
            <a:r>
              <a:rPr lang="en-US" dirty="0">
                <a:solidFill>
                  <a:schemeClr val="bg1"/>
                </a:solidFill>
              </a:rPr>
              <a:t>Fatigue</a:t>
            </a:r>
          </a:p>
          <a:p>
            <a:r>
              <a:rPr lang="en-US" dirty="0">
                <a:solidFill>
                  <a:schemeClr val="bg1"/>
                </a:solidFill>
              </a:rPr>
              <a:t>Substance use</a:t>
            </a:r>
          </a:p>
          <a:p>
            <a:r>
              <a:rPr lang="en-US" dirty="0">
                <a:solidFill>
                  <a:schemeClr val="bg1"/>
                </a:solidFill>
              </a:rPr>
              <a:t>Obesity</a:t>
            </a:r>
          </a:p>
          <a:p>
            <a:r>
              <a:rPr lang="en-US" dirty="0">
                <a:solidFill>
                  <a:schemeClr val="bg1"/>
                </a:solidFill>
              </a:rPr>
              <a:t>Fitness level</a:t>
            </a:r>
          </a:p>
        </p:txBody>
      </p:sp>
      <p:sp>
        <p:nvSpPr>
          <p:cNvPr id="5" name="Content Placeholder 4">
            <a:extLst>
              <a:ext uri="{FF2B5EF4-FFF2-40B4-BE49-F238E27FC236}">
                <a16:creationId xmlns:a16="http://schemas.microsoft.com/office/drawing/2014/main" id="{50144CC1-AB18-499A-832B-C51CD43269EC}"/>
              </a:ext>
            </a:extLst>
          </p:cNvPr>
          <p:cNvSpPr>
            <a:spLocks noGrp="1"/>
          </p:cNvSpPr>
          <p:nvPr>
            <p:ph sz="half" idx="2"/>
          </p:nvPr>
        </p:nvSpPr>
        <p:spPr>
          <a:xfrm>
            <a:off x="8049650" y="1805150"/>
            <a:ext cx="3674644" cy="3838906"/>
          </a:xfrm>
          <a:solidFill>
            <a:schemeClr val="accent1"/>
          </a:solidFill>
        </p:spPr>
        <p:txBody>
          <a:bodyPr/>
          <a:lstStyle/>
          <a:p>
            <a:pPr marL="0" indent="0">
              <a:buNone/>
            </a:pPr>
            <a:r>
              <a:rPr lang="en-US" sz="3200" dirty="0">
                <a:solidFill>
                  <a:schemeClr val="bg1"/>
                </a:solidFill>
              </a:rPr>
              <a:t>Work incidents</a:t>
            </a:r>
          </a:p>
          <a:p>
            <a:r>
              <a:rPr lang="en-US" dirty="0">
                <a:solidFill>
                  <a:schemeClr val="bg1"/>
                </a:solidFill>
              </a:rPr>
              <a:t>Transportation</a:t>
            </a:r>
          </a:p>
          <a:p>
            <a:r>
              <a:rPr lang="en-US" dirty="0">
                <a:solidFill>
                  <a:schemeClr val="bg1"/>
                </a:solidFill>
              </a:rPr>
              <a:t>Falls</a:t>
            </a:r>
          </a:p>
          <a:p>
            <a:r>
              <a:rPr lang="en-US" dirty="0">
                <a:solidFill>
                  <a:schemeClr val="bg1"/>
                </a:solidFill>
              </a:rPr>
              <a:t>Trips/slips</a:t>
            </a:r>
          </a:p>
          <a:p>
            <a:r>
              <a:rPr lang="en-US" dirty="0">
                <a:solidFill>
                  <a:schemeClr val="bg1"/>
                </a:solidFill>
              </a:rPr>
              <a:t>Strains/sprains</a:t>
            </a:r>
          </a:p>
          <a:p>
            <a:r>
              <a:rPr lang="en-US" dirty="0">
                <a:solidFill>
                  <a:schemeClr val="bg1"/>
                </a:solidFill>
              </a:rPr>
              <a:t>Repetitive motion injuries</a:t>
            </a:r>
          </a:p>
          <a:p>
            <a:endParaRPr lang="en-US" dirty="0"/>
          </a:p>
        </p:txBody>
      </p:sp>
      <p:sp>
        <p:nvSpPr>
          <p:cNvPr id="6" name="Arrow: Up-Down 5">
            <a:extLst>
              <a:ext uri="{FF2B5EF4-FFF2-40B4-BE49-F238E27FC236}">
                <a16:creationId xmlns:a16="http://schemas.microsoft.com/office/drawing/2014/main" id="{CF4DAD7E-4166-44A8-AD63-EEDB6A49B7E7}"/>
              </a:ext>
            </a:extLst>
          </p:cNvPr>
          <p:cNvSpPr/>
          <p:nvPr/>
        </p:nvSpPr>
        <p:spPr>
          <a:xfrm rot="5400000">
            <a:off x="5640401" y="1815911"/>
            <a:ext cx="1308538" cy="3509958"/>
          </a:xfrm>
          <a:prstGeom prst="upDownArrow">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C65C0913-1D22-4197-BDC6-9BB2B45322E9}"/>
              </a:ext>
            </a:extLst>
          </p:cNvPr>
          <p:cNvSpPr txBox="1"/>
          <p:nvPr/>
        </p:nvSpPr>
        <p:spPr>
          <a:xfrm>
            <a:off x="5139557" y="3365936"/>
            <a:ext cx="2482574" cy="461665"/>
          </a:xfrm>
          <a:prstGeom prst="rect">
            <a:avLst/>
          </a:prstGeom>
          <a:noFill/>
        </p:spPr>
        <p:txBody>
          <a:bodyPr wrap="square" rtlCol="0">
            <a:spAutoFit/>
          </a:bodyPr>
          <a:lstStyle/>
          <a:p>
            <a:r>
              <a:rPr lang="en-US" sz="2400" dirty="0">
                <a:solidFill>
                  <a:schemeClr val="bg1"/>
                </a:solidFill>
              </a:rPr>
              <a:t>Directly Related</a:t>
            </a:r>
          </a:p>
        </p:txBody>
      </p:sp>
    </p:spTree>
    <p:extLst>
      <p:ext uri="{BB962C8B-B14F-4D97-AF65-F5344CB8AC3E}">
        <p14:creationId xmlns:p14="http://schemas.microsoft.com/office/powerpoint/2010/main" val="39234965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Shape 110"/>
          <p:cNvSpPr txBox="1">
            <a:spLocks noGrp="1"/>
          </p:cNvSpPr>
          <p:nvPr>
            <p:ph type="body" idx="1"/>
          </p:nvPr>
        </p:nvSpPr>
        <p:spPr>
          <a:xfrm>
            <a:off x="372161" y="2065283"/>
            <a:ext cx="5073693" cy="3496824"/>
          </a:xfrm>
          <a:prstGeom prst="rect">
            <a:avLst/>
          </a:prstGeom>
          <a:noFill/>
          <a:ln>
            <a:noFill/>
          </a:ln>
        </p:spPr>
        <p:txBody>
          <a:bodyPr wrap="square" lIns="91425" tIns="45700" rIns="91425" bIns="45700" anchor="t" anchorCtr="0">
            <a:noAutofit/>
          </a:bodyPr>
          <a:lstStyle/>
          <a:p>
            <a:pPr marL="0" marR="0" lvl="0" indent="-63500" algn="l" rtl="0">
              <a:lnSpc>
                <a:spcPct val="90000"/>
              </a:lnSpc>
              <a:spcBef>
                <a:spcPts val="1000"/>
              </a:spcBef>
              <a:spcAft>
                <a:spcPts val="0"/>
              </a:spcAft>
              <a:buClr>
                <a:schemeClr val="dk1"/>
              </a:buClr>
              <a:buSzPts val="1000"/>
              <a:buFont typeface="Arial"/>
              <a:buNone/>
            </a:pPr>
            <a:endParaRPr sz="1000" b="1" i="0" u="none" dirty="0">
              <a:solidFill>
                <a:schemeClr val="dk1"/>
              </a:solidFill>
              <a:latin typeface="Arial"/>
              <a:ea typeface="Arial"/>
              <a:cs typeface="Arial"/>
              <a:sym typeface="Arial"/>
            </a:endParaRPr>
          </a:p>
          <a:p>
            <a:pPr marL="0" indent="0">
              <a:buSzPts val="2400"/>
              <a:buNone/>
            </a:pPr>
            <a:r>
              <a:rPr lang="en-US" dirty="0"/>
              <a:t>Holistic approach is necessary</a:t>
            </a:r>
            <a:endParaRPr lang="en-US" b="1" dirty="0"/>
          </a:p>
          <a:p>
            <a:pPr marL="0" marR="0" lvl="0" indent="0" algn="l" rtl="0">
              <a:lnSpc>
                <a:spcPct val="90000"/>
              </a:lnSpc>
              <a:spcBef>
                <a:spcPts val="1000"/>
              </a:spcBef>
              <a:spcAft>
                <a:spcPts val="0"/>
              </a:spcAft>
              <a:buClr>
                <a:schemeClr val="dk1"/>
              </a:buClr>
              <a:buSzPts val="2400"/>
              <a:buNone/>
            </a:pPr>
            <a:endParaRPr lang="en-US" dirty="0"/>
          </a:p>
          <a:p>
            <a:pPr>
              <a:buClr>
                <a:schemeClr val="dk1"/>
              </a:buClr>
              <a:buSzPts val="2400"/>
            </a:pPr>
            <a:r>
              <a:rPr lang="en-US" b="0" i="0" u="none" dirty="0">
                <a:solidFill>
                  <a:schemeClr val="dk1"/>
                </a:solidFill>
                <a:sym typeface="Arial"/>
              </a:rPr>
              <a:t>Work-centered approach</a:t>
            </a:r>
          </a:p>
          <a:p>
            <a:pPr>
              <a:buClr>
                <a:schemeClr val="dk1"/>
              </a:buClr>
              <a:buSzPts val="2400"/>
            </a:pPr>
            <a:r>
              <a:rPr lang="en-US" dirty="0">
                <a:solidFill>
                  <a:schemeClr val="dk1"/>
                </a:solidFill>
                <a:latin typeface="Arial"/>
                <a:ea typeface="Arial"/>
                <a:cs typeface="Arial"/>
                <a:sym typeface="Arial"/>
              </a:rPr>
              <a:t>Person-centered approach</a:t>
            </a:r>
          </a:p>
          <a:p>
            <a:pPr marL="0" marR="0" lvl="0" indent="0" algn="l" rtl="0">
              <a:lnSpc>
                <a:spcPct val="90000"/>
              </a:lnSpc>
              <a:spcBef>
                <a:spcPts val="1000"/>
              </a:spcBef>
              <a:spcAft>
                <a:spcPts val="0"/>
              </a:spcAft>
              <a:buClr>
                <a:schemeClr val="dk1"/>
              </a:buClr>
              <a:buSzPts val="2400"/>
              <a:buNone/>
            </a:pPr>
            <a:endParaRPr lang="en-US" b="0" i="0" u="none" dirty="0">
              <a:solidFill>
                <a:schemeClr val="dk1"/>
              </a:solidFill>
              <a:sym typeface="Arial"/>
            </a:endParaRPr>
          </a:p>
          <a:p>
            <a:pPr marL="0" marR="0" lvl="0" indent="-152400" algn="l" rtl="0">
              <a:lnSpc>
                <a:spcPct val="90000"/>
              </a:lnSpc>
              <a:spcBef>
                <a:spcPts val="1000"/>
              </a:spcBef>
              <a:spcAft>
                <a:spcPts val="0"/>
              </a:spcAft>
              <a:buClr>
                <a:schemeClr val="dk1"/>
              </a:buClr>
              <a:buSzPts val="2400"/>
              <a:buFont typeface="Arial"/>
              <a:buNone/>
            </a:pPr>
            <a:r>
              <a:rPr lang="en-US" sz="2400" b="0" i="0" u="none" dirty="0">
                <a:solidFill>
                  <a:schemeClr val="dk1"/>
                </a:solidFill>
                <a:latin typeface="Arial"/>
                <a:ea typeface="Arial"/>
                <a:cs typeface="Arial"/>
                <a:sym typeface="Arial"/>
              </a:rPr>
              <a:t>   </a:t>
            </a:r>
            <a:endParaRPr sz="1200" b="0" i="0" u="none" dirty="0">
              <a:solidFill>
                <a:schemeClr val="dk1"/>
              </a:solidFill>
              <a:latin typeface="Arial"/>
              <a:ea typeface="Arial"/>
              <a:cs typeface="Arial"/>
              <a:sym typeface="Arial"/>
            </a:endParaRPr>
          </a:p>
        </p:txBody>
      </p:sp>
      <p:pic>
        <p:nvPicPr>
          <p:cNvPr id="112" name="Shape 112"/>
          <p:cNvPicPr preferRelativeResize="0"/>
          <p:nvPr/>
        </p:nvPicPr>
        <p:blipFill rotWithShape="1">
          <a:blip r:embed="rId3">
            <a:alphaModFix/>
          </a:blip>
          <a:srcRect t="14158"/>
          <a:stretch/>
        </p:blipFill>
        <p:spPr>
          <a:xfrm>
            <a:off x="5445854" y="1027906"/>
            <a:ext cx="6457950" cy="5005387"/>
          </a:xfrm>
          <a:prstGeom prst="rect">
            <a:avLst/>
          </a:prstGeom>
          <a:noFill/>
          <a:ln>
            <a:noFill/>
          </a:ln>
        </p:spPr>
      </p:pic>
      <p:sp>
        <p:nvSpPr>
          <p:cNvPr id="6" name="Shape 97"/>
          <p:cNvSpPr txBox="1">
            <a:spLocks noGrp="1"/>
          </p:cNvSpPr>
          <p:nvPr>
            <p:ph type="title"/>
          </p:nvPr>
        </p:nvSpPr>
        <p:spPr>
          <a:xfrm>
            <a:off x="288196" y="0"/>
            <a:ext cx="10515600" cy="1325562"/>
          </a:xfrm>
          <a:prstGeom prst="rect">
            <a:avLst/>
          </a:prstGeom>
          <a:noFill/>
          <a:ln>
            <a:noFill/>
          </a:ln>
        </p:spPr>
        <p:txBody>
          <a:bodyPr wrap="square" lIns="91425" tIns="45700" rIns="91425" bIns="45700" anchor="ctr" anchorCtr="0">
            <a:noAutofit/>
          </a:bodyPr>
          <a:lstStyle/>
          <a:p>
            <a:pPr marL="0" marR="0" lvl="0" indent="-279400" algn="l" rtl="0">
              <a:lnSpc>
                <a:spcPct val="90000"/>
              </a:lnSpc>
              <a:spcBef>
                <a:spcPts val="0"/>
              </a:spcBef>
              <a:spcAft>
                <a:spcPts val="0"/>
              </a:spcAft>
              <a:buClr>
                <a:schemeClr val="dk1"/>
              </a:buClr>
              <a:buSzPts val="4400"/>
              <a:buFont typeface="Arial"/>
              <a:buNone/>
            </a:pPr>
            <a:r>
              <a:rPr lang="en-US" sz="4400" b="0" i="0" u="none" strike="noStrike" cap="none" dirty="0">
                <a:solidFill>
                  <a:schemeClr val="dk1"/>
                </a:solidFill>
                <a:latin typeface="Arial"/>
                <a:ea typeface="Arial"/>
                <a:cs typeface="Arial"/>
                <a:sym typeface="Arial"/>
              </a:rPr>
              <a:t>Safety risk factors are complex…</a:t>
            </a:r>
          </a:p>
        </p:txBody>
      </p:sp>
    </p:spTree>
    <p:extLst>
      <p:ext uri="{BB962C8B-B14F-4D97-AF65-F5344CB8AC3E}">
        <p14:creationId xmlns:p14="http://schemas.microsoft.com/office/powerpoint/2010/main" val="42336571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56936" y="4205151"/>
            <a:ext cx="11429998" cy="1553260"/>
          </a:xfrm>
          <a:noFill/>
        </p:spPr>
        <p:txBody>
          <a:bodyPr/>
          <a:lstStyle/>
          <a:p>
            <a:pPr marL="0" indent="0" algn="ctr">
              <a:spcBef>
                <a:spcPts val="600"/>
              </a:spcBef>
              <a:buNone/>
            </a:pPr>
            <a:r>
              <a:rPr lang="en-US" b="1" i="1" dirty="0">
                <a:latin typeface="Calibri" panose="020F0502020204030204" pitchFamily="34" charset="0"/>
              </a:rPr>
              <a:t>Total Worker Health</a:t>
            </a:r>
            <a:r>
              <a:rPr lang="en-US" b="1" dirty="0">
                <a:latin typeface="Calibri" panose="020F0502020204030204" pitchFamily="34" charset="0"/>
              </a:rPr>
              <a:t>®….policies, programs and practices that integrate protection from work-related safety and health hazards with promotion of injury and illness prevention efforts to advance worker well-being</a:t>
            </a:r>
          </a:p>
        </p:txBody>
      </p:sp>
      <p:sp>
        <p:nvSpPr>
          <p:cNvPr id="5" name="Content Placeholder 4"/>
          <p:cNvSpPr>
            <a:spLocks noGrp="1"/>
          </p:cNvSpPr>
          <p:nvPr>
            <p:ph sz="half" idx="2"/>
          </p:nvPr>
        </p:nvSpPr>
        <p:spPr>
          <a:xfrm>
            <a:off x="8839202" y="1707941"/>
            <a:ext cx="2882896" cy="2010712"/>
          </a:xfrm>
          <a:solidFill>
            <a:schemeClr val="accent1">
              <a:lumMod val="90000"/>
            </a:schemeClr>
          </a:solidFill>
        </p:spPr>
        <p:txBody>
          <a:bodyPr anchor="ctr"/>
          <a:lstStyle/>
          <a:p>
            <a:pPr marL="0" indent="0" algn="ctr">
              <a:buNone/>
            </a:pPr>
            <a:r>
              <a:rPr lang="en-US" b="1" dirty="0">
                <a:solidFill>
                  <a:srgbClr val="FFFFFF"/>
                </a:solidFill>
                <a:latin typeface="Calibri" panose="020F0502020204030204" pitchFamily="34" charset="0"/>
              </a:rPr>
              <a:t>Improve </a:t>
            </a:r>
            <a:br>
              <a:rPr lang="en-US" b="1" dirty="0">
                <a:solidFill>
                  <a:srgbClr val="FFFFFF"/>
                </a:solidFill>
                <a:latin typeface="Calibri" panose="020F0502020204030204" pitchFamily="34" charset="0"/>
              </a:rPr>
            </a:br>
            <a:r>
              <a:rPr lang="en-US" b="1" dirty="0">
                <a:solidFill>
                  <a:srgbClr val="FFFFFF"/>
                </a:solidFill>
                <a:latin typeface="Calibri" panose="020F0502020204030204" pitchFamily="34" charset="0"/>
              </a:rPr>
              <a:t>Worker </a:t>
            </a:r>
            <a:br>
              <a:rPr lang="en-US" b="1" dirty="0">
                <a:solidFill>
                  <a:srgbClr val="FFFFFF"/>
                </a:solidFill>
                <a:latin typeface="Calibri" panose="020F0502020204030204" pitchFamily="34" charset="0"/>
              </a:rPr>
            </a:br>
            <a:r>
              <a:rPr lang="en-US" b="1" dirty="0">
                <a:solidFill>
                  <a:srgbClr val="FFFFFF"/>
                </a:solidFill>
                <a:latin typeface="Calibri" panose="020F0502020204030204" pitchFamily="34" charset="0"/>
              </a:rPr>
              <a:t>Well-being</a:t>
            </a:r>
          </a:p>
        </p:txBody>
      </p:sp>
      <p:sp>
        <p:nvSpPr>
          <p:cNvPr id="4" name="Rectangle 3"/>
          <p:cNvSpPr/>
          <p:nvPr/>
        </p:nvSpPr>
        <p:spPr>
          <a:xfrm>
            <a:off x="880921" y="6107749"/>
            <a:ext cx="1973104"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Calibri"/>
                <a:ea typeface="+mn-ea"/>
                <a:cs typeface="+mn-cs"/>
              </a:rPr>
              <a:t>www.cdc.gov/niosh/twh</a:t>
            </a:r>
          </a:p>
        </p:txBody>
      </p:sp>
      <p:sp>
        <p:nvSpPr>
          <p:cNvPr id="8" name="TextBox 7"/>
          <p:cNvSpPr txBox="1"/>
          <p:nvPr/>
        </p:nvSpPr>
        <p:spPr>
          <a:xfrm>
            <a:off x="529388" y="48651"/>
            <a:ext cx="11085095"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NIOSH </a:t>
            </a:r>
            <a:r>
              <a:rPr kumimoji="0" lang="en-US" sz="3200" b="1" i="1"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Total Worker Health</a:t>
            </a:r>
            <a:r>
              <a:rPr kumimoji="0" lang="en-US" sz="32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rPr>
              <a:t>®</a:t>
            </a:r>
            <a: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a:t>
            </a:r>
            <a:b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Integrating Safety and Health in the Workplace</a:t>
            </a:r>
          </a:p>
        </p:txBody>
      </p:sp>
      <p:sp>
        <p:nvSpPr>
          <p:cNvPr id="9" name="Content Placeholder 4"/>
          <p:cNvSpPr txBox="1">
            <a:spLocks/>
          </p:cNvSpPr>
          <p:nvPr/>
        </p:nvSpPr>
        <p:spPr bwMode="auto">
          <a:xfrm>
            <a:off x="3841626" y="1706973"/>
            <a:ext cx="3778374" cy="2011680"/>
          </a:xfrm>
          <a:prstGeom prst="rect">
            <a:avLst/>
          </a:prstGeom>
          <a:solidFill>
            <a:schemeClr val="accent1">
              <a:lumMod val="90000"/>
            </a:schemeClr>
          </a:solidFill>
          <a:ln w="9525">
            <a:noFill/>
            <a:miter lim="800000"/>
            <a:headEnd/>
            <a:tailEnd/>
          </a:ln>
        </p:spPr>
        <p:txBody>
          <a:bodyPr vert="horz" wrap="square" lIns="91440" tIns="45720" rIns="91440" bIns="45720" numCol="1" anchor="ctr" anchorCtr="0" compatLnSpc="1">
            <a:prstTxWarp prst="textNoShape">
              <a:avLst/>
            </a:prstTxWarp>
          </a:bodyPr>
          <a:lstStyle>
            <a:lvl1pPr marL="342900" indent="-342900" algn="l" rtl="0" eaLnBrk="1" fontAlgn="base" hangingPunct="1">
              <a:spcBef>
                <a:spcPct val="20000"/>
              </a:spcBef>
              <a:spcAft>
                <a:spcPct val="0"/>
              </a:spcAft>
              <a:buClr>
                <a:srgbClr val="EA5F00"/>
              </a:buClr>
              <a:buFont typeface="Wingdings" pitchFamily="2" charset="2"/>
              <a:buChar char="q"/>
              <a:defRPr sz="2800">
                <a:solidFill>
                  <a:schemeClr val="tx1"/>
                </a:solidFill>
                <a:latin typeface="Myriad Pro" pitchFamily="34" charset="0"/>
                <a:ea typeface="+mn-ea"/>
                <a:cs typeface="+mn-cs"/>
              </a:defRPr>
            </a:lvl1pPr>
            <a:lvl2pPr marL="742950" indent="-285750" algn="l" rtl="0" eaLnBrk="1" fontAlgn="base" hangingPunct="1">
              <a:spcBef>
                <a:spcPct val="20000"/>
              </a:spcBef>
              <a:spcAft>
                <a:spcPct val="0"/>
              </a:spcAft>
              <a:buClr>
                <a:srgbClr val="EA5F00"/>
              </a:buClr>
              <a:buFont typeface="Wingdings" pitchFamily="2" charset="2"/>
              <a:buChar char="Ø"/>
              <a:defRPr sz="2400">
                <a:solidFill>
                  <a:schemeClr val="tx1"/>
                </a:solidFill>
                <a:latin typeface="Myriad Pro" pitchFamily="34" charset="0"/>
              </a:defRPr>
            </a:lvl2pPr>
            <a:lvl3pPr marL="1143000" indent="-228600" algn="l" rtl="0" eaLnBrk="1" fontAlgn="base" hangingPunct="1">
              <a:spcBef>
                <a:spcPct val="20000"/>
              </a:spcBef>
              <a:spcAft>
                <a:spcPct val="0"/>
              </a:spcAft>
              <a:buClr>
                <a:srgbClr val="EA5F00"/>
              </a:buClr>
              <a:buFont typeface="Wingdings" pitchFamily="2" charset="2"/>
              <a:buChar char="§"/>
              <a:defRPr sz="2000">
                <a:solidFill>
                  <a:schemeClr val="tx1"/>
                </a:solidFill>
                <a:latin typeface="Myriad Pro" pitchFamily="34" charset="0"/>
              </a:defRPr>
            </a:lvl3pPr>
            <a:lvl4pPr marL="1600200" indent="-228600" algn="l" rtl="0" eaLnBrk="1" fontAlgn="base" hangingPunct="1">
              <a:spcBef>
                <a:spcPct val="20000"/>
              </a:spcBef>
              <a:spcAft>
                <a:spcPct val="0"/>
              </a:spcAft>
              <a:buClr>
                <a:srgbClr val="EA5F00"/>
              </a:buClr>
              <a:buChar char="–"/>
              <a:defRPr sz="1800">
                <a:solidFill>
                  <a:schemeClr val="tx1"/>
                </a:solidFill>
                <a:latin typeface="Myriad Pro" pitchFamily="34" charset="0"/>
              </a:defRPr>
            </a:lvl4pPr>
            <a:lvl5pPr marL="2057400" indent="-228600" algn="l" rtl="0" eaLnBrk="1" fontAlgn="base" hangingPunct="1">
              <a:spcBef>
                <a:spcPct val="20000"/>
              </a:spcBef>
              <a:spcAft>
                <a:spcPct val="0"/>
              </a:spcAft>
              <a:buClr>
                <a:srgbClr val="EA5F00"/>
              </a:buClr>
              <a:buChar char="»"/>
              <a:defRPr sz="1800">
                <a:solidFill>
                  <a:schemeClr val="tx1"/>
                </a:solidFill>
                <a:latin typeface="Myriad Pro" pitchFamily="34" charset="0"/>
              </a:defRPr>
            </a:lvl5pPr>
            <a:lvl6pPr marL="2514600" indent="-228600" algn="l" rtl="0" eaLnBrk="1" fontAlgn="base" hangingPunct="1">
              <a:spcBef>
                <a:spcPct val="20000"/>
              </a:spcBef>
              <a:spcAft>
                <a:spcPct val="0"/>
              </a:spcAft>
              <a:buClr>
                <a:srgbClr val="EA5F00"/>
              </a:buClr>
              <a:buChar char="»"/>
              <a:defRPr sz="1800">
                <a:solidFill>
                  <a:schemeClr val="tx1"/>
                </a:solidFill>
                <a:latin typeface="+mn-lt"/>
              </a:defRPr>
            </a:lvl6pPr>
            <a:lvl7pPr marL="2971800" indent="-228600" algn="l" rtl="0" eaLnBrk="1" fontAlgn="base" hangingPunct="1">
              <a:spcBef>
                <a:spcPct val="20000"/>
              </a:spcBef>
              <a:spcAft>
                <a:spcPct val="0"/>
              </a:spcAft>
              <a:buClr>
                <a:srgbClr val="EA5F00"/>
              </a:buClr>
              <a:buChar char="»"/>
              <a:defRPr sz="1800">
                <a:solidFill>
                  <a:schemeClr val="tx1"/>
                </a:solidFill>
                <a:latin typeface="+mn-lt"/>
              </a:defRPr>
            </a:lvl7pPr>
            <a:lvl8pPr marL="3429000" indent="-228600" algn="l" rtl="0" eaLnBrk="1" fontAlgn="base" hangingPunct="1">
              <a:spcBef>
                <a:spcPct val="20000"/>
              </a:spcBef>
              <a:spcAft>
                <a:spcPct val="0"/>
              </a:spcAft>
              <a:buClr>
                <a:srgbClr val="EA5F00"/>
              </a:buClr>
              <a:buChar char="»"/>
              <a:defRPr sz="1800">
                <a:solidFill>
                  <a:schemeClr val="tx1"/>
                </a:solidFill>
                <a:latin typeface="+mn-lt"/>
              </a:defRPr>
            </a:lvl8pPr>
            <a:lvl9pPr marL="3886200" indent="-228600" algn="l" rtl="0" eaLnBrk="1" fontAlgn="base" hangingPunct="1">
              <a:spcBef>
                <a:spcPct val="20000"/>
              </a:spcBef>
              <a:spcAft>
                <a:spcPct val="0"/>
              </a:spcAft>
              <a:buClr>
                <a:srgbClr val="EA5F00"/>
              </a:buClr>
              <a:buChar char="»"/>
              <a:defRPr sz="1800">
                <a:solidFill>
                  <a:schemeClr val="tx1"/>
                </a:solidFill>
                <a:latin typeface="+mn-lt"/>
              </a:defRPr>
            </a:lvl9pPr>
          </a:lstStyle>
          <a:p>
            <a:pPr marL="0" marR="0" lvl="0" indent="0" algn="ctr" defTabSz="914400" rtl="0" eaLnBrk="1" fontAlgn="base" latinLnBrk="0" hangingPunct="1">
              <a:lnSpc>
                <a:spcPct val="100000"/>
              </a:lnSpc>
              <a:spcBef>
                <a:spcPct val="20000"/>
              </a:spcBef>
              <a:spcAft>
                <a:spcPct val="0"/>
              </a:spcAft>
              <a:buClr>
                <a:srgbClr val="EA5F00"/>
              </a:buClr>
              <a:buSzTx/>
              <a:buFont typeface="Wingdings" pitchFamily="2" charset="2"/>
              <a:buNone/>
              <a:tabLst/>
              <a:defRPr/>
            </a:pPr>
            <a:r>
              <a:rPr kumimoji="0" lang="en-US" sz="28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Establish Workplace Policies, Programs </a:t>
            </a:r>
            <a:br>
              <a:rPr kumimoji="0" lang="en-US" sz="28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28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and Practices that Improve Health</a:t>
            </a:r>
          </a:p>
        </p:txBody>
      </p:sp>
      <p:sp>
        <p:nvSpPr>
          <p:cNvPr id="10" name="Content Placeholder 4"/>
          <p:cNvSpPr txBox="1">
            <a:spLocks/>
          </p:cNvSpPr>
          <p:nvPr/>
        </p:nvSpPr>
        <p:spPr bwMode="auto">
          <a:xfrm>
            <a:off x="478979" y="1706973"/>
            <a:ext cx="2119978" cy="2011680"/>
          </a:xfrm>
          <a:prstGeom prst="rect">
            <a:avLst/>
          </a:prstGeom>
          <a:solidFill>
            <a:schemeClr val="accent1">
              <a:lumMod val="90000"/>
            </a:schemeClr>
          </a:solidFill>
          <a:ln w="9525">
            <a:noFill/>
            <a:miter lim="800000"/>
            <a:headEnd/>
            <a:tailEnd/>
          </a:ln>
        </p:spPr>
        <p:txBody>
          <a:bodyPr vert="horz" wrap="square" lIns="91440" tIns="45720" rIns="91440" bIns="45720" numCol="1" anchor="ctr" anchorCtr="0" compatLnSpc="1">
            <a:prstTxWarp prst="textNoShape">
              <a:avLst/>
            </a:prstTxWarp>
          </a:bodyPr>
          <a:lstStyle>
            <a:lvl1pPr marL="342900" indent="-342900" algn="l" rtl="0" eaLnBrk="1" fontAlgn="base" hangingPunct="1">
              <a:spcBef>
                <a:spcPct val="20000"/>
              </a:spcBef>
              <a:spcAft>
                <a:spcPct val="0"/>
              </a:spcAft>
              <a:buClr>
                <a:srgbClr val="EA5F00"/>
              </a:buClr>
              <a:buFont typeface="Wingdings" pitchFamily="2" charset="2"/>
              <a:buChar char="q"/>
              <a:defRPr sz="2800">
                <a:solidFill>
                  <a:schemeClr val="tx1"/>
                </a:solidFill>
                <a:latin typeface="Myriad Pro" pitchFamily="34" charset="0"/>
                <a:ea typeface="+mn-ea"/>
                <a:cs typeface="+mn-cs"/>
              </a:defRPr>
            </a:lvl1pPr>
            <a:lvl2pPr marL="742950" indent="-285750" algn="l" rtl="0" eaLnBrk="1" fontAlgn="base" hangingPunct="1">
              <a:spcBef>
                <a:spcPct val="20000"/>
              </a:spcBef>
              <a:spcAft>
                <a:spcPct val="0"/>
              </a:spcAft>
              <a:buClr>
                <a:srgbClr val="EA5F00"/>
              </a:buClr>
              <a:buFont typeface="Wingdings" pitchFamily="2" charset="2"/>
              <a:buChar char="Ø"/>
              <a:defRPr sz="2400">
                <a:solidFill>
                  <a:schemeClr val="tx1"/>
                </a:solidFill>
                <a:latin typeface="Myriad Pro" pitchFamily="34" charset="0"/>
              </a:defRPr>
            </a:lvl2pPr>
            <a:lvl3pPr marL="1143000" indent="-228600" algn="l" rtl="0" eaLnBrk="1" fontAlgn="base" hangingPunct="1">
              <a:spcBef>
                <a:spcPct val="20000"/>
              </a:spcBef>
              <a:spcAft>
                <a:spcPct val="0"/>
              </a:spcAft>
              <a:buClr>
                <a:srgbClr val="EA5F00"/>
              </a:buClr>
              <a:buFont typeface="Wingdings" pitchFamily="2" charset="2"/>
              <a:buChar char="§"/>
              <a:defRPr sz="2000">
                <a:solidFill>
                  <a:schemeClr val="tx1"/>
                </a:solidFill>
                <a:latin typeface="Myriad Pro" pitchFamily="34" charset="0"/>
              </a:defRPr>
            </a:lvl3pPr>
            <a:lvl4pPr marL="1600200" indent="-228600" algn="l" rtl="0" eaLnBrk="1" fontAlgn="base" hangingPunct="1">
              <a:spcBef>
                <a:spcPct val="20000"/>
              </a:spcBef>
              <a:spcAft>
                <a:spcPct val="0"/>
              </a:spcAft>
              <a:buClr>
                <a:srgbClr val="EA5F00"/>
              </a:buClr>
              <a:buChar char="–"/>
              <a:defRPr sz="1800">
                <a:solidFill>
                  <a:schemeClr val="tx1"/>
                </a:solidFill>
                <a:latin typeface="Myriad Pro" pitchFamily="34" charset="0"/>
              </a:defRPr>
            </a:lvl4pPr>
            <a:lvl5pPr marL="2057400" indent="-228600" algn="l" rtl="0" eaLnBrk="1" fontAlgn="base" hangingPunct="1">
              <a:spcBef>
                <a:spcPct val="20000"/>
              </a:spcBef>
              <a:spcAft>
                <a:spcPct val="0"/>
              </a:spcAft>
              <a:buClr>
                <a:srgbClr val="EA5F00"/>
              </a:buClr>
              <a:buChar char="»"/>
              <a:defRPr sz="1800">
                <a:solidFill>
                  <a:schemeClr val="tx1"/>
                </a:solidFill>
                <a:latin typeface="Myriad Pro" pitchFamily="34" charset="0"/>
              </a:defRPr>
            </a:lvl5pPr>
            <a:lvl6pPr marL="2514600" indent="-228600" algn="l" rtl="0" eaLnBrk="1" fontAlgn="base" hangingPunct="1">
              <a:spcBef>
                <a:spcPct val="20000"/>
              </a:spcBef>
              <a:spcAft>
                <a:spcPct val="0"/>
              </a:spcAft>
              <a:buClr>
                <a:srgbClr val="EA5F00"/>
              </a:buClr>
              <a:buChar char="»"/>
              <a:defRPr sz="1800">
                <a:solidFill>
                  <a:schemeClr val="tx1"/>
                </a:solidFill>
                <a:latin typeface="+mn-lt"/>
              </a:defRPr>
            </a:lvl6pPr>
            <a:lvl7pPr marL="2971800" indent="-228600" algn="l" rtl="0" eaLnBrk="1" fontAlgn="base" hangingPunct="1">
              <a:spcBef>
                <a:spcPct val="20000"/>
              </a:spcBef>
              <a:spcAft>
                <a:spcPct val="0"/>
              </a:spcAft>
              <a:buClr>
                <a:srgbClr val="EA5F00"/>
              </a:buClr>
              <a:buChar char="»"/>
              <a:defRPr sz="1800">
                <a:solidFill>
                  <a:schemeClr val="tx1"/>
                </a:solidFill>
                <a:latin typeface="+mn-lt"/>
              </a:defRPr>
            </a:lvl7pPr>
            <a:lvl8pPr marL="3429000" indent="-228600" algn="l" rtl="0" eaLnBrk="1" fontAlgn="base" hangingPunct="1">
              <a:spcBef>
                <a:spcPct val="20000"/>
              </a:spcBef>
              <a:spcAft>
                <a:spcPct val="0"/>
              </a:spcAft>
              <a:buClr>
                <a:srgbClr val="EA5F00"/>
              </a:buClr>
              <a:buChar char="»"/>
              <a:defRPr sz="1800">
                <a:solidFill>
                  <a:schemeClr val="tx1"/>
                </a:solidFill>
                <a:latin typeface="+mn-lt"/>
              </a:defRPr>
            </a:lvl8pPr>
            <a:lvl9pPr marL="3886200" indent="-228600" algn="l" rtl="0" eaLnBrk="1" fontAlgn="base" hangingPunct="1">
              <a:spcBef>
                <a:spcPct val="20000"/>
              </a:spcBef>
              <a:spcAft>
                <a:spcPct val="0"/>
              </a:spcAft>
              <a:buClr>
                <a:srgbClr val="EA5F00"/>
              </a:buClr>
              <a:buChar char="»"/>
              <a:defRPr sz="1800">
                <a:solidFill>
                  <a:schemeClr val="tx1"/>
                </a:solidFill>
                <a:latin typeface="+mn-lt"/>
              </a:defRPr>
            </a:lvl9pPr>
          </a:lstStyle>
          <a:p>
            <a:pPr marL="0" marR="0" lvl="0" indent="0" algn="ctr" defTabSz="914400" rtl="0" eaLnBrk="1" fontAlgn="base" latinLnBrk="0" hangingPunct="1">
              <a:lnSpc>
                <a:spcPct val="100000"/>
              </a:lnSpc>
              <a:spcBef>
                <a:spcPct val="20000"/>
              </a:spcBef>
              <a:spcAft>
                <a:spcPct val="0"/>
              </a:spcAft>
              <a:buClr>
                <a:srgbClr val="EA5F00"/>
              </a:buClr>
              <a:buSzTx/>
              <a:buFont typeface="Wingdings" pitchFamily="2" charset="2"/>
              <a:buNone/>
              <a:tabLst/>
              <a:defRPr/>
            </a:pPr>
            <a:r>
              <a:rPr kumimoji="0" lang="en-US" sz="2800" b="1" i="0" u="none" strike="noStrike" kern="0" cap="none" spc="0" normalizeH="0" baseline="0" noProof="0" dirty="0">
                <a:ln>
                  <a:noFill/>
                </a:ln>
                <a:solidFill>
                  <a:schemeClr val="bg1"/>
                </a:solidFill>
                <a:effectLst/>
                <a:uLnTx/>
                <a:uFillTx/>
                <a:latin typeface="Calibri" panose="020F0502020204030204" pitchFamily="34" charset="0"/>
                <a:ea typeface="+mn-ea"/>
                <a:cs typeface="+mn-cs"/>
              </a:rPr>
              <a:t>Keep Workers Safe</a:t>
            </a:r>
          </a:p>
        </p:txBody>
      </p:sp>
      <p:sp>
        <p:nvSpPr>
          <p:cNvPr id="2" name="Plus 1"/>
          <p:cNvSpPr/>
          <p:nvPr/>
        </p:nvSpPr>
        <p:spPr>
          <a:xfrm>
            <a:off x="2863272" y="2309089"/>
            <a:ext cx="914400" cy="914400"/>
          </a:xfrm>
          <a:prstGeom prst="mathPl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Equal 5"/>
          <p:cNvSpPr/>
          <p:nvPr/>
        </p:nvSpPr>
        <p:spPr>
          <a:xfrm>
            <a:off x="7827817" y="2309089"/>
            <a:ext cx="914400" cy="914400"/>
          </a:xfrm>
          <a:prstGeom prst="mathEqual">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4086925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794B632-A49C-3041-8DAA-3A8873A99B4C}"/>
              </a:ext>
            </a:extLst>
          </p:cNvPr>
          <p:cNvSpPr/>
          <p:nvPr/>
        </p:nvSpPr>
        <p:spPr>
          <a:xfrm>
            <a:off x="5968220" y="520693"/>
            <a:ext cx="6047732" cy="5395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1FD5C031-8C92-354F-8FE0-31D41B0D5012}"/>
              </a:ext>
            </a:extLst>
          </p:cNvPr>
          <p:cNvSpPr>
            <a:spLocks noGrp="1"/>
          </p:cNvSpPr>
          <p:nvPr>
            <p:ph sz="half" idx="1"/>
          </p:nvPr>
        </p:nvSpPr>
        <p:spPr>
          <a:xfrm>
            <a:off x="176048" y="989356"/>
            <a:ext cx="5919952" cy="3965575"/>
          </a:xfrm>
        </p:spPr>
        <p:txBody>
          <a:bodyPr/>
          <a:lstStyle/>
          <a:p>
            <a:r>
              <a:rPr lang="en-US" dirty="0"/>
              <a:t>Multi-factorial nature of health outcomes</a:t>
            </a:r>
          </a:p>
          <a:p>
            <a:pPr lvl="1"/>
            <a:r>
              <a:rPr lang="en-US" dirty="0"/>
              <a:t>Personal risks &amp; occupational risks</a:t>
            </a:r>
          </a:p>
          <a:p>
            <a:pPr lvl="1"/>
            <a:r>
              <a:rPr lang="en-US" dirty="0"/>
              <a:t>Attention to health outcomes not commonly considered related to work</a:t>
            </a:r>
          </a:p>
          <a:p>
            <a:r>
              <a:rPr lang="en-US" dirty="0"/>
              <a:t>Intervention science</a:t>
            </a:r>
          </a:p>
          <a:p>
            <a:pPr lvl="1"/>
            <a:r>
              <a:rPr lang="en-US" dirty="0"/>
              <a:t>Focus on changing organizational behavior</a:t>
            </a:r>
          </a:p>
          <a:p>
            <a:pPr lvl="1"/>
            <a:r>
              <a:rPr lang="en-US" dirty="0"/>
              <a:t>Participatory</a:t>
            </a:r>
          </a:p>
        </p:txBody>
      </p:sp>
      <p:sp>
        <p:nvSpPr>
          <p:cNvPr id="3" name="Title 2">
            <a:extLst>
              <a:ext uri="{FF2B5EF4-FFF2-40B4-BE49-F238E27FC236}">
                <a16:creationId xmlns:a16="http://schemas.microsoft.com/office/drawing/2014/main" id="{72788201-2D08-0141-82BA-56CFCB738DBC}"/>
              </a:ext>
            </a:extLst>
          </p:cNvPr>
          <p:cNvSpPr>
            <a:spLocks noGrp="1"/>
          </p:cNvSpPr>
          <p:nvPr>
            <p:ph type="title"/>
          </p:nvPr>
        </p:nvSpPr>
        <p:spPr>
          <a:xfrm>
            <a:off x="176048" y="114775"/>
            <a:ext cx="10515600" cy="1050611"/>
          </a:xfrm>
        </p:spPr>
        <p:txBody>
          <a:bodyPr/>
          <a:lstStyle/>
          <a:p>
            <a:r>
              <a:rPr lang="en-US" sz="4400" dirty="0"/>
              <a:t>TWH</a:t>
            </a:r>
            <a:r>
              <a:rPr lang="en-US" sz="4400" baseline="30000" dirty="0"/>
              <a:t>®</a:t>
            </a:r>
            <a:r>
              <a:rPr lang="en-US" sz="4400" dirty="0"/>
              <a:t> Framework</a:t>
            </a:r>
          </a:p>
        </p:txBody>
      </p:sp>
      <p:pic>
        <p:nvPicPr>
          <p:cNvPr id="8" name="Content Placeholder 6">
            <a:extLst>
              <a:ext uri="{FF2B5EF4-FFF2-40B4-BE49-F238E27FC236}">
                <a16:creationId xmlns:a16="http://schemas.microsoft.com/office/drawing/2014/main" id="{39E16CDC-C851-D74C-8D45-E4AB114CE739}"/>
              </a:ext>
            </a:extLst>
          </p:cNvPr>
          <p:cNvPicPr>
            <a:picLocks noGrp="1" noChangeAspect="1"/>
          </p:cNvPicPr>
          <p:nvPr>
            <p:ph sz="half" idx="2"/>
          </p:nvPr>
        </p:nvPicPr>
        <p:blipFill>
          <a:blip r:embed="rId3"/>
          <a:stretch>
            <a:fillRect/>
          </a:stretch>
        </p:blipFill>
        <p:spPr>
          <a:xfrm>
            <a:off x="6078581" y="757396"/>
            <a:ext cx="5873976" cy="3487351"/>
          </a:xfrm>
        </p:spPr>
      </p:pic>
      <p:sp>
        <p:nvSpPr>
          <p:cNvPr id="2" name="TextBox 1">
            <a:extLst>
              <a:ext uri="{FF2B5EF4-FFF2-40B4-BE49-F238E27FC236}">
                <a16:creationId xmlns:a16="http://schemas.microsoft.com/office/drawing/2014/main" id="{022A8468-F180-0743-B0BB-DC55CDCD2D61}"/>
              </a:ext>
            </a:extLst>
          </p:cNvPr>
          <p:cNvSpPr txBox="1"/>
          <p:nvPr/>
        </p:nvSpPr>
        <p:spPr>
          <a:xfrm>
            <a:off x="6128642" y="4585500"/>
            <a:ext cx="5713553" cy="1200329"/>
          </a:xfrm>
          <a:prstGeom prst="rect">
            <a:avLst/>
          </a:prstGeom>
          <a:noFill/>
        </p:spPr>
        <p:txBody>
          <a:bodyPr wrap="square" rtlCol="0">
            <a:spAutoFit/>
          </a:bodyPr>
          <a:lstStyle/>
          <a:p>
            <a:pPr algn="ctr"/>
            <a:r>
              <a:rPr lang="en-US" dirty="0">
                <a:solidFill>
                  <a:schemeClr val="bg1"/>
                </a:solidFill>
              </a:rPr>
              <a:t>Relies on common hierarchy of control principle, and strongly argues that </a:t>
            </a:r>
            <a:r>
              <a:rPr lang="en-US" u="sng" dirty="0">
                <a:solidFill>
                  <a:schemeClr val="bg1"/>
                </a:solidFill>
              </a:rPr>
              <a:t>working conditions </a:t>
            </a:r>
            <a:r>
              <a:rPr lang="en-US" dirty="0">
                <a:solidFill>
                  <a:schemeClr val="bg1"/>
                </a:solidFill>
              </a:rPr>
              <a:t>contribute to poor health and must be controlled before focusing on employee behavior change</a:t>
            </a:r>
          </a:p>
        </p:txBody>
      </p:sp>
    </p:spTree>
    <p:extLst>
      <p:ext uri="{BB962C8B-B14F-4D97-AF65-F5344CB8AC3E}">
        <p14:creationId xmlns:p14="http://schemas.microsoft.com/office/powerpoint/2010/main" val="38894066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5C9B5B8-ECB9-4EE8-8EC3-5B5E10F34841}"/>
              </a:ext>
            </a:extLst>
          </p:cNvPr>
          <p:cNvSpPr>
            <a:spLocks noGrp="1"/>
          </p:cNvSpPr>
          <p:nvPr>
            <p:ph type="body" sz="quarter" idx="10"/>
          </p:nvPr>
        </p:nvSpPr>
        <p:spPr/>
        <p:txBody>
          <a:bodyPr/>
          <a:lstStyle/>
          <a:p>
            <a:endParaRPr lang="en-US"/>
          </a:p>
        </p:txBody>
      </p:sp>
      <p:sp>
        <p:nvSpPr>
          <p:cNvPr id="3" name="Title 2">
            <a:extLst>
              <a:ext uri="{FF2B5EF4-FFF2-40B4-BE49-F238E27FC236}">
                <a16:creationId xmlns:a16="http://schemas.microsoft.com/office/drawing/2014/main" id="{5B1CD26D-3163-4614-A5C8-07F438B91999}"/>
              </a:ext>
            </a:extLst>
          </p:cNvPr>
          <p:cNvSpPr txBox="1">
            <a:spLocks/>
          </p:cNvSpPr>
          <p:nvPr/>
        </p:nvSpPr>
        <p:spPr>
          <a:xfrm>
            <a:off x="0" y="749807"/>
            <a:ext cx="12192000" cy="4953648"/>
          </a:xfrm>
          <a:prstGeom prst="rect">
            <a:avLst/>
          </a:prstGeom>
        </p:spPr>
        <p:style>
          <a:lnRef idx="0">
            <a:schemeClr val="accent1"/>
          </a:lnRef>
          <a:fillRef idx="3">
            <a:schemeClr val="accent1"/>
          </a:fillRef>
          <a:effectRef idx="3">
            <a:schemeClr val="accent1"/>
          </a:effectRef>
          <a:fontRef idx="minor">
            <a:schemeClr val="lt1"/>
          </a:fontRef>
        </p:style>
        <p:txBody>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500" dirty="0">
                <a:solidFill>
                  <a:schemeClr val="bg1"/>
                </a:solidFill>
              </a:rPr>
            </a:br>
            <a:r>
              <a:rPr lang="en-US" sz="6600" dirty="0">
                <a:solidFill>
                  <a:schemeClr val="bg1"/>
                </a:solidFill>
              </a:rPr>
              <a:t>TWH is about changing the design of work to promote well-being.</a:t>
            </a:r>
            <a:endParaRPr lang="en-US" sz="7500" dirty="0">
              <a:solidFill>
                <a:schemeClr val="bg1"/>
              </a:solidFill>
            </a:endParaRPr>
          </a:p>
        </p:txBody>
      </p:sp>
    </p:spTree>
    <p:extLst>
      <p:ext uri="{BB962C8B-B14F-4D97-AF65-F5344CB8AC3E}">
        <p14:creationId xmlns:p14="http://schemas.microsoft.com/office/powerpoint/2010/main" val="19391456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9B56E5C-3ACC-49EA-88B1-8629A549F1A5}"/>
              </a:ext>
            </a:extLst>
          </p:cNvPr>
          <p:cNvSpPr>
            <a:spLocks noGrp="1"/>
          </p:cNvSpPr>
          <p:nvPr>
            <p:ph type="title"/>
          </p:nvPr>
        </p:nvSpPr>
        <p:spPr/>
        <p:txBody>
          <a:bodyPr/>
          <a:lstStyle/>
          <a:p>
            <a:r>
              <a:rPr lang="en-US" dirty="0"/>
              <a:t>TWH Attributes</a:t>
            </a:r>
          </a:p>
        </p:txBody>
      </p:sp>
      <p:sp>
        <p:nvSpPr>
          <p:cNvPr id="6" name="Content Placeholder 5">
            <a:extLst>
              <a:ext uri="{FF2B5EF4-FFF2-40B4-BE49-F238E27FC236}">
                <a16:creationId xmlns:a16="http://schemas.microsoft.com/office/drawing/2014/main" id="{760A4C41-0B08-4F0F-B087-42338EB644E5}"/>
              </a:ext>
            </a:extLst>
          </p:cNvPr>
          <p:cNvSpPr>
            <a:spLocks noGrp="1"/>
          </p:cNvSpPr>
          <p:nvPr>
            <p:ph idx="1"/>
          </p:nvPr>
        </p:nvSpPr>
        <p:spPr/>
        <p:txBody>
          <a:bodyPr/>
          <a:lstStyle/>
          <a:p>
            <a:pPr marL="457200" indent="-457200">
              <a:buFont typeface="Arial" panose="020B0604020202020204" pitchFamily="34" charset="0"/>
              <a:buChar char="•"/>
            </a:pPr>
            <a:r>
              <a:rPr lang="en-US" dirty="0"/>
              <a:t>TWH examines how the work itself can influence safety, health, and well-being outcomes, holistically </a:t>
            </a:r>
          </a:p>
          <a:p>
            <a:pPr marL="457200" indent="-457200">
              <a:buFont typeface="Arial" panose="020B0604020202020204" pitchFamily="34" charset="0"/>
              <a:buChar char="•"/>
            </a:pPr>
            <a:r>
              <a:rPr lang="en-US" dirty="0"/>
              <a:t>TWH embraces voluntary, participatory health interventions</a:t>
            </a:r>
          </a:p>
          <a:p>
            <a:pPr marL="457200" indent="-457200">
              <a:buFont typeface="Arial" panose="020B0604020202020204" pitchFamily="34" charset="0"/>
              <a:buChar char="•"/>
            </a:pPr>
            <a:r>
              <a:rPr lang="en-US" dirty="0"/>
              <a:t>TWH programs protect workers’ rights and privacy</a:t>
            </a:r>
          </a:p>
          <a:p>
            <a:pPr marL="457200" indent="-457200">
              <a:buFont typeface="Arial" panose="020B0604020202020204" pitchFamily="34" charset="0"/>
              <a:buChar char="•"/>
            </a:pPr>
            <a:r>
              <a:rPr lang="en-US" dirty="0"/>
              <a:t>TWH does not “blame the worker”</a:t>
            </a:r>
          </a:p>
          <a:p>
            <a:pPr marL="457200" indent="-457200">
              <a:buFont typeface="Arial" panose="020B0604020202020204" pitchFamily="34" charset="0"/>
              <a:buChar char="•"/>
            </a:pPr>
            <a:r>
              <a:rPr lang="en-US" dirty="0"/>
              <a:t>TWH is not about healthcare/health insurance cost-shifting based on underlying health conditions or health habits</a:t>
            </a:r>
          </a:p>
          <a:p>
            <a:pPr marL="457200" indent="-457200">
              <a:buFont typeface="Arial" panose="020B0604020202020204" pitchFamily="34" charset="0"/>
              <a:buChar char="•"/>
            </a:pPr>
            <a:r>
              <a:rPr lang="en-US" dirty="0"/>
              <a:t>TWH is not a “typical workplace wellness program” </a:t>
            </a:r>
          </a:p>
        </p:txBody>
      </p:sp>
      <p:sp>
        <p:nvSpPr>
          <p:cNvPr id="7" name="Text Placeholder 6">
            <a:extLst>
              <a:ext uri="{FF2B5EF4-FFF2-40B4-BE49-F238E27FC236}">
                <a16:creationId xmlns:a16="http://schemas.microsoft.com/office/drawing/2014/main" id="{0E9E24CC-8DCE-4EB6-8D42-5BCDD17B8781}"/>
              </a:ext>
            </a:extLst>
          </p:cNvPr>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41875351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4026"/>
            <a:ext cx="10515600" cy="1050611"/>
          </a:xfrm>
        </p:spPr>
        <p:txBody>
          <a:bodyPr/>
          <a:lstStyle/>
          <a:p>
            <a:r>
              <a:rPr lang="en-US" sz="4000" b="1" dirty="0"/>
              <a:t>In the past...</a:t>
            </a:r>
            <a:br>
              <a:rPr lang="en-US" sz="4000" b="1" dirty="0"/>
            </a:br>
            <a:br>
              <a:rPr lang="en-US" sz="4000" dirty="0"/>
            </a:br>
            <a:r>
              <a:rPr lang="en-US" sz="4000" dirty="0"/>
              <a:t>Everyone goes home the same way </a:t>
            </a:r>
            <a:br>
              <a:rPr lang="en-US" sz="4000" dirty="0"/>
            </a:br>
            <a:r>
              <a:rPr lang="en-US" sz="4000" dirty="0"/>
              <a:t>they came to work</a:t>
            </a:r>
            <a:br>
              <a:rPr lang="en-US" sz="4000" dirty="0"/>
            </a:br>
            <a:br>
              <a:rPr lang="en-US" dirty="0"/>
            </a:br>
            <a:br>
              <a:rPr lang="en-US" dirty="0"/>
            </a:br>
            <a:endParaRPr lang="en-US" dirty="0"/>
          </a:p>
        </p:txBody>
      </p:sp>
      <p:sp>
        <p:nvSpPr>
          <p:cNvPr id="3" name="Rectangle 2"/>
          <p:cNvSpPr/>
          <p:nvPr/>
        </p:nvSpPr>
        <p:spPr>
          <a:xfrm>
            <a:off x="1828799" y="3429000"/>
            <a:ext cx="8967295" cy="1615827"/>
          </a:xfrm>
          <a:prstGeom prst="rect">
            <a:avLst/>
          </a:prstGeom>
        </p:spPr>
        <p:txBody>
          <a:bodyPr wrap="square">
            <a:spAutoFit/>
          </a:bodyPr>
          <a:lstStyle/>
          <a:p>
            <a:pPr algn="ctr"/>
            <a:r>
              <a:rPr lang="en-US" sz="3300" b="1" dirty="0"/>
              <a:t>Vision for the future...</a:t>
            </a:r>
            <a:br>
              <a:rPr lang="en-US" sz="3300" b="1" dirty="0"/>
            </a:br>
            <a:br>
              <a:rPr lang="en-US" sz="3300" dirty="0"/>
            </a:br>
            <a:r>
              <a:rPr lang="en-US" sz="3300" dirty="0"/>
              <a:t>Everyone goes home in better health </a:t>
            </a:r>
          </a:p>
        </p:txBody>
      </p:sp>
    </p:spTree>
    <p:extLst>
      <p:ext uri="{BB962C8B-B14F-4D97-AF65-F5344CB8AC3E}">
        <p14:creationId xmlns:p14="http://schemas.microsoft.com/office/powerpoint/2010/main" val="10525213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5C9B5B8-ECB9-4EE8-8EC3-5B5E10F34841}"/>
              </a:ext>
            </a:extLst>
          </p:cNvPr>
          <p:cNvSpPr>
            <a:spLocks noGrp="1"/>
          </p:cNvSpPr>
          <p:nvPr>
            <p:ph type="body" sz="quarter" idx="10"/>
          </p:nvPr>
        </p:nvSpPr>
        <p:spPr/>
        <p:txBody>
          <a:bodyPr/>
          <a:lstStyle/>
          <a:p>
            <a:endParaRPr lang="en-US"/>
          </a:p>
        </p:txBody>
      </p:sp>
      <p:sp>
        <p:nvSpPr>
          <p:cNvPr id="3" name="Title 2">
            <a:extLst>
              <a:ext uri="{FF2B5EF4-FFF2-40B4-BE49-F238E27FC236}">
                <a16:creationId xmlns:a16="http://schemas.microsoft.com/office/drawing/2014/main" id="{5B1CD26D-3163-4614-A5C8-07F438B91999}"/>
              </a:ext>
            </a:extLst>
          </p:cNvPr>
          <p:cNvSpPr txBox="1">
            <a:spLocks/>
          </p:cNvSpPr>
          <p:nvPr/>
        </p:nvSpPr>
        <p:spPr>
          <a:xfrm>
            <a:off x="0" y="749807"/>
            <a:ext cx="12192000" cy="4953648"/>
          </a:xfrm>
          <a:prstGeom prst="rect">
            <a:avLst/>
          </a:prstGeom>
        </p:spPr>
        <p:style>
          <a:lnRef idx="0">
            <a:schemeClr val="accent1"/>
          </a:lnRef>
          <a:fillRef idx="3">
            <a:schemeClr val="accent1"/>
          </a:fillRef>
          <a:effectRef idx="3">
            <a:schemeClr val="accent1"/>
          </a:effectRef>
          <a:fontRef idx="minor">
            <a:schemeClr val="lt1"/>
          </a:fontRef>
        </p:style>
        <p:txBody>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500" dirty="0">
                <a:solidFill>
                  <a:schemeClr val="bg1"/>
                </a:solidFill>
              </a:rPr>
            </a:br>
            <a:r>
              <a:rPr lang="en-US" sz="6600" dirty="0">
                <a:solidFill>
                  <a:schemeClr val="bg1"/>
                </a:solidFill>
              </a:rPr>
              <a:t>Total Worker Health </a:t>
            </a:r>
            <a:r>
              <a:rPr lang="en-US" sz="6600" u="sng" dirty="0">
                <a:solidFill>
                  <a:schemeClr val="bg1"/>
                </a:solidFill>
              </a:rPr>
              <a:t>is</a:t>
            </a:r>
            <a:r>
              <a:rPr lang="en-US" sz="6600" dirty="0">
                <a:solidFill>
                  <a:schemeClr val="bg1"/>
                </a:solidFill>
              </a:rPr>
              <a:t> my job.</a:t>
            </a:r>
            <a:endParaRPr lang="en-US" sz="7500" dirty="0">
              <a:solidFill>
                <a:schemeClr val="bg1"/>
              </a:solidFill>
            </a:endParaRPr>
          </a:p>
        </p:txBody>
      </p:sp>
    </p:spTree>
    <p:extLst>
      <p:ext uri="{BB962C8B-B14F-4D97-AF65-F5344CB8AC3E}">
        <p14:creationId xmlns:p14="http://schemas.microsoft.com/office/powerpoint/2010/main" val="14540524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Mission</a:t>
            </a:r>
          </a:p>
        </p:txBody>
      </p:sp>
      <p:sp>
        <p:nvSpPr>
          <p:cNvPr id="3" name="Content Placeholder 2"/>
          <p:cNvSpPr>
            <a:spLocks noGrp="1"/>
          </p:cNvSpPr>
          <p:nvPr>
            <p:ph idx="1"/>
          </p:nvPr>
        </p:nvSpPr>
        <p:spPr>
          <a:xfrm>
            <a:off x="293002" y="2320784"/>
            <a:ext cx="3946520" cy="3461859"/>
          </a:xfrm>
        </p:spPr>
        <p:txBody>
          <a:bodyPr anchor="ctr"/>
          <a:lstStyle/>
          <a:p>
            <a:pPr marL="0" indent="0">
              <a:lnSpc>
                <a:spcPct val="100000"/>
              </a:lnSpc>
              <a:buNone/>
            </a:pPr>
            <a:r>
              <a:rPr lang="en-US" sz="2400" dirty="0"/>
              <a:t>To collaborate with employers to build a culture of health and safety in the workplace. We aim to help organizations by offering assessment, advising and certification to improve the health, safety and well-being of all workers. </a:t>
            </a:r>
          </a:p>
        </p:txBody>
      </p:sp>
      <p:sp>
        <p:nvSpPr>
          <p:cNvPr id="18" name="Text Placeholder 17">
            <a:extLst>
              <a:ext uri="{FF2B5EF4-FFF2-40B4-BE49-F238E27FC236}">
                <a16:creationId xmlns:a16="http://schemas.microsoft.com/office/drawing/2014/main" id="{F138BCF3-D5D2-426D-98B6-4147F4986AEF}"/>
              </a:ext>
            </a:extLst>
          </p:cNvPr>
          <p:cNvSpPr>
            <a:spLocks noGrp="1"/>
          </p:cNvSpPr>
          <p:nvPr>
            <p:ph type="body" sz="quarter" idx="10"/>
          </p:nvPr>
        </p:nvSpPr>
        <p:spPr/>
        <p:txBody>
          <a:bodyPr/>
          <a:lstStyle/>
          <a:p>
            <a:endParaRPr lang="en-US"/>
          </a:p>
        </p:txBody>
      </p:sp>
      <p:pic>
        <p:nvPicPr>
          <p:cNvPr id="4" name="Picture 3" descr="TitleMaster_V2.jpg">
            <a:extLst>
              <a:ext uri="{FF2B5EF4-FFF2-40B4-BE49-F238E27FC236}">
                <a16:creationId xmlns:a16="http://schemas.microsoft.com/office/drawing/2014/main" id="{4131FB3E-884F-4B9F-B4BA-24F0DDF3A268}"/>
              </a:ext>
            </a:extLst>
          </p:cNvPr>
          <p:cNvPicPr>
            <a:picLocks noChangeAspect="1"/>
          </p:cNvPicPr>
          <p:nvPr/>
        </p:nvPicPr>
        <p:blipFill rotWithShape="1">
          <a:blip r:embed="rId2">
            <a:extLst>
              <a:ext uri="{28A0092B-C50C-407E-A947-70E740481C1C}">
                <a14:useLocalDpi xmlns:a14="http://schemas.microsoft.com/office/drawing/2010/main" val="0"/>
              </a:ext>
            </a:extLst>
          </a:blip>
          <a:srcRect l="6379" t="9426" r="41896" b="74832"/>
          <a:stretch/>
        </p:blipFill>
        <p:spPr>
          <a:xfrm>
            <a:off x="157655" y="106580"/>
            <a:ext cx="4729655" cy="1079611"/>
          </a:xfrm>
          <a:prstGeom prst="rect">
            <a:avLst/>
          </a:prstGeom>
        </p:spPr>
      </p:pic>
      <p:grpSp>
        <p:nvGrpSpPr>
          <p:cNvPr id="5" name="Group 4">
            <a:extLst>
              <a:ext uri="{FF2B5EF4-FFF2-40B4-BE49-F238E27FC236}">
                <a16:creationId xmlns:a16="http://schemas.microsoft.com/office/drawing/2014/main" id="{2FEA6B91-6CEB-44A8-9F34-4899BCC81673}"/>
              </a:ext>
            </a:extLst>
          </p:cNvPr>
          <p:cNvGrpSpPr/>
          <p:nvPr/>
        </p:nvGrpSpPr>
        <p:grpSpPr>
          <a:xfrm>
            <a:off x="4384880" y="1710231"/>
            <a:ext cx="7676137" cy="4641243"/>
            <a:chOff x="2108201" y="1555751"/>
            <a:chExt cx="7880350" cy="4786313"/>
          </a:xfrm>
        </p:grpSpPr>
        <p:sp>
          <p:nvSpPr>
            <p:cNvPr id="6" name="Title 1">
              <a:extLst>
                <a:ext uri="{FF2B5EF4-FFF2-40B4-BE49-F238E27FC236}">
                  <a16:creationId xmlns:a16="http://schemas.microsoft.com/office/drawing/2014/main" id="{EB5BB1D6-BE0F-486F-9F89-4C166D58EBC9}"/>
                </a:ext>
              </a:extLst>
            </p:cNvPr>
            <p:cNvSpPr txBox="1">
              <a:spLocks/>
            </p:cNvSpPr>
            <p:nvPr/>
          </p:nvSpPr>
          <p:spPr bwMode="auto">
            <a:xfrm>
              <a:off x="2108201" y="2714625"/>
              <a:ext cx="2530475" cy="833438"/>
            </a:xfrm>
            <a:prstGeom prst="rect">
              <a:avLst/>
            </a:prstGeom>
            <a:noFill/>
            <a:ln>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gn="l" defTabSz="457200" rtl="0" eaLnBrk="0" fontAlgn="base" hangingPunct="0">
                <a:spcBef>
                  <a:spcPct val="0"/>
                </a:spcBef>
                <a:spcAft>
                  <a:spcPct val="0"/>
                </a:spcAft>
                <a:defRPr sz="3200" kern="1200">
                  <a:solidFill>
                    <a:srgbClr val="E46C0A"/>
                  </a:solidFill>
                  <a:latin typeface="Arial"/>
                  <a:ea typeface="ＭＳ Ｐゴシック" charset="0"/>
                  <a:cs typeface="Arial"/>
                </a:defRPr>
              </a:lvl1pPr>
              <a:lvl2pPr algn="l" defTabSz="457200" rtl="0" eaLnBrk="0" fontAlgn="base" hangingPunct="0">
                <a:spcBef>
                  <a:spcPct val="0"/>
                </a:spcBef>
                <a:spcAft>
                  <a:spcPct val="0"/>
                </a:spcAft>
                <a:defRPr sz="3200">
                  <a:solidFill>
                    <a:srgbClr val="E46C0A"/>
                  </a:solidFill>
                  <a:latin typeface="Arial" charset="0"/>
                  <a:ea typeface="ＭＳ Ｐゴシック" charset="0"/>
                </a:defRPr>
              </a:lvl2pPr>
              <a:lvl3pPr algn="l" defTabSz="457200" rtl="0" eaLnBrk="0" fontAlgn="base" hangingPunct="0">
                <a:spcBef>
                  <a:spcPct val="0"/>
                </a:spcBef>
                <a:spcAft>
                  <a:spcPct val="0"/>
                </a:spcAft>
                <a:defRPr sz="3200">
                  <a:solidFill>
                    <a:srgbClr val="E46C0A"/>
                  </a:solidFill>
                  <a:latin typeface="Arial" charset="0"/>
                  <a:ea typeface="ＭＳ Ｐゴシック" charset="0"/>
                </a:defRPr>
              </a:lvl3pPr>
              <a:lvl4pPr algn="l" defTabSz="457200" rtl="0" eaLnBrk="0" fontAlgn="base" hangingPunct="0">
                <a:spcBef>
                  <a:spcPct val="0"/>
                </a:spcBef>
                <a:spcAft>
                  <a:spcPct val="0"/>
                </a:spcAft>
                <a:defRPr sz="3200">
                  <a:solidFill>
                    <a:srgbClr val="E46C0A"/>
                  </a:solidFill>
                  <a:latin typeface="Arial" charset="0"/>
                  <a:ea typeface="ＭＳ Ｐゴシック" charset="0"/>
                </a:defRPr>
              </a:lvl4pPr>
              <a:lvl5pPr algn="l" defTabSz="457200" rtl="0" eaLnBrk="0" fontAlgn="base" hangingPunct="0">
                <a:spcBef>
                  <a:spcPct val="0"/>
                </a:spcBef>
                <a:spcAft>
                  <a:spcPct val="0"/>
                </a:spcAft>
                <a:defRPr sz="3200">
                  <a:solidFill>
                    <a:srgbClr val="E46C0A"/>
                  </a:solidFill>
                  <a:latin typeface="Arial" charset="0"/>
                  <a:ea typeface="ＭＳ Ｐゴシック" charset="0"/>
                </a:defRPr>
              </a:lvl5pPr>
              <a:lvl6pPr marL="457200" algn="l" defTabSz="457200" rtl="0" fontAlgn="base">
                <a:spcBef>
                  <a:spcPct val="0"/>
                </a:spcBef>
                <a:spcAft>
                  <a:spcPct val="0"/>
                </a:spcAft>
                <a:defRPr sz="3200">
                  <a:solidFill>
                    <a:srgbClr val="E46C0A"/>
                  </a:solidFill>
                  <a:latin typeface="Arial" charset="0"/>
                  <a:ea typeface="ＭＳ Ｐゴシック" charset="0"/>
                </a:defRPr>
              </a:lvl6pPr>
              <a:lvl7pPr marL="914400" algn="l" defTabSz="457200" rtl="0" fontAlgn="base">
                <a:spcBef>
                  <a:spcPct val="0"/>
                </a:spcBef>
                <a:spcAft>
                  <a:spcPct val="0"/>
                </a:spcAft>
                <a:defRPr sz="3200">
                  <a:solidFill>
                    <a:srgbClr val="E46C0A"/>
                  </a:solidFill>
                  <a:latin typeface="Arial" charset="0"/>
                  <a:ea typeface="ＭＳ Ｐゴシック" charset="0"/>
                </a:defRPr>
              </a:lvl7pPr>
              <a:lvl8pPr marL="1371600" algn="l" defTabSz="457200" rtl="0" fontAlgn="base">
                <a:spcBef>
                  <a:spcPct val="0"/>
                </a:spcBef>
                <a:spcAft>
                  <a:spcPct val="0"/>
                </a:spcAft>
                <a:defRPr sz="3200">
                  <a:solidFill>
                    <a:srgbClr val="E46C0A"/>
                  </a:solidFill>
                  <a:latin typeface="Arial" charset="0"/>
                  <a:ea typeface="ＭＳ Ｐゴシック" charset="0"/>
                </a:defRPr>
              </a:lvl8pPr>
              <a:lvl9pPr marL="1828800" algn="l" defTabSz="457200" rtl="0" fontAlgn="base">
                <a:spcBef>
                  <a:spcPct val="0"/>
                </a:spcBef>
                <a:spcAft>
                  <a:spcPct val="0"/>
                </a:spcAft>
                <a:defRPr sz="3200">
                  <a:solidFill>
                    <a:srgbClr val="E46C0A"/>
                  </a:solidFill>
                  <a:latin typeface="Arial" charset="0"/>
                  <a:ea typeface="ＭＳ Ｐゴシック" charset="0"/>
                </a:defRPr>
              </a:lvl9pPr>
            </a:lstStyle>
            <a:p>
              <a:pPr algn="ctr">
                <a:defRPr/>
              </a:pPr>
              <a:r>
                <a:rPr lang="en-US" sz="2500" b="1" dirty="0"/>
                <a:t>Organizational </a:t>
              </a:r>
            </a:p>
            <a:p>
              <a:pPr algn="ctr">
                <a:defRPr/>
              </a:pPr>
              <a:r>
                <a:rPr lang="en-US" sz="2500" b="1" dirty="0"/>
                <a:t>Support</a:t>
              </a:r>
              <a:endParaRPr lang="en-US" sz="2500" b="1" dirty="0">
                <a:solidFill>
                  <a:schemeClr val="tx1">
                    <a:lumMod val="50000"/>
                    <a:lumOff val="50000"/>
                  </a:schemeClr>
                </a:solidFill>
              </a:endParaRPr>
            </a:p>
          </p:txBody>
        </p:sp>
        <p:sp>
          <p:nvSpPr>
            <p:cNvPr id="7" name="Title 1">
              <a:extLst>
                <a:ext uri="{FF2B5EF4-FFF2-40B4-BE49-F238E27FC236}">
                  <a16:creationId xmlns:a16="http://schemas.microsoft.com/office/drawing/2014/main" id="{46B05B7B-2015-4CDB-8197-9B5A0CE4DA2F}"/>
                </a:ext>
              </a:extLst>
            </p:cNvPr>
            <p:cNvSpPr txBox="1">
              <a:spLocks/>
            </p:cNvSpPr>
            <p:nvPr/>
          </p:nvSpPr>
          <p:spPr bwMode="auto">
            <a:xfrm>
              <a:off x="4878389" y="2752725"/>
              <a:ext cx="2147887"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defTabSz="4572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defTabSz="4572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defTabSz="4572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defTabSz="4572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a:r>
                <a:rPr lang="en-US" altLang="x-none" sz="2500" b="1">
                  <a:solidFill>
                    <a:srgbClr val="E87511"/>
                  </a:solidFill>
                  <a:latin typeface="Arial" charset="0"/>
                </a:rPr>
                <a:t>Workplace Assessment</a:t>
              </a:r>
            </a:p>
          </p:txBody>
        </p:sp>
        <p:sp>
          <p:nvSpPr>
            <p:cNvPr id="8" name="Title 1">
              <a:extLst>
                <a:ext uri="{FF2B5EF4-FFF2-40B4-BE49-F238E27FC236}">
                  <a16:creationId xmlns:a16="http://schemas.microsoft.com/office/drawing/2014/main" id="{5466B0C7-9977-43FF-9218-38848CACBB4D}"/>
                </a:ext>
              </a:extLst>
            </p:cNvPr>
            <p:cNvSpPr txBox="1">
              <a:spLocks/>
            </p:cNvSpPr>
            <p:nvPr/>
          </p:nvSpPr>
          <p:spPr bwMode="auto">
            <a:xfrm>
              <a:off x="7319964" y="2638426"/>
              <a:ext cx="2668587"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defTabSz="4572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defTabSz="4572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defTabSz="4572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defTabSz="4572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a:r>
                <a:rPr lang="en-US" altLang="x-none" sz="2500" b="1" dirty="0">
                  <a:solidFill>
                    <a:srgbClr val="E87511"/>
                  </a:solidFill>
                  <a:latin typeface="Arial" charset="0"/>
                </a:rPr>
                <a:t>Health Policies &amp; Programs</a:t>
              </a:r>
            </a:p>
          </p:txBody>
        </p:sp>
        <p:sp>
          <p:nvSpPr>
            <p:cNvPr id="9" name="Title 1">
              <a:extLst>
                <a:ext uri="{FF2B5EF4-FFF2-40B4-BE49-F238E27FC236}">
                  <a16:creationId xmlns:a16="http://schemas.microsoft.com/office/drawing/2014/main" id="{D709F018-AB15-48FC-8F98-B8720BE1FF13}"/>
                </a:ext>
              </a:extLst>
            </p:cNvPr>
            <p:cNvSpPr txBox="1">
              <a:spLocks/>
            </p:cNvSpPr>
            <p:nvPr/>
          </p:nvSpPr>
          <p:spPr bwMode="auto">
            <a:xfrm>
              <a:off x="2182814" y="5257801"/>
              <a:ext cx="2479675"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defTabSz="4572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defTabSz="4572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defTabSz="4572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defTabSz="4572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a:r>
                <a:rPr lang="en-US" altLang="x-none" sz="2500" b="1">
                  <a:solidFill>
                    <a:srgbClr val="E87511"/>
                  </a:solidFill>
                  <a:latin typeface="Arial" charset="0"/>
                </a:rPr>
                <a:t>Safety Policies &amp; Programs</a:t>
              </a:r>
            </a:p>
          </p:txBody>
        </p:sp>
        <p:sp>
          <p:nvSpPr>
            <p:cNvPr id="10" name="Title 1">
              <a:extLst>
                <a:ext uri="{FF2B5EF4-FFF2-40B4-BE49-F238E27FC236}">
                  <a16:creationId xmlns:a16="http://schemas.microsoft.com/office/drawing/2014/main" id="{880C48C2-AA1B-417C-83DF-095F5D516AAB}"/>
                </a:ext>
              </a:extLst>
            </p:cNvPr>
            <p:cNvSpPr txBox="1">
              <a:spLocks/>
            </p:cNvSpPr>
            <p:nvPr/>
          </p:nvSpPr>
          <p:spPr bwMode="auto">
            <a:xfrm>
              <a:off x="4946650" y="5272089"/>
              <a:ext cx="2147888"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defTabSz="4572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defTabSz="4572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defTabSz="4572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defTabSz="4572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a:r>
                <a:rPr lang="en-US" altLang="x-none" sz="2500" b="1" dirty="0">
                  <a:solidFill>
                    <a:srgbClr val="E87511"/>
                  </a:solidFill>
                  <a:latin typeface="Arial" charset="0"/>
                </a:rPr>
                <a:t>Engagement</a:t>
              </a:r>
            </a:p>
          </p:txBody>
        </p:sp>
        <p:sp>
          <p:nvSpPr>
            <p:cNvPr id="11" name="Title 1">
              <a:extLst>
                <a:ext uri="{FF2B5EF4-FFF2-40B4-BE49-F238E27FC236}">
                  <a16:creationId xmlns:a16="http://schemas.microsoft.com/office/drawing/2014/main" id="{DC6C4666-D4FD-4E06-9165-DD8675DA99C4}"/>
                </a:ext>
              </a:extLst>
            </p:cNvPr>
            <p:cNvSpPr txBox="1">
              <a:spLocks/>
            </p:cNvSpPr>
            <p:nvPr/>
          </p:nvSpPr>
          <p:spPr bwMode="auto">
            <a:xfrm>
              <a:off x="7542214" y="5265739"/>
              <a:ext cx="2147887"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defTabSz="4572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defTabSz="4572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defTabSz="4572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defTabSz="4572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a:r>
                <a:rPr lang="en-US" altLang="x-none" sz="2500" b="1">
                  <a:solidFill>
                    <a:srgbClr val="E87511"/>
                  </a:solidFill>
                  <a:latin typeface="Arial" charset="0"/>
                </a:rPr>
                <a:t>Evaluation</a:t>
              </a:r>
            </a:p>
          </p:txBody>
        </p:sp>
        <p:pic>
          <p:nvPicPr>
            <p:cNvPr id="12" name="Picture 2" descr="Leadership Support_v2.png">
              <a:extLst>
                <a:ext uri="{FF2B5EF4-FFF2-40B4-BE49-F238E27FC236}">
                  <a16:creationId xmlns:a16="http://schemas.microsoft.com/office/drawing/2014/main" id="{4A310CF7-A462-4B1B-9A1D-3D78FED41D5D}"/>
                </a:ext>
              </a:extLst>
            </p:cNvPr>
            <p:cNvPicPr>
              <a:picLocks noChangeAspect="1"/>
            </p:cNvPicPr>
            <p:nvPr/>
          </p:nvPicPr>
          <p:blipFill>
            <a:blip r:embed="rId3">
              <a:extLst>
                <a:ext uri="{28A0092B-C50C-407E-A947-70E740481C1C}">
                  <a14:useLocalDpi xmlns:a14="http://schemas.microsoft.com/office/drawing/2010/main" val="0"/>
                </a:ext>
              </a:extLst>
            </a:blip>
            <a:srcRect t="18246" b="16451"/>
            <a:stretch>
              <a:fillRect/>
            </a:stretch>
          </p:blipFill>
          <p:spPr bwMode="auto">
            <a:xfrm>
              <a:off x="2546351" y="1662113"/>
              <a:ext cx="1611313" cy="105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 descr="Workplace Assessment_v2.png">
              <a:extLst>
                <a:ext uri="{FF2B5EF4-FFF2-40B4-BE49-F238E27FC236}">
                  <a16:creationId xmlns:a16="http://schemas.microsoft.com/office/drawing/2014/main" id="{3F30E936-8097-4C54-9A1D-6B3902B24B4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53039" y="1555751"/>
              <a:ext cx="1216025" cy="121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 descr="Safety Policies and Programs.png">
              <a:extLst>
                <a:ext uri="{FF2B5EF4-FFF2-40B4-BE49-F238E27FC236}">
                  <a16:creationId xmlns:a16="http://schemas.microsoft.com/office/drawing/2014/main" id="{545D0486-5E8C-42B7-86FE-8B260B5738B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824164" y="3922714"/>
              <a:ext cx="129222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6" descr="Engagement.png">
              <a:extLst>
                <a:ext uri="{FF2B5EF4-FFF2-40B4-BE49-F238E27FC236}">
                  <a16:creationId xmlns:a16="http://schemas.microsoft.com/office/drawing/2014/main" id="{65010CC9-3B22-4D07-993B-3BF7F808DE55}"/>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flipH="1">
              <a:off x="5200651" y="3890963"/>
              <a:ext cx="1408113" cy="14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8" descr="Health Policies and Programs_v2.png">
              <a:extLst>
                <a:ext uri="{FF2B5EF4-FFF2-40B4-BE49-F238E27FC236}">
                  <a16:creationId xmlns:a16="http://schemas.microsoft.com/office/drawing/2014/main" id="{7C609A91-45AD-454A-9BB4-9759FCED242E}"/>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975600" y="1595438"/>
              <a:ext cx="1111250" cy="111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0" descr="Program Evaluation.png">
              <a:extLst>
                <a:ext uri="{FF2B5EF4-FFF2-40B4-BE49-F238E27FC236}">
                  <a16:creationId xmlns:a16="http://schemas.microsoft.com/office/drawing/2014/main" id="{1A77497B-10AE-4925-B1C5-500A9A935434}"/>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923214" y="4025900"/>
              <a:ext cx="1258887" cy="125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TextBox 18">
            <a:extLst>
              <a:ext uri="{FF2B5EF4-FFF2-40B4-BE49-F238E27FC236}">
                <a16:creationId xmlns:a16="http://schemas.microsoft.com/office/drawing/2014/main" id="{993DD11C-4CA6-4ABE-8C90-8338EADA95E8}"/>
              </a:ext>
            </a:extLst>
          </p:cNvPr>
          <p:cNvSpPr txBox="1"/>
          <p:nvPr/>
        </p:nvSpPr>
        <p:spPr>
          <a:xfrm>
            <a:off x="293002" y="1829419"/>
            <a:ext cx="3317301" cy="461665"/>
          </a:xfrm>
          <a:prstGeom prst="rect">
            <a:avLst/>
          </a:prstGeom>
          <a:noFill/>
        </p:spPr>
        <p:txBody>
          <a:bodyPr wrap="square" rtlCol="0">
            <a:spAutoFit/>
          </a:bodyPr>
          <a:lstStyle/>
          <a:p>
            <a:r>
              <a:rPr lang="en-US" sz="2400" b="1" dirty="0"/>
              <a:t>Mission</a:t>
            </a:r>
          </a:p>
        </p:txBody>
      </p:sp>
      <p:sp>
        <p:nvSpPr>
          <p:cNvPr id="21" name="TextBox 20">
            <a:extLst>
              <a:ext uri="{FF2B5EF4-FFF2-40B4-BE49-F238E27FC236}">
                <a16:creationId xmlns:a16="http://schemas.microsoft.com/office/drawing/2014/main" id="{0C5952C3-8D5B-4BE2-BDDA-7C3E737CE0F7}"/>
              </a:ext>
            </a:extLst>
          </p:cNvPr>
          <p:cNvSpPr txBox="1"/>
          <p:nvPr/>
        </p:nvSpPr>
        <p:spPr>
          <a:xfrm>
            <a:off x="6322632" y="1051655"/>
            <a:ext cx="4841656" cy="461665"/>
          </a:xfrm>
          <a:prstGeom prst="rect">
            <a:avLst/>
          </a:prstGeom>
          <a:noFill/>
        </p:spPr>
        <p:txBody>
          <a:bodyPr wrap="square" rtlCol="0">
            <a:spAutoFit/>
          </a:bodyPr>
          <a:lstStyle/>
          <a:p>
            <a:r>
              <a:rPr lang="en-US" sz="2400" b="1" dirty="0"/>
              <a:t>Benchmarks of Excellence</a:t>
            </a:r>
          </a:p>
        </p:txBody>
      </p:sp>
    </p:spTree>
    <p:extLst>
      <p:ext uri="{BB962C8B-B14F-4D97-AF65-F5344CB8AC3E}">
        <p14:creationId xmlns:p14="http://schemas.microsoft.com/office/powerpoint/2010/main" val="13374446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hutterstock_215450692.jpg"/>
          <p:cNvPicPr>
            <a:picLocks noGrp="1" noChangeAspect="1"/>
          </p:cNvPicPr>
          <p:nvPr>
            <p:ph idx="1"/>
          </p:nvPr>
        </p:nvPicPr>
        <p:blipFill>
          <a:blip r:embed="rId2" cstate="print"/>
          <a:srcRect r="11067"/>
          <a:stretch>
            <a:fillRect/>
          </a:stretch>
        </p:blipFill>
        <p:spPr>
          <a:xfrm>
            <a:off x="1524000" y="0"/>
            <a:ext cx="9144001" cy="6858000"/>
          </a:xfrm>
        </p:spPr>
      </p:pic>
      <p:pic>
        <p:nvPicPr>
          <p:cNvPr id="2" name="Picture 1">
            <a:extLst>
              <a:ext uri="{FF2B5EF4-FFF2-40B4-BE49-F238E27FC236}">
                <a16:creationId xmlns:a16="http://schemas.microsoft.com/office/drawing/2014/main" id="{49759E90-CA4C-46B4-BA4B-CC199807F4E0}"/>
              </a:ext>
            </a:extLst>
          </p:cNvPr>
          <p:cNvPicPr>
            <a:picLocks noChangeAspect="1"/>
          </p:cNvPicPr>
          <p:nvPr/>
        </p:nvPicPr>
        <p:blipFill>
          <a:blip r:embed="rId3"/>
          <a:stretch>
            <a:fillRect/>
          </a:stretch>
        </p:blipFill>
        <p:spPr>
          <a:xfrm>
            <a:off x="0" y="0"/>
            <a:ext cx="12192000" cy="6858000"/>
          </a:xfrm>
          <a:prstGeom prst="rect">
            <a:avLst/>
          </a:prstGeom>
        </p:spPr>
      </p:pic>
      <p:sp>
        <p:nvSpPr>
          <p:cNvPr id="5" name="Title 4"/>
          <p:cNvSpPr txBox="1">
            <a:spLocks/>
          </p:cNvSpPr>
          <p:nvPr/>
        </p:nvSpPr>
        <p:spPr>
          <a:xfrm>
            <a:off x="1055914" y="-10886"/>
            <a:ext cx="8305800" cy="914400"/>
          </a:xfrm>
          <a:prstGeom prst="rect">
            <a:avLst/>
          </a:prstGeom>
        </p:spPr>
        <p:txBody>
          <a:bodyPr lIns="457200" rIns="0"/>
          <a:lstStyle/>
          <a:p>
            <a:pPr>
              <a:defRPr/>
            </a:pPr>
            <a:r>
              <a:rPr lang="en-US" sz="5400" kern="0" dirty="0">
                <a:latin typeface="Trebuchet MS" pitchFamily="34" charset="0"/>
                <a:sym typeface="Arial"/>
              </a:rPr>
              <a:t>Questions?</a:t>
            </a:r>
          </a:p>
        </p:txBody>
      </p:sp>
      <p:sp>
        <p:nvSpPr>
          <p:cNvPr id="6" name="Shape 107"/>
          <p:cNvSpPr txBox="1">
            <a:spLocks noChangeAspect="1"/>
          </p:cNvSpPr>
          <p:nvPr/>
        </p:nvSpPr>
        <p:spPr>
          <a:xfrm>
            <a:off x="3554187" y="6324600"/>
            <a:ext cx="8458200" cy="533400"/>
          </a:xfrm>
          <a:prstGeom prst="rect">
            <a:avLst/>
          </a:prstGeom>
          <a:noFill/>
          <a:ln>
            <a:noFill/>
          </a:ln>
        </p:spPr>
        <p:txBody>
          <a:bodyPr wrap="square" lIns="457200" tIns="32625" rIns="0" bIns="32625" anchor="t" anchorCtr="0">
            <a:noAutofit/>
          </a:bodyPr>
          <a:lstStyle/>
          <a:p>
            <a:pPr lvl="1" algn="r">
              <a:buSzPct val="25000"/>
            </a:pPr>
            <a:r>
              <a:rPr lang="en-US" sz="2800" dirty="0">
                <a:solidFill>
                  <a:schemeClr val="bg1"/>
                </a:solidFill>
                <a:latin typeface="Trebuchet MS"/>
                <a:ea typeface="Trebuchet MS"/>
                <a:cs typeface="Trebuchet MS"/>
                <a:sym typeface="Trebuchet MS"/>
              </a:rPr>
              <a:t>Mike.VanDyke@cuanschutz.edu</a:t>
            </a:r>
            <a:endParaRPr lang="en-US" dirty="0">
              <a:solidFill>
                <a:schemeClr val="bg1"/>
              </a:solidFill>
              <a:latin typeface="Trebuchet MS"/>
              <a:ea typeface="Trebuchet MS"/>
              <a:cs typeface="Trebuchet MS"/>
              <a:sym typeface="Trebuchet MS"/>
            </a:endParaRPr>
          </a:p>
          <a:p>
            <a:pPr marL="160671" indent="144129" algn="r"/>
            <a:endParaRPr sz="1300" dirty="0">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name="CHWE_ppt_widescreen">
  <a:themeElements>
    <a:clrScheme name="CHWE_ppt">
      <a:dk1>
        <a:srgbClr val="4B4C4F"/>
      </a:dk1>
      <a:lt1>
        <a:srgbClr val="FFFFFF"/>
      </a:lt1>
      <a:dk2>
        <a:srgbClr val="4B4C4F"/>
      </a:dk2>
      <a:lt2>
        <a:srgbClr val="B3B4B8"/>
      </a:lt2>
      <a:accent1>
        <a:srgbClr val="074B67"/>
      </a:accent1>
      <a:accent2>
        <a:srgbClr val="A71D23"/>
      </a:accent2>
      <a:accent3>
        <a:srgbClr val="007E66"/>
      </a:accent3>
      <a:accent4>
        <a:srgbClr val="F15914"/>
      </a:accent4>
      <a:accent5>
        <a:srgbClr val="FFFFFF"/>
      </a:accent5>
      <a:accent6>
        <a:srgbClr val="FFFFFF"/>
      </a:accent6>
      <a:hlink>
        <a:srgbClr val="004A68"/>
      </a:hlink>
      <a:folHlink>
        <a:srgbClr val="B3B3B8"/>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WE_ppt_widescreen" id="{D7C01274-0A24-F242-B4EE-CB6C059406D2}" vid="{B8BDACB0-9313-FE49-8F29-DD1C5675D483}"/>
    </a:ext>
  </a:extLst>
</a:theme>
</file>

<file path=ppt/theme/theme2.xml><?xml version="1.0" encoding="utf-8"?>
<a:theme xmlns:a="http://schemas.openxmlformats.org/drawingml/2006/main" name="CHWE_theme_no_footer">
  <a:themeElements>
    <a:clrScheme name="CHWE 3">
      <a:dk1>
        <a:srgbClr val="4B4C4F"/>
      </a:dk1>
      <a:lt1>
        <a:srgbClr val="FFFFFF"/>
      </a:lt1>
      <a:dk2>
        <a:srgbClr val="4B4C4F"/>
      </a:dk2>
      <a:lt2>
        <a:srgbClr val="B3B4B8"/>
      </a:lt2>
      <a:accent1>
        <a:srgbClr val="074B67"/>
      </a:accent1>
      <a:accent2>
        <a:srgbClr val="074B67"/>
      </a:accent2>
      <a:accent3>
        <a:srgbClr val="074B67"/>
      </a:accent3>
      <a:accent4>
        <a:srgbClr val="074B67"/>
      </a:accent4>
      <a:accent5>
        <a:srgbClr val="FFFFFF"/>
      </a:accent5>
      <a:accent6>
        <a:srgbClr val="FFFFFF"/>
      </a:accent6>
      <a:hlink>
        <a:srgbClr val="074B67"/>
      </a:hlink>
      <a:folHlink>
        <a:srgbClr val="B3B3B8"/>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WE_ppt_widescreen" id="{D7C01274-0A24-F242-B4EE-CB6C059406D2}" vid="{2B95531F-85BF-5F42-99BC-74D31998A6C2}"/>
    </a:ext>
  </a:extLst>
</a:theme>
</file>

<file path=ppt/theme/theme3.xml><?xml version="1.0" encoding="utf-8"?>
<a:theme xmlns:a="http://schemas.openxmlformats.org/drawingml/2006/main" name="HL_theme">
  <a:themeElements>
    <a:clrScheme name="Health Links">
      <a:dk1>
        <a:srgbClr val="78786B"/>
      </a:dk1>
      <a:lt1>
        <a:srgbClr val="FFFFFF"/>
      </a:lt1>
      <a:dk2>
        <a:srgbClr val="FEFFFE"/>
      </a:dk2>
      <a:lt2>
        <a:srgbClr val="FEFFFE"/>
      </a:lt2>
      <a:accent1>
        <a:srgbClr val="25A3C5"/>
      </a:accent1>
      <a:accent2>
        <a:srgbClr val="E06D2A"/>
      </a:accent2>
      <a:accent3>
        <a:srgbClr val="78786B"/>
      </a:accent3>
      <a:accent4>
        <a:srgbClr val="B02433"/>
      </a:accent4>
      <a:accent5>
        <a:srgbClr val="775995"/>
      </a:accent5>
      <a:accent6>
        <a:srgbClr val="B2B836"/>
      </a:accent6>
      <a:hlink>
        <a:srgbClr val="25A3C5"/>
      </a:hlink>
      <a:folHlink>
        <a:srgbClr val="25A3C5"/>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HWE_ppt_widescreen" id="{D7C01274-0A24-F242-B4EE-CB6C059406D2}" vid="{A5A6AF54-2379-2044-B77F-B5839936D7CF}"/>
    </a:ext>
  </a:extLst>
</a:theme>
</file>

<file path=ppt/theme/theme4.xml><?xml version="1.0" encoding="utf-8"?>
<a:theme xmlns:a="http://schemas.openxmlformats.org/drawingml/2006/main" name="HL_theme_no_footer">
  <a:themeElements>
    <a:clrScheme name="Health Links">
      <a:dk1>
        <a:srgbClr val="78786B"/>
      </a:dk1>
      <a:lt1>
        <a:srgbClr val="FFFFFF"/>
      </a:lt1>
      <a:dk2>
        <a:srgbClr val="FEFFFE"/>
      </a:dk2>
      <a:lt2>
        <a:srgbClr val="FEFFFE"/>
      </a:lt2>
      <a:accent1>
        <a:srgbClr val="25A3C5"/>
      </a:accent1>
      <a:accent2>
        <a:srgbClr val="E06D2A"/>
      </a:accent2>
      <a:accent3>
        <a:srgbClr val="78786B"/>
      </a:accent3>
      <a:accent4>
        <a:srgbClr val="B02433"/>
      </a:accent4>
      <a:accent5>
        <a:srgbClr val="775995"/>
      </a:accent5>
      <a:accent6>
        <a:srgbClr val="B2B836"/>
      </a:accent6>
      <a:hlink>
        <a:srgbClr val="25A3C5"/>
      </a:hlink>
      <a:folHlink>
        <a:srgbClr val="25A3C5"/>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HWE_ppt_widescreen" id="{D7C01274-0A24-F242-B4EE-CB6C059406D2}" vid="{189965EF-CD57-EE45-A422-5BA068112EF7}"/>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935330ACBED8F4BBE410FB616DFCCB8" ma:contentTypeVersion="12" ma:contentTypeDescription="Create a new document." ma:contentTypeScope="" ma:versionID="b8bd7e91cb3cab143f347220809d80ee">
  <xsd:schema xmlns:xsd="http://www.w3.org/2001/XMLSchema" xmlns:xs="http://www.w3.org/2001/XMLSchema" xmlns:p="http://schemas.microsoft.com/office/2006/metadata/properties" xmlns:ns2="58307325-9636-4ced-a130-f6a42a9cae9c" xmlns:ns3="9827f3e9-c56b-4641-921d-41a766b18bbc" targetNamespace="http://schemas.microsoft.com/office/2006/metadata/properties" ma:root="true" ma:fieldsID="89189d3125338a8b6091301e7b4f73bb" ns2:_="" ns3:_="">
    <xsd:import namespace="58307325-9636-4ced-a130-f6a42a9cae9c"/>
    <xsd:import namespace="9827f3e9-c56b-4641-921d-41a766b18bb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307325-9636-4ced-a130-f6a42a9cae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827f3e9-c56b-4641-921d-41a766b18bb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EB3E0B3-FF78-476A-AE71-A1BE852D628C}"/>
</file>

<file path=customXml/itemProps2.xml><?xml version="1.0" encoding="utf-8"?>
<ds:datastoreItem xmlns:ds="http://schemas.openxmlformats.org/officeDocument/2006/customXml" ds:itemID="{E9F56828-4FE8-40A3-9EC0-BFBF50DC6BC1}"/>
</file>

<file path=customXml/itemProps3.xml><?xml version="1.0" encoding="utf-8"?>
<ds:datastoreItem xmlns:ds="http://schemas.openxmlformats.org/officeDocument/2006/customXml" ds:itemID="{566FEB0E-714C-4033-B875-74F97AA43B93}"/>
</file>

<file path=docProps/app.xml><?xml version="1.0" encoding="utf-8"?>
<Properties xmlns="http://schemas.openxmlformats.org/officeDocument/2006/extended-properties" xmlns:vt="http://schemas.openxmlformats.org/officeDocument/2006/docPropsVTypes">
  <Template>CHWE_ppt_widescreen.potx</Template>
  <TotalTime>18271</TotalTime>
  <Words>1284</Words>
  <Application>Microsoft Office PowerPoint</Application>
  <PresentationFormat>Widescreen</PresentationFormat>
  <Paragraphs>193</Paragraphs>
  <Slides>31</Slides>
  <Notes>11</Notes>
  <HiddenSlides>0</HiddenSlides>
  <MMClips>0</MMClips>
  <ScaleCrop>false</ScaleCrop>
  <HeadingPairs>
    <vt:vector size="8" baseType="variant">
      <vt:variant>
        <vt:lpstr>Fonts Used</vt:lpstr>
      </vt:variant>
      <vt:variant>
        <vt:i4>8</vt:i4>
      </vt:variant>
      <vt:variant>
        <vt:lpstr>Theme</vt:lpstr>
      </vt:variant>
      <vt:variant>
        <vt:i4>4</vt:i4>
      </vt:variant>
      <vt:variant>
        <vt:lpstr>Embedded OLE Servers</vt:lpstr>
      </vt:variant>
      <vt:variant>
        <vt:i4>1</vt:i4>
      </vt:variant>
      <vt:variant>
        <vt:lpstr>Slide Titles</vt:lpstr>
      </vt:variant>
      <vt:variant>
        <vt:i4>31</vt:i4>
      </vt:variant>
    </vt:vector>
  </HeadingPairs>
  <TitlesOfParts>
    <vt:vector size="44" baseType="lpstr">
      <vt:lpstr>Arial</vt:lpstr>
      <vt:lpstr>Calibri</vt:lpstr>
      <vt:lpstr>Gotham Bold</vt:lpstr>
      <vt:lpstr>Gotham Book</vt:lpstr>
      <vt:lpstr>Times New Roman</vt:lpstr>
      <vt:lpstr>Trebuchet MS</vt:lpstr>
      <vt:lpstr>Verdana</vt:lpstr>
      <vt:lpstr>Wingdings</vt:lpstr>
      <vt:lpstr>CHWE_ppt_widescreen</vt:lpstr>
      <vt:lpstr>CHWE_theme_no_footer</vt:lpstr>
      <vt:lpstr>HL_theme</vt:lpstr>
      <vt:lpstr>HL_theme_no_footer</vt:lpstr>
      <vt:lpstr>Photo Editor Photo</vt:lpstr>
      <vt:lpstr>Total Worker Health® </vt:lpstr>
      <vt:lpstr>Goal</vt:lpstr>
      <vt:lpstr>Scope of the Problem: U.S. (2018)</vt:lpstr>
      <vt:lpstr>PowerPoint Presentation</vt:lpstr>
      <vt:lpstr>PowerPoint Presentation</vt:lpstr>
      <vt:lpstr>PowerPoint Presentation</vt:lpstr>
      <vt:lpstr>Economic Impact of Workplace Injuries </vt:lpstr>
      <vt:lpstr>PowerPoint Presentation</vt:lpstr>
      <vt:lpstr>Safety Engineering</vt:lpstr>
      <vt:lpstr>Focus on Unsafe Conditions</vt:lpstr>
      <vt:lpstr>PowerPoint Presentation</vt:lpstr>
      <vt:lpstr>Focus on Unsafe Behaviors</vt:lpstr>
      <vt:lpstr>Systems Approaches to Safety</vt:lpstr>
      <vt:lpstr>PowerPoint Presentation</vt:lpstr>
      <vt:lpstr>Workers report psychosocial occupational exposures</vt:lpstr>
      <vt:lpstr>Workers are working with multiple chronic health conditions</vt:lpstr>
      <vt:lpstr>Percentage of Colorado workers with lifestyle &amp; behavioral health conditions, 2010-2014</vt:lpstr>
      <vt:lpstr>PowerPoint Presentation</vt:lpstr>
      <vt:lpstr>Chronic stress</vt:lpstr>
      <vt:lpstr>Dow Chemical Analysis: Link between health and safety</vt:lpstr>
      <vt:lpstr>The Monetary Link Between Health and Safety</vt:lpstr>
      <vt:lpstr>Making the argument…</vt:lpstr>
      <vt:lpstr>Safety risk factors are complex…</vt:lpstr>
      <vt:lpstr>PowerPoint Presentation</vt:lpstr>
      <vt:lpstr>TWH® Framework</vt:lpstr>
      <vt:lpstr>PowerPoint Presentation</vt:lpstr>
      <vt:lpstr>TWH Attributes</vt:lpstr>
      <vt:lpstr>In the past...  Everyone goes home the same way  they came to work   </vt:lpstr>
      <vt:lpstr>PowerPoint Presentation</vt:lpstr>
      <vt:lpstr>Mission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Van Dyke, Mike</cp:lastModifiedBy>
  <cp:revision>84</cp:revision>
  <cp:lastPrinted>2018-08-28T21:01:59Z</cp:lastPrinted>
  <dcterms:created xsi:type="dcterms:W3CDTF">2018-05-07T16:55:20Z</dcterms:created>
  <dcterms:modified xsi:type="dcterms:W3CDTF">2020-09-29T21:22:36Z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0x0101006935330ACBED8F4BBE410FB616DFCCB8</vt:lpwstr>
  </property>
</Properties>
</file>