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60" r:id="rId1"/>
  </p:sldMasterIdLst>
  <p:notesMasterIdLst>
    <p:notesMasterId r:id="rId34"/>
  </p:notesMasterIdLst>
  <p:handoutMasterIdLst>
    <p:handoutMasterId r:id="rId35"/>
  </p:handoutMasterIdLst>
  <p:sldIdLst>
    <p:sldId id="307" r:id="rId2"/>
    <p:sldId id="308" r:id="rId3"/>
    <p:sldId id="309" r:id="rId4"/>
    <p:sldId id="339" r:id="rId5"/>
    <p:sldId id="341" r:id="rId6"/>
    <p:sldId id="310" r:id="rId7"/>
    <p:sldId id="311" r:id="rId8"/>
    <p:sldId id="313" r:id="rId9"/>
    <p:sldId id="345" r:id="rId10"/>
    <p:sldId id="346" r:id="rId11"/>
    <p:sldId id="347" r:id="rId12"/>
    <p:sldId id="348" r:id="rId13"/>
    <p:sldId id="314" r:id="rId14"/>
    <p:sldId id="315" r:id="rId15"/>
    <p:sldId id="316" r:id="rId16"/>
    <p:sldId id="317" r:id="rId17"/>
    <p:sldId id="318" r:id="rId18"/>
    <p:sldId id="342" r:id="rId19"/>
    <p:sldId id="319" r:id="rId20"/>
    <p:sldId id="320" r:id="rId21"/>
    <p:sldId id="321" r:id="rId22"/>
    <p:sldId id="322" r:id="rId23"/>
    <p:sldId id="323" r:id="rId24"/>
    <p:sldId id="324" r:id="rId25"/>
    <p:sldId id="344" r:id="rId26"/>
    <p:sldId id="328" r:id="rId27"/>
    <p:sldId id="329" r:id="rId28"/>
    <p:sldId id="331" r:id="rId29"/>
    <p:sldId id="332" r:id="rId30"/>
    <p:sldId id="333" r:id="rId31"/>
    <p:sldId id="337" r:id="rId32"/>
    <p:sldId id="338" r:id="rId33"/>
  </p:sldIdLst>
  <p:sldSz cx="9144000" cy="6858000" type="screen4x3"/>
  <p:notesSz cx="7010400" cy="9296400"/>
  <p:custDataLst>
    <p:tags r:id="rId3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592"/>
  </p:normalViewPr>
  <p:slideViewPr>
    <p:cSldViewPr>
      <p:cViewPr varScale="1">
        <p:scale>
          <a:sx n="100" d="100"/>
          <a:sy n="100" d="100"/>
        </p:scale>
        <p:origin x="78" y="222"/>
      </p:cViewPr>
      <p:guideLst>
        <p:guide orient="horz" pos="2160"/>
        <p:guide pos="2880"/>
      </p:guideLst>
    </p:cSldViewPr>
  </p:slideViewPr>
  <p:notesTextViewPr>
    <p:cViewPr>
      <p:scale>
        <a:sx n="1" d="1"/>
        <a:sy n="1" d="1"/>
      </p:scale>
      <p:origin x="0" y="0"/>
    </p:cViewPr>
  </p:notesTextViewPr>
  <p:notesViewPr>
    <p:cSldViewPr>
      <p:cViewPr varScale="1">
        <p:scale>
          <a:sx n="47" d="100"/>
          <a:sy n="47" d="100"/>
        </p:scale>
        <p:origin x="2754" y="4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1440" tIns="45720" rIns="91440" bIns="45720" rtlCol="0"/>
          <a:lstStyle>
            <a:lvl1pPr algn="r">
              <a:defRPr sz="1200"/>
            </a:lvl1pPr>
          </a:lstStyle>
          <a:p>
            <a:fld id="{E541059D-61B6-491C-8315-25846EDF4404}" type="datetimeFigureOut">
              <a:rPr lang="en-US" smtClean="0"/>
              <a:t>1/24/2022</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1440" tIns="45720" rIns="91440" bIns="45720" rtlCol="0" anchor="b"/>
          <a:lstStyle>
            <a:lvl1pPr algn="r">
              <a:defRPr sz="1200"/>
            </a:lvl1pPr>
          </a:lstStyle>
          <a:p>
            <a:fld id="{B4BBB781-3352-46BF-93DE-5772EF928AA3}" type="slidenum">
              <a:rPr lang="en-US" smtClean="0"/>
              <a:t>‹#›</a:t>
            </a:fld>
            <a:endParaRPr lang="en-US" dirty="0"/>
          </a:p>
        </p:txBody>
      </p:sp>
    </p:spTree>
    <p:extLst>
      <p:ext uri="{BB962C8B-B14F-4D97-AF65-F5344CB8AC3E}">
        <p14:creationId xmlns:p14="http://schemas.microsoft.com/office/powerpoint/2010/main" val="23041896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01F836B9-FB19-4A41-98EF-A55E0AF27C21}" type="datetimeFigureOut">
              <a:rPr lang="en-US" smtClean="0"/>
              <a:t>1/24/2022</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sp>
      <p:sp>
        <p:nvSpPr>
          <p:cNvPr id="5" name="Notes Placeholder 4"/>
          <p:cNvSpPr>
            <a:spLocks noGrp="1"/>
          </p:cNvSpPr>
          <p:nvPr>
            <p:ph type="body" sz="quarter" idx="3"/>
          </p:nvPr>
        </p:nvSpPr>
        <p:spPr>
          <a:xfrm>
            <a:off x="701040" y="4415791"/>
            <a:ext cx="5608320" cy="41833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1440" tIns="45720" rIns="91440" bIns="45720" rtlCol="0" anchor="b"/>
          <a:lstStyle>
            <a:lvl1pPr algn="r">
              <a:defRPr sz="1200"/>
            </a:lvl1pPr>
          </a:lstStyle>
          <a:p>
            <a:fld id="{AA5EF54A-F6F5-4839-9E13-C07004BEB66C}" type="slidenum">
              <a:rPr lang="en-US" smtClean="0"/>
              <a:t>‹#›</a:t>
            </a:fld>
            <a:endParaRPr lang="en-US" dirty="0"/>
          </a:p>
        </p:txBody>
      </p:sp>
    </p:spTree>
    <p:extLst>
      <p:ext uri="{BB962C8B-B14F-4D97-AF65-F5344CB8AC3E}">
        <p14:creationId xmlns:p14="http://schemas.microsoft.com/office/powerpoint/2010/main" val="259187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 name="Rectangle 24"/>
          <p:cNvSpPr/>
          <p:nvPr userDrawn="1"/>
        </p:nvSpPr>
        <p:spPr>
          <a:xfrm>
            <a:off x="1" y="6553200"/>
            <a:ext cx="6781800"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userDrawn="1">
            <p:ph type="ctrTitle"/>
          </p:nvPr>
        </p:nvSpPr>
        <p:spPr>
          <a:xfrm>
            <a:off x="685800" y="2130429"/>
            <a:ext cx="7772400" cy="1470025"/>
          </a:xfrm>
        </p:spPr>
        <p:txBody>
          <a:bodyPr/>
          <a:lstStyle>
            <a:lvl1pPr algn="ctr">
              <a:defRPr/>
            </a:lvl1pPr>
          </a:lstStyle>
          <a:p>
            <a:r>
              <a:rPr lang="en-US"/>
              <a:t>Click to edit Master title style</a:t>
            </a:r>
          </a:p>
        </p:txBody>
      </p:sp>
      <p:sp>
        <p:nvSpPr>
          <p:cNvPr id="15" name="Rectangle 14"/>
          <p:cNvSpPr/>
          <p:nvPr/>
        </p:nvSpPr>
        <p:spPr>
          <a:xfrm>
            <a:off x="1" y="6553200"/>
            <a:ext cx="6781800" cy="304800"/>
          </a:xfrm>
          <a:prstGeom prst="rect">
            <a:avLst/>
          </a:prstGeom>
          <a:solidFill>
            <a:schemeClr val="tx1">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 name="Subtitle 2"/>
          <p:cNvSpPr>
            <a:spLocks noGrp="1"/>
          </p:cNvSpPr>
          <p:nvPr userDrawn="1">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userDrawn="1">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cxnSp>
        <p:nvCxnSpPr>
          <p:cNvPr id="21" name="Straight Connector 20"/>
          <p:cNvCxnSpPr/>
          <p:nvPr userDrawn="1"/>
        </p:nvCxnSpPr>
        <p:spPr>
          <a:xfrm>
            <a:off x="0" y="762000"/>
            <a:ext cx="9144000" cy="0"/>
          </a:xfrm>
          <a:prstGeom prst="line">
            <a:avLst/>
          </a:prstGeom>
          <a:ln>
            <a:solidFill>
              <a:srgbClr val="88183E"/>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208" t="50000" r="337" b="837"/>
          <a:stretch/>
        </p:blipFill>
        <p:spPr>
          <a:xfrm>
            <a:off x="0" y="2317793"/>
            <a:ext cx="9144000" cy="4519991"/>
          </a:xfrm>
          <a:prstGeom prst="rect">
            <a:avLst/>
          </a:prstGeom>
        </p:spPr>
      </p:pic>
      <p:sp>
        <p:nvSpPr>
          <p:cNvPr id="9" name="TextBox 8"/>
          <p:cNvSpPr txBox="1"/>
          <p:nvPr userDrawn="1"/>
        </p:nvSpPr>
        <p:spPr>
          <a:xfrm>
            <a:off x="6810374" y="6637869"/>
            <a:ext cx="1981200" cy="235962"/>
          </a:xfrm>
          <a:prstGeom prst="rect">
            <a:avLst/>
          </a:prstGeom>
          <a:noFill/>
        </p:spPr>
        <p:txBody>
          <a:bodyPr wrap="square" rtlCol="0">
            <a:spAutoFit/>
          </a:bodyPr>
          <a:lstStyle/>
          <a:p>
            <a:pPr algn="r" rtl="0"/>
            <a:r>
              <a:rPr lang="en-US" sz="1400" b="0" i="0" u="none" strike="noStrike" kern="1200" baseline="30000" dirty="0">
                <a:solidFill>
                  <a:schemeClr val="bg1"/>
                </a:solidFill>
                <a:latin typeface="+mn-lt"/>
                <a:ea typeface="+mn-ea"/>
                <a:cs typeface="+mn-cs"/>
              </a:rPr>
              <a:t>© 2022 Snell &amp; Wilmer </a:t>
            </a:r>
          </a:p>
        </p:txBody>
      </p:sp>
    </p:spTree>
    <p:extLst>
      <p:ext uri="{BB962C8B-B14F-4D97-AF65-F5344CB8AC3E}">
        <p14:creationId xmlns:p14="http://schemas.microsoft.com/office/powerpoint/2010/main" val="230668066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2566844133"/>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245613367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3373375281"/>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1"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1"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131105194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1936017552"/>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2185932036"/>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6" y="457201"/>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85249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6" y="16002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102072797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41"/>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105451172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392547273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Tree>
    <p:extLst>
      <p:ext uri="{BB962C8B-B14F-4D97-AF65-F5344CB8AC3E}">
        <p14:creationId xmlns:p14="http://schemas.microsoft.com/office/powerpoint/2010/main" val="4132271513"/>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423333" y="6569076"/>
            <a:ext cx="2133600" cy="288925"/>
          </a:xfrm>
          <a:prstGeom prst="rect">
            <a:avLst/>
          </a:prstGeom>
        </p:spPr>
        <p:txBody>
          <a:bodyPr/>
          <a:lstStyle/>
          <a:p>
            <a:fld id="{ED8EF9A0-CF26-4886-8F19-42B98404D8B5}" type="slidenum">
              <a:rPr lang="en-US" smtClean="0"/>
              <a:t>‹#›</a:t>
            </a:fld>
            <a:endParaRPr lang="en-US" dirty="0"/>
          </a:p>
        </p:txBody>
      </p:sp>
      <p:sp>
        <p:nvSpPr>
          <p:cNvPr id="3" name="TextBox 2"/>
          <p:cNvSpPr txBox="1"/>
          <p:nvPr userDrawn="1"/>
        </p:nvSpPr>
        <p:spPr>
          <a:xfrm>
            <a:off x="685800" y="3835401"/>
            <a:ext cx="7772400" cy="1384995"/>
          </a:xfrm>
          <a:prstGeom prst="rect">
            <a:avLst/>
          </a:prstGeom>
          <a:noFill/>
        </p:spPr>
        <p:txBody>
          <a:bodyPr wrap="square" rtlCol="0">
            <a:spAutoFit/>
          </a:bodyPr>
          <a:lstStyle/>
          <a:p>
            <a:pPr marL="0" marR="0" indent="0" algn="just" defTabSz="914400" rtl="0" eaLnBrk="1" fontAlgn="auto" latinLnBrk="0" hangingPunct="1">
              <a:lnSpc>
                <a:spcPct val="100000"/>
              </a:lnSpc>
              <a:spcBef>
                <a:spcPct val="0"/>
              </a:spcBef>
              <a:spcAft>
                <a:spcPct val="0"/>
              </a:spcAft>
              <a:buClrTx/>
              <a:buSzTx/>
              <a:buFontTx/>
              <a:buNone/>
              <a:defRPr/>
            </a:pPr>
            <a:r>
              <a:rPr lang="en-US" sz="1200" baseline="30000" dirty="0"/>
              <a:t>©</a:t>
            </a:r>
            <a:r>
              <a:rPr lang="en-US" sz="1200" dirty="0"/>
              <a:t>2022 All rights reserved. Notice: As part of our effort to inform you of changes in the law, Snell &amp; Wilmer provides legal updates and presentations regarding general legal issues. Please be aware that these presentations are provided as a courtesy and will not establish or reestablish an attorney-client relationship or assumption of responsibility by Snell &amp; Wilmer to take any action with respect to your legal matters. The purpose of the presentations is to provide seminar attendees general information about recent changes in the law that may impact their business. The presentations should not be considered legal advice or opinion because their individual contents may not apply to the specific facts of a particular case. </a:t>
            </a:r>
          </a:p>
        </p:txBody>
      </p:sp>
    </p:spTree>
    <p:extLst>
      <p:ext uri="{BB962C8B-B14F-4D97-AF65-F5344CB8AC3E}">
        <p14:creationId xmlns:p14="http://schemas.microsoft.com/office/powerpoint/2010/main" val="205989613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480F2DE-FDE7-4C5C-9FBE-A2208B973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71046" y="17666"/>
            <a:ext cx="2057400" cy="599134"/>
          </a:xfrm>
          <a:prstGeom prst="rect">
            <a:avLst/>
          </a:prstGeom>
        </p:spPr>
      </p:pic>
      <p:grpSp>
        <p:nvGrpSpPr>
          <p:cNvPr id="14" name="Group 13"/>
          <p:cNvGrpSpPr/>
          <p:nvPr userDrawn="1"/>
        </p:nvGrpSpPr>
        <p:grpSpPr>
          <a:xfrm>
            <a:off x="0" y="6553200"/>
            <a:ext cx="9144000" cy="304800"/>
            <a:chOff x="0" y="6553200"/>
            <a:chExt cx="9144000" cy="304800"/>
          </a:xfrm>
        </p:grpSpPr>
        <p:sp>
          <p:nvSpPr>
            <p:cNvPr id="15" name="Rectangle 14"/>
            <p:cNvSpPr/>
            <p:nvPr/>
          </p:nvSpPr>
          <p:spPr>
            <a:xfrm>
              <a:off x="6781800" y="6553200"/>
              <a:ext cx="2362200" cy="304800"/>
            </a:xfrm>
            <a:prstGeom prst="rect">
              <a:avLst/>
            </a:prstGeom>
            <a:solidFill>
              <a:srgbClr val="881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6" name="Rectangle 15"/>
            <p:cNvSpPr/>
            <p:nvPr/>
          </p:nvSpPr>
          <p:spPr>
            <a:xfrm>
              <a:off x="0" y="6553200"/>
              <a:ext cx="6781800" cy="304800"/>
            </a:xfrm>
            <a:prstGeom prst="rect">
              <a:avLst/>
            </a:prstGeom>
            <a:solidFill>
              <a:srgbClr val="5C5C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3" name="Text Placeholder 2"/>
          <p:cNvSpPr>
            <a:spLocks noGrp="1"/>
          </p:cNvSpPr>
          <p:nvPr>
            <p:ph type="body" idx="1"/>
          </p:nvPr>
        </p:nvSpPr>
        <p:spPr>
          <a:xfrm>
            <a:off x="457200" y="2362200"/>
            <a:ext cx="8229600"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9" name="Straight Connector 8"/>
          <p:cNvCxnSpPr/>
          <p:nvPr userDrawn="1"/>
        </p:nvCxnSpPr>
        <p:spPr>
          <a:xfrm>
            <a:off x="0" y="762000"/>
            <a:ext cx="9144000" cy="0"/>
          </a:xfrm>
          <a:prstGeom prst="line">
            <a:avLst/>
          </a:prstGeom>
          <a:ln>
            <a:solidFill>
              <a:srgbClr val="88183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6810374" y="6637869"/>
            <a:ext cx="1981200" cy="235962"/>
          </a:xfrm>
          <a:prstGeom prst="rect">
            <a:avLst/>
          </a:prstGeom>
          <a:noFill/>
        </p:spPr>
        <p:txBody>
          <a:bodyPr wrap="square" rtlCol="0">
            <a:spAutoFit/>
          </a:bodyPr>
          <a:lstStyle/>
          <a:p>
            <a:pPr algn="r" rtl="0"/>
            <a:r>
              <a:rPr lang="en-US" sz="1400" b="0" i="0" u="none" strike="noStrike" kern="1200" baseline="30000" dirty="0">
                <a:solidFill>
                  <a:schemeClr val="bg1"/>
                </a:solidFill>
                <a:latin typeface="+mn-lt"/>
                <a:ea typeface="+mn-ea"/>
                <a:cs typeface="+mn-cs"/>
              </a:rPr>
              <a:t>© 2022 Snell &amp; Wilmer </a:t>
            </a:r>
          </a:p>
        </p:txBody>
      </p:sp>
      <p:sp>
        <p:nvSpPr>
          <p:cNvPr id="2" name="Title Placeholder 1"/>
          <p:cNvSpPr>
            <a:spLocks noGrp="1"/>
          </p:cNvSpPr>
          <p:nvPr>
            <p:ph type="title"/>
          </p:nvPr>
        </p:nvSpPr>
        <p:spPr>
          <a:xfrm>
            <a:off x="457200" y="838200"/>
            <a:ext cx="8229600" cy="1371600"/>
          </a:xfrm>
          <a:prstGeom prst="rect">
            <a:avLst/>
          </a:prstGeom>
        </p:spPr>
        <p:txBody>
          <a:bodyPr vert="horz" lIns="91440" tIns="45720" rIns="91440" bIns="45720" rtlCol="0" anchor="ctr">
            <a:normAutofit/>
          </a:bodyPr>
          <a:lstStyle/>
          <a:p>
            <a:r>
              <a:rPr lang="en-US"/>
              <a:t>Click to edit Master title style</a:t>
            </a:r>
          </a:p>
        </p:txBody>
      </p:sp>
      <p:cxnSp>
        <p:nvCxnSpPr>
          <p:cNvPr id="18" name="Straight Connector 17"/>
          <p:cNvCxnSpPr/>
          <p:nvPr userDrawn="1"/>
        </p:nvCxnSpPr>
        <p:spPr>
          <a:xfrm>
            <a:off x="0" y="762000"/>
            <a:ext cx="9144000" cy="0"/>
          </a:xfrm>
          <a:prstGeom prst="line">
            <a:avLst/>
          </a:prstGeom>
          <a:ln>
            <a:solidFill>
              <a:srgbClr val="88183E"/>
            </a:solidFill>
          </a:ln>
        </p:spPr>
        <p:style>
          <a:lnRef idx="1">
            <a:schemeClr val="accent1"/>
          </a:lnRef>
          <a:fillRef idx="0">
            <a:schemeClr val="accent1"/>
          </a:fillRef>
          <a:effectRef idx="0">
            <a:schemeClr val="accent1"/>
          </a:effectRef>
          <a:fontRef idx="minor">
            <a:schemeClr val="tx1"/>
          </a:fontRef>
        </p:style>
      </p:cxnSp>
      <p:sp>
        <p:nvSpPr>
          <p:cNvPr id="19" name="Rectangle 18"/>
          <p:cNvSpPr/>
          <p:nvPr userDrawn="1"/>
        </p:nvSpPr>
        <p:spPr>
          <a:xfrm>
            <a:off x="0" y="587204"/>
            <a:ext cx="9144000" cy="174797"/>
          </a:xfrm>
          <a:prstGeom prst="rect">
            <a:avLst/>
          </a:prstGeom>
          <a:solidFill>
            <a:srgbClr val="881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20" name="Group 19"/>
          <p:cNvGrpSpPr/>
          <p:nvPr userDrawn="1"/>
        </p:nvGrpSpPr>
        <p:grpSpPr>
          <a:xfrm>
            <a:off x="7257784" y="592932"/>
            <a:ext cx="1886216" cy="174797"/>
            <a:chOff x="3683794" y="2352675"/>
            <a:chExt cx="1886216" cy="238125"/>
          </a:xfrm>
        </p:grpSpPr>
        <p:sp>
          <p:nvSpPr>
            <p:cNvPr id="21" name="Rectangle 20"/>
            <p:cNvSpPr/>
            <p:nvPr userDrawn="1"/>
          </p:nvSpPr>
          <p:spPr>
            <a:xfrm>
              <a:off x="4829176" y="2352675"/>
              <a:ext cx="740834" cy="238125"/>
            </a:xfrm>
            <a:prstGeom prst="rect">
              <a:avLst/>
            </a:prstGeom>
            <a:solidFill>
              <a:srgbClr val="5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2" name="Rectangle 21"/>
            <p:cNvSpPr/>
            <p:nvPr userDrawn="1"/>
          </p:nvSpPr>
          <p:spPr>
            <a:xfrm>
              <a:off x="4055269" y="2352675"/>
              <a:ext cx="171715" cy="238125"/>
            </a:xfrm>
            <a:prstGeom prst="rect">
              <a:avLst/>
            </a:prstGeom>
            <a:solidFill>
              <a:srgbClr val="5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3" name="Rectangle 22"/>
            <p:cNvSpPr/>
            <p:nvPr userDrawn="1"/>
          </p:nvSpPr>
          <p:spPr>
            <a:xfrm>
              <a:off x="4405313" y="2352675"/>
              <a:ext cx="328612" cy="238125"/>
            </a:xfrm>
            <a:prstGeom prst="rect">
              <a:avLst/>
            </a:prstGeom>
            <a:solidFill>
              <a:srgbClr val="5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4" name="Rectangle 23"/>
            <p:cNvSpPr/>
            <p:nvPr userDrawn="1"/>
          </p:nvSpPr>
          <p:spPr>
            <a:xfrm>
              <a:off x="3683794" y="2352675"/>
              <a:ext cx="85989" cy="238125"/>
            </a:xfrm>
            <a:prstGeom prst="rect">
              <a:avLst/>
            </a:prstGeom>
            <a:solidFill>
              <a:srgbClr val="5700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Tree>
    <p:extLst>
      <p:ext uri="{BB962C8B-B14F-4D97-AF65-F5344CB8AC3E}">
        <p14:creationId xmlns:p14="http://schemas.microsoft.com/office/powerpoint/2010/main" val="18109395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xStyles>
    <p:titleStyle>
      <a:lvl1pPr algn="l" defTabSz="914400" rtl="0" eaLnBrk="1" latinLnBrk="0" hangingPunct="1">
        <a:lnSpc>
          <a:spcPts val="4100"/>
        </a:lnSpc>
        <a:spcBef>
          <a:spcPct val="0"/>
        </a:spcBef>
        <a:buNone/>
        <a:defRPr sz="4400" kern="1200">
          <a:solidFill>
            <a:srgbClr val="88183E"/>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lumMod val="75000"/>
              <a:lumOff val="2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lumMod val="75000"/>
              <a:lumOff val="2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lumMod val="75000"/>
              <a:lumOff val="2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lumMod val="75000"/>
              <a:lumOff val="2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1371600"/>
            <a:ext cx="8763000" cy="1600200"/>
          </a:xfrm>
        </p:spPr>
        <p:txBody>
          <a:bodyPr>
            <a:normAutofit fontScale="90000"/>
          </a:bodyPr>
          <a:lstStyle/>
          <a:p>
            <a:r>
              <a:rPr lang="en-US" dirty="0"/>
              <a:t>American Subcontractors Association</a:t>
            </a:r>
            <a:br>
              <a:rPr lang="en-US" dirty="0"/>
            </a:br>
            <a:r>
              <a:rPr lang="en-US" dirty="0"/>
              <a:t>Delay and Disruption Claims:</a:t>
            </a:r>
            <a:br>
              <a:rPr lang="en-US" dirty="0"/>
            </a:br>
            <a:r>
              <a:rPr lang="en-US" dirty="0"/>
              <a:t>Key Elements and Considerations</a:t>
            </a:r>
            <a:endParaRPr lang="en-US" sz="3600" dirty="0"/>
          </a:p>
        </p:txBody>
      </p:sp>
      <p:sp>
        <p:nvSpPr>
          <p:cNvPr id="3" name="Subtitle 2"/>
          <p:cNvSpPr>
            <a:spLocks noGrp="1"/>
          </p:cNvSpPr>
          <p:nvPr>
            <p:ph type="subTitle" idx="1"/>
          </p:nvPr>
        </p:nvSpPr>
        <p:spPr>
          <a:xfrm>
            <a:off x="2171700" y="3124200"/>
            <a:ext cx="4800600" cy="3048000"/>
          </a:xfrm>
        </p:spPr>
        <p:txBody>
          <a:bodyPr>
            <a:normAutofit fontScale="85000" lnSpcReduction="20000"/>
          </a:bodyPr>
          <a:lstStyle/>
          <a:p>
            <a:r>
              <a:rPr lang="en-US" dirty="0">
                <a:solidFill>
                  <a:schemeClr val="tx1"/>
                </a:solidFill>
              </a:rPr>
              <a:t>By Jim Sienicki and Ed Hermes</a:t>
            </a:r>
          </a:p>
          <a:p>
            <a:endParaRPr lang="en-US" dirty="0">
              <a:solidFill>
                <a:schemeClr val="tx1"/>
              </a:solidFill>
            </a:endParaRPr>
          </a:p>
          <a:p>
            <a:r>
              <a:rPr lang="en-US" dirty="0">
                <a:solidFill>
                  <a:schemeClr val="tx1"/>
                </a:solidFill>
              </a:rPr>
              <a:t>jsienicki@swlaw.com</a:t>
            </a:r>
          </a:p>
          <a:p>
            <a:r>
              <a:rPr lang="en-US" dirty="0">
                <a:solidFill>
                  <a:schemeClr val="tx1"/>
                </a:solidFill>
              </a:rPr>
              <a:t>(602)-382-6351</a:t>
            </a:r>
          </a:p>
          <a:p>
            <a:endParaRPr lang="en-US" dirty="0">
              <a:solidFill>
                <a:schemeClr val="tx1"/>
              </a:solidFill>
            </a:endParaRPr>
          </a:p>
          <a:p>
            <a:r>
              <a:rPr lang="en-US" u="sng" dirty="0">
                <a:solidFill>
                  <a:schemeClr val="tx1"/>
                </a:solidFill>
              </a:rPr>
              <a:t>ehermes@swlaw.com</a:t>
            </a:r>
          </a:p>
          <a:p>
            <a:r>
              <a:rPr lang="en-US" dirty="0">
                <a:solidFill>
                  <a:schemeClr val="tx1"/>
                </a:solidFill>
              </a:rPr>
              <a:t>(602)-382-6529</a:t>
            </a:r>
          </a:p>
          <a:p>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197629819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Delay v. Disruption Claims</a:t>
            </a:r>
          </a:p>
        </p:txBody>
      </p:sp>
      <p:sp>
        <p:nvSpPr>
          <p:cNvPr id="3" name="Content Placeholder 2"/>
          <p:cNvSpPr>
            <a:spLocks noGrp="1"/>
          </p:cNvSpPr>
          <p:nvPr>
            <p:ph idx="1"/>
          </p:nvPr>
        </p:nvSpPr>
        <p:spPr/>
        <p:txBody>
          <a:bodyPr>
            <a:normAutofit fontScale="92500" lnSpcReduction="20000"/>
          </a:bodyPr>
          <a:lstStyle/>
          <a:p>
            <a:r>
              <a:rPr lang="en-US" dirty="0"/>
              <a:t>“The Court described the difference as follows: Although the two claim types often arise together in the same project, </a:t>
            </a:r>
            <a:r>
              <a:rPr lang="en-US" u="sng" dirty="0"/>
              <a:t>a ‘delay’ claim captures the time and cost of </a:t>
            </a:r>
            <a:r>
              <a:rPr lang="en-US" i="1" u="sng" dirty="0"/>
              <a:t>not</a:t>
            </a:r>
            <a:r>
              <a:rPr lang="en-US" u="sng" dirty="0"/>
              <a:t> being able to work</a:t>
            </a:r>
            <a:r>
              <a:rPr lang="en-US" dirty="0"/>
              <a:t>, </a:t>
            </a:r>
            <a:r>
              <a:rPr lang="en-US" u="sng" dirty="0"/>
              <a:t>while a ‘disruption’ claim captures the cost of working less efficiently than planned</a:t>
            </a:r>
            <a:r>
              <a:rPr lang="en-US" dirty="0"/>
              <a:t>.”</a:t>
            </a:r>
            <a:br>
              <a:rPr lang="en-US" dirty="0"/>
            </a:br>
            <a:r>
              <a:rPr lang="en-US" i="1" dirty="0"/>
              <a:t>Bell BCI Co. v. United States</a:t>
            </a:r>
            <a:r>
              <a:rPr lang="en-US" dirty="0"/>
              <a:t>, 81 Fed. Cl. 617, 636 (2008), </a:t>
            </a:r>
            <a:r>
              <a:rPr lang="en-US" i="1" dirty="0"/>
              <a:t>aff'd in part, vacated in part, remanded,</a:t>
            </a:r>
            <a:r>
              <a:rPr lang="en-US" dirty="0"/>
              <a:t> 570 F.3d 1337 (Fed. Cir. 2009) (citations omitted).</a:t>
            </a:r>
          </a:p>
          <a:p>
            <a:endParaRPr lang="en-US" dirty="0"/>
          </a:p>
        </p:txBody>
      </p:sp>
    </p:spTree>
    <p:extLst>
      <p:ext uri="{BB962C8B-B14F-4D97-AF65-F5344CB8AC3E}">
        <p14:creationId xmlns:p14="http://schemas.microsoft.com/office/powerpoint/2010/main" val="427092517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Elements of Delay and Disruption Claims</a:t>
            </a:r>
          </a:p>
        </p:txBody>
      </p:sp>
      <p:sp>
        <p:nvSpPr>
          <p:cNvPr id="3" name="Content Placeholder 2"/>
          <p:cNvSpPr>
            <a:spLocks noGrp="1"/>
          </p:cNvSpPr>
          <p:nvPr>
            <p:ph idx="1"/>
          </p:nvPr>
        </p:nvSpPr>
        <p:spPr/>
        <p:txBody>
          <a:bodyPr>
            <a:normAutofit fontScale="85000" lnSpcReduction="10000"/>
          </a:bodyPr>
          <a:lstStyle/>
          <a:p>
            <a:r>
              <a:rPr lang="en-US" dirty="0"/>
              <a:t>“The contractor must prove for </a:t>
            </a:r>
            <a:r>
              <a:rPr lang="en-US" u="sng" dirty="0"/>
              <a:t>either claim </a:t>
            </a:r>
            <a:r>
              <a:rPr lang="en-US" dirty="0"/>
              <a:t>the elements of </a:t>
            </a:r>
            <a:r>
              <a:rPr lang="en-US" u="sng" dirty="0"/>
              <a:t>liability</a:t>
            </a:r>
            <a:r>
              <a:rPr lang="en-US" dirty="0"/>
              <a:t>, </a:t>
            </a:r>
            <a:r>
              <a:rPr lang="en-US" u="sng" dirty="0"/>
              <a:t>causation</a:t>
            </a:r>
            <a:r>
              <a:rPr lang="en-US" dirty="0"/>
              <a:t>, and </a:t>
            </a:r>
            <a:r>
              <a:rPr lang="en-US" u="sng" dirty="0"/>
              <a:t>resultant</a:t>
            </a:r>
            <a:r>
              <a:rPr lang="en-US" dirty="0"/>
              <a:t> </a:t>
            </a:r>
            <a:r>
              <a:rPr lang="en-US" u="sng" dirty="0"/>
              <a:t>injury</a:t>
            </a:r>
            <a:r>
              <a:rPr lang="en-US" dirty="0"/>
              <a:t>. </a:t>
            </a:r>
            <a:r>
              <a:rPr lang="en-US" i="1" dirty="0"/>
              <a:t>. . </a:t>
            </a:r>
            <a:r>
              <a:rPr lang="en-US" dirty="0"/>
              <a:t>When the contractor is asserting a delay claim, the contractor has the burden of showing the extent of the delay, that the delay was proximately caused by government action, and that the delay caused damage to the contractor. </a:t>
            </a:r>
            <a:r>
              <a:rPr lang="en-US" i="1" dirty="0"/>
              <a:t>. . .”</a:t>
            </a:r>
            <a:br>
              <a:rPr lang="en-US" dirty="0"/>
            </a:br>
            <a:r>
              <a:rPr lang="en-US" i="1" dirty="0"/>
              <a:t>Bell BCI Co. v. United States</a:t>
            </a:r>
            <a:r>
              <a:rPr lang="en-US" dirty="0"/>
              <a:t>, 81 Fed. Cl. 617, 636 (2008), </a:t>
            </a:r>
            <a:r>
              <a:rPr lang="en-US" i="1" dirty="0"/>
              <a:t>aff'd in part, vacated in part, remanded</a:t>
            </a:r>
            <a:r>
              <a:rPr lang="en-US" dirty="0"/>
              <a:t>, 570 F.3d 1337 (Fed. Cir. 2009) (citations omitted).</a:t>
            </a:r>
          </a:p>
        </p:txBody>
      </p:sp>
    </p:spTree>
    <p:extLst>
      <p:ext uri="{BB962C8B-B14F-4D97-AF65-F5344CB8AC3E}">
        <p14:creationId xmlns:p14="http://schemas.microsoft.com/office/powerpoint/2010/main" val="405515178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482D9-4A64-4791-979C-B254E7587EB3}"/>
              </a:ext>
            </a:extLst>
          </p:cNvPr>
          <p:cNvSpPr>
            <a:spLocks noGrp="1"/>
          </p:cNvSpPr>
          <p:nvPr>
            <p:ph type="title"/>
          </p:nvPr>
        </p:nvSpPr>
        <p:spPr>
          <a:xfrm>
            <a:off x="457200" y="685800"/>
            <a:ext cx="8305800" cy="1371600"/>
          </a:xfrm>
        </p:spPr>
        <p:txBody>
          <a:bodyPr>
            <a:normAutofit/>
          </a:bodyPr>
          <a:lstStyle/>
          <a:p>
            <a:r>
              <a:rPr lang="en-US" sz="3600" dirty="0"/>
              <a:t>COVID-19, Labor Shortages, Supply Issues</a:t>
            </a:r>
          </a:p>
        </p:txBody>
      </p:sp>
      <p:sp>
        <p:nvSpPr>
          <p:cNvPr id="3" name="Content Placeholder 2">
            <a:extLst>
              <a:ext uri="{FF2B5EF4-FFF2-40B4-BE49-F238E27FC236}">
                <a16:creationId xmlns:a16="http://schemas.microsoft.com/office/drawing/2014/main" id="{A55B8E51-1A32-4A45-A601-A458C39DC81C}"/>
              </a:ext>
            </a:extLst>
          </p:cNvPr>
          <p:cNvSpPr>
            <a:spLocks noGrp="1"/>
          </p:cNvSpPr>
          <p:nvPr>
            <p:ph idx="1"/>
          </p:nvPr>
        </p:nvSpPr>
        <p:spPr>
          <a:xfrm>
            <a:off x="457200" y="2057400"/>
            <a:ext cx="8229600" cy="4267200"/>
          </a:xfrm>
        </p:spPr>
        <p:txBody>
          <a:bodyPr>
            <a:normAutofit fontScale="77500" lnSpcReduction="20000"/>
          </a:bodyPr>
          <a:lstStyle/>
          <a:p>
            <a:r>
              <a:rPr lang="en-US" dirty="0"/>
              <a:t>Depending on subcontract terms, incorporated prime contract terms, and the impact the COVID-19 pandemic, and/or unforeseen supply chain disruptions had on a specific project, the resulting effects may be considered a force majeure, delay, change in law, suspension, cost escalation and/or other applicable event.</a:t>
            </a:r>
          </a:p>
          <a:p>
            <a:r>
              <a:rPr lang="en-US" dirty="0"/>
              <a:t>Subcontractors may be able to use these clauses or (not as good) the commercial impracticability, frustration of purpose and/or impossibility of performance defenses to excuse late completion due to the COVID-19 pandemic and/or supply or labor disruptions and may possibly have claims for delay and/or disruption due to increased costs. </a:t>
            </a:r>
          </a:p>
        </p:txBody>
      </p:sp>
    </p:spTree>
    <p:extLst>
      <p:ext uri="{BB962C8B-B14F-4D97-AF65-F5344CB8AC3E}">
        <p14:creationId xmlns:p14="http://schemas.microsoft.com/office/powerpoint/2010/main" val="97064515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5BE30-695F-487F-A8B0-5C7C1FD14382}"/>
              </a:ext>
            </a:extLst>
          </p:cNvPr>
          <p:cNvSpPr>
            <a:spLocks noGrp="1"/>
          </p:cNvSpPr>
          <p:nvPr>
            <p:ph type="title"/>
          </p:nvPr>
        </p:nvSpPr>
        <p:spPr>
          <a:xfrm>
            <a:off x="533400" y="762000"/>
            <a:ext cx="8229600" cy="1371600"/>
          </a:xfrm>
        </p:spPr>
        <p:txBody>
          <a:bodyPr/>
          <a:lstStyle/>
          <a:p>
            <a:r>
              <a:rPr lang="en-US" dirty="0"/>
              <a:t>Force Majeure and COVID-19</a:t>
            </a:r>
          </a:p>
        </p:txBody>
      </p:sp>
      <p:sp>
        <p:nvSpPr>
          <p:cNvPr id="3" name="Content Placeholder 2">
            <a:extLst>
              <a:ext uri="{FF2B5EF4-FFF2-40B4-BE49-F238E27FC236}">
                <a16:creationId xmlns:a16="http://schemas.microsoft.com/office/drawing/2014/main" id="{429760BD-4BB6-4891-B521-356D7DF41B6E}"/>
              </a:ext>
            </a:extLst>
          </p:cNvPr>
          <p:cNvSpPr>
            <a:spLocks noGrp="1"/>
          </p:cNvSpPr>
          <p:nvPr>
            <p:ph idx="1"/>
          </p:nvPr>
        </p:nvSpPr>
        <p:spPr>
          <a:xfrm>
            <a:off x="461864" y="1996751"/>
            <a:ext cx="8377335" cy="4038600"/>
          </a:xfrm>
        </p:spPr>
        <p:txBody>
          <a:bodyPr>
            <a:normAutofit fontScale="70000" lnSpcReduction="20000"/>
          </a:bodyPr>
          <a:lstStyle/>
          <a:p>
            <a:r>
              <a:rPr lang="en-US" dirty="0"/>
              <a:t>Some Prime Contracts direct that a contractor, and by extension subcontractors, who are excused by a force majeure or other applicable clause from liability to the owner for late performance are entitled to a non-compensable extension of time. </a:t>
            </a:r>
          </a:p>
          <a:p>
            <a:r>
              <a:rPr lang="en-US" dirty="0"/>
              <a:t>Subcontractors may be protected from claims for liquidated or actual damages arising out of delays caused by late performance related to COVID-19 or other unforeseeable labor or material shortages, but must bear their own costs to staff the project for longer than planned and budgeted.</a:t>
            </a:r>
          </a:p>
          <a:p>
            <a:r>
              <a:rPr lang="en-US" dirty="0"/>
              <a:t>Because COVID-19 (and related shortages) have been unprecedented and is still an ongoing issue in the construction industry, subcontractors should consider closely reviewing and updating their contracts with regard to provisions that are favorable (and unfavorable) to them on these issues.</a:t>
            </a:r>
          </a:p>
        </p:txBody>
      </p:sp>
    </p:spTree>
    <p:extLst>
      <p:ext uri="{BB962C8B-B14F-4D97-AF65-F5344CB8AC3E}">
        <p14:creationId xmlns:p14="http://schemas.microsoft.com/office/powerpoint/2010/main" val="221415311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Delay Claims</a:t>
            </a:r>
          </a:p>
        </p:txBody>
      </p:sp>
      <p:sp>
        <p:nvSpPr>
          <p:cNvPr id="3" name="Content Placeholder 2"/>
          <p:cNvSpPr>
            <a:spLocks noGrp="1"/>
          </p:cNvSpPr>
          <p:nvPr>
            <p:ph idx="1"/>
          </p:nvPr>
        </p:nvSpPr>
        <p:spPr/>
        <p:txBody>
          <a:bodyPr/>
          <a:lstStyle/>
          <a:p>
            <a:r>
              <a:rPr lang="en-US" dirty="0"/>
              <a:t>Four things to consider:</a:t>
            </a:r>
          </a:p>
          <a:p>
            <a:pPr lvl="1"/>
            <a:r>
              <a:rPr lang="en-US" dirty="0"/>
              <a:t>Excusability</a:t>
            </a:r>
          </a:p>
          <a:p>
            <a:pPr lvl="1"/>
            <a:r>
              <a:rPr lang="en-US" dirty="0"/>
              <a:t>Compensability</a:t>
            </a:r>
          </a:p>
          <a:p>
            <a:pPr lvl="1"/>
            <a:r>
              <a:rPr lang="en-US" dirty="0"/>
              <a:t>Criticality</a:t>
            </a:r>
          </a:p>
          <a:p>
            <a:pPr lvl="1"/>
            <a:r>
              <a:rPr lang="en-US" dirty="0"/>
              <a:t>Concurrency </a:t>
            </a:r>
          </a:p>
          <a:p>
            <a:endParaRPr lang="en-US" dirty="0"/>
          </a:p>
        </p:txBody>
      </p:sp>
    </p:spTree>
    <p:extLst>
      <p:ext uri="{BB962C8B-B14F-4D97-AF65-F5344CB8AC3E}">
        <p14:creationId xmlns:p14="http://schemas.microsoft.com/office/powerpoint/2010/main" val="419335424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Excusable</a:t>
            </a:r>
          </a:p>
        </p:txBody>
      </p:sp>
      <p:sp>
        <p:nvSpPr>
          <p:cNvPr id="3" name="Content Placeholder 2"/>
          <p:cNvSpPr>
            <a:spLocks noGrp="1"/>
          </p:cNvSpPr>
          <p:nvPr>
            <p:ph idx="1"/>
          </p:nvPr>
        </p:nvSpPr>
        <p:spPr/>
        <p:txBody>
          <a:bodyPr>
            <a:normAutofit fontScale="85000" lnSpcReduction="10000"/>
          </a:bodyPr>
          <a:lstStyle/>
          <a:p>
            <a:r>
              <a:rPr lang="en-US" dirty="0"/>
              <a:t>“REL, as the contractor justifying untimely performance, had the burden of proving delay and of proving that any delays in performance were excusable. . . .Pursuant to the terms of the contract, </a:t>
            </a:r>
            <a:r>
              <a:rPr lang="en-US" u="sng" dirty="0"/>
              <a:t>a delay is excusable when it is due to ‘unforeseeable causes beyond the control and without the fault or negligence of the Contractor</a:t>
            </a:r>
            <a:r>
              <a:rPr lang="en-US" dirty="0"/>
              <a:t>.’”  </a:t>
            </a:r>
            <a:r>
              <a:rPr lang="en-US" i="1" dirty="0"/>
              <a:t>Richard E. Lambert, Ltd. v. City of Tucson Dep't of Procurement</a:t>
            </a:r>
            <a:r>
              <a:rPr lang="en-US" dirty="0"/>
              <a:t>, 223 Ariz. 184, 188, 221 P.3d 375, 379 (Ct. App. 2009) (citations omitted and emphasis added).</a:t>
            </a:r>
          </a:p>
          <a:p>
            <a:endParaRPr lang="en-US" dirty="0"/>
          </a:p>
        </p:txBody>
      </p:sp>
    </p:spTree>
    <p:extLst>
      <p:ext uri="{BB962C8B-B14F-4D97-AF65-F5344CB8AC3E}">
        <p14:creationId xmlns:p14="http://schemas.microsoft.com/office/powerpoint/2010/main" val="324554647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Critical</a:t>
            </a:r>
          </a:p>
        </p:txBody>
      </p:sp>
      <p:sp>
        <p:nvSpPr>
          <p:cNvPr id="3" name="Content Placeholder 2"/>
          <p:cNvSpPr>
            <a:spLocks noGrp="1"/>
          </p:cNvSpPr>
          <p:nvPr>
            <p:ph idx="1"/>
          </p:nvPr>
        </p:nvSpPr>
        <p:spPr/>
        <p:txBody>
          <a:bodyPr>
            <a:normAutofit/>
          </a:bodyPr>
          <a:lstStyle/>
          <a:p>
            <a:r>
              <a:rPr lang="en-US" dirty="0"/>
              <a:t>For a subcontractor to obtain a time extension or additional compensation for extended performance, the delay must affect overall project completion. The delay must be </a:t>
            </a:r>
            <a:r>
              <a:rPr lang="en-US" i="1" dirty="0"/>
              <a:t>critical</a:t>
            </a:r>
            <a:r>
              <a:rPr lang="en-US" dirty="0"/>
              <a:t>.</a:t>
            </a:r>
          </a:p>
          <a:p>
            <a:endParaRPr lang="en-US" dirty="0"/>
          </a:p>
        </p:txBody>
      </p:sp>
    </p:spTree>
    <p:extLst>
      <p:ext uri="{BB962C8B-B14F-4D97-AF65-F5344CB8AC3E}">
        <p14:creationId xmlns:p14="http://schemas.microsoft.com/office/powerpoint/2010/main" val="335576322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66F5C-3842-4887-BCB5-860E2871BE33}"/>
              </a:ext>
            </a:extLst>
          </p:cNvPr>
          <p:cNvSpPr>
            <a:spLocks noGrp="1"/>
          </p:cNvSpPr>
          <p:nvPr>
            <p:ph type="title"/>
          </p:nvPr>
        </p:nvSpPr>
        <p:spPr>
          <a:xfrm>
            <a:off x="381000" y="838200"/>
            <a:ext cx="8686800" cy="1371600"/>
          </a:xfrm>
        </p:spPr>
        <p:txBody>
          <a:bodyPr/>
          <a:lstStyle/>
          <a:p>
            <a:r>
              <a:rPr lang="en-US" dirty="0"/>
              <a:t>Delays Caused By Material Shortages</a:t>
            </a:r>
          </a:p>
        </p:txBody>
      </p:sp>
      <p:sp>
        <p:nvSpPr>
          <p:cNvPr id="3" name="Content Placeholder 2">
            <a:extLst>
              <a:ext uri="{FF2B5EF4-FFF2-40B4-BE49-F238E27FC236}">
                <a16:creationId xmlns:a16="http://schemas.microsoft.com/office/drawing/2014/main" id="{6FCBD2E9-E27D-4743-B36A-CBC86CD45A92}"/>
              </a:ext>
            </a:extLst>
          </p:cNvPr>
          <p:cNvSpPr>
            <a:spLocks noGrp="1"/>
          </p:cNvSpPr>
          <p:nvPr>
            <p:ph idx="1"/>
          </p:nvPr>
        </p:nvSpPr>
        <p:spPr/>
        <p:txBody>
          <a:bodyPr>
            <a:normAutofit fontScale="92500" lnSpcReduction="20000"/>
          </a:bodyPr>
          <a:lstStyle/>
          <a:p>
            <a:r>
              <a:rPr lang="en-US" dirty="0"/>
              <a:t>Subcontractors are facing unprecedented price escalation and material shortages. </a:t>
            </a:r>
          </a:p>
          <a:p>
            <a:r>
              <a:rPr lang="en-US" dirty="0"/>
              <a:t>Depending on the length and type of shortage and the terms of the contract, including cost escalation clauses, these delays and cost escalations may be compensable with time or money depending on foreseeability, impact, and specific contract terms. </a:t>
            </a:r>
          </a:p>
          <a:p>
            <a:r>
              <a:rPr lang="en-US" dirty="0"/>
              <a:t>Watch out for no damages for delay or disruption clauses. </a:t>
            </a:r>
          </a:p>
        </p:txBody>
      </p:sp>
    </p:spTree>
    <p:extLst>
      <p:ext uri="{BB962C8B-B14F-4D97-AF65-F5344CB8AC3E}">
        <p14:creationId xmlns:p14="http://schemas.microsoft.com/office/powerpoint/2010/main" val="360195022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57F78-3F8E-4014-93E6-321D39877C1E}"/>
              </a:ext>
            </a:extLst>
          </p:cNvPr>
          <p:cNvSpPr>
            <a:spLocks noGrp="1"/>
          </p:cNvSpPr>
          <p:nvPr>
            <p:ph type="title"/>
          </p:nvPr>
        </p:nvSpPr>
        <p:spPr/>
        <p:txBody>
          <a:bodyPr>
            <a:noAutofit/>
          </a:bodyPr>
          <a:lstStyle/>
          <a:p>
            <a:r>
              <a:rPr lang="en-US" sz="3200" dirty="0"/>
              <a:t>ConsensusDocs</a:t>
            </a:r>
            <a:r>
              <a:rPr lang="en-US" sz="3200" baseline="30000" dirty="0"/>
              <a:t>®</a:t>
            </a:r>
            <a:r>
              <a:rPr lang="en-US" sz="3200" dirty="0"/>
              <a:t> 200.1 Time and Price-Impacted Materials Contract Amendment</a:t>
            </a:r>
          </a:p>
        </p:txBody>
      </p:sp>
      <p:sp>
        <p:nvSpPr>
          <p:cNvPr id="3" name="Content Placeholder 2">
            <a:extLst>
              <a:ext uri="{FF2B5EF4-FFF2-40B4-BE49-F238E27FC236}">
                <a16:creationId xmlns:a16="http://schemas.microsoft.com/office/drawing/2014/main" id="{07EBAD79-DEB2-4731-9BD9-A98600E3A772}"/>
              </a:ext>
            </a:extLst>
          </p:cNvPr>
          <p:cNvSpPr>
            <a:spLocks noGrp="1"/>
          </p:cNvSpPr>
          <p:nvPr>
            <p:ph idx="1"/>
          </p:nvPr>
        </p:nvSpPr>
        <p:spPr/>
        <p:txBody>
          <a:bodyPr>
            <a:normAutofit/>
          </a:bodyPr>
          <a:lstStyle/>
          <a:p>
            <a:pPr lvl="0">
              <a:lnSpc>
                <a:spcPct val="90000"/>
              </a:lnSpc>
              <a:spcBef>
                <a:spcPts val="1000"/>
              </a:spcBef>
            </a:pPr>
            <a:r>
              <a:rPr lang="en-US" sz="2400" dirty="0">
                <a:solidFill>
                  <a:srgbClr val="3A3A38"/>
                </a:solidFill>
                <a:latin typeface="Roboto" panose="02000000000000000000" pitchFamily="2" charset="0"/>
              </a:rPr>
              <a:t>Identifies Potentially Time and Price Impacted Material</a:t>
            </a:r>
          </a:p>
          <a:p>
            <a:pPr lvl="0">
              <a:lnSpc>
                <a:spcPct val="90000"/>
              </a:lnSpc>
              <a:spcBef>
                <a:spcPts val="1000"/>
              </a:spcBef>
            </a:pPr>
            <a:r>
              <a:rPr lang="en-US" sz="2400" dirty="0">
                <a:solidFill>
                  <a:srgbClr val="3A3A38"/>
                </a:solidFill>
                <a:latin typeface="Roboto" panose="02000000000000000000" pitchFamily="2" charset="0"/>
              </a:rPr>
              <a:t>Identifies Baseline Price</a:t>
            </a:r>
          </a:p>
          <a:p>
            <a:pPr lvl="0">
              <a:lnSpc>
                <a:spcPct val="90000"/>
              </a:lnSpc>
              <a:spcBef>
                <a:spcPts val="1000"/>
              </a:spcBef>
            </a:pPr>
            <a:r>
              <a:rPr lang="en-US" sz="2400" dirty="0">
                <a:solidFill>
                  <a:srgbClr val="3A3A38"/>
                </a:solidFill>
                <a:latin typeface="Roboto" panose="02000000000000000000" pitchFamily="2" charset="0"/>
              </a:rPr>
              <a:t>Provides for “equitable adjustment” to Contract Price upon timely notice and substantiation</a:t>
            </a:r>
          </a:p>
          <a:p>
            <a:pPr lvl="0">
              <a:lnSpc>
                <a:spcPct val="90000"/>
              </a:lnSpc>
              <a:spcBef>
                <a:spcPts val="1000"/>
              </a:spcBef>
            </a:pPr>
            <a:r>
              <a:rPr lang="en-US" sz="2400" dirty="0">
                <a:solidFill>
                  <a:srgbClr val="3A3A38"/>
                </a:solidFill>
                <a:latin typeface="Roboto" panose="02000000000000000000" pitchFamily="2" charset="0"/>
              </a:rPr>
              <a:t>Adjustment to Contract Price may be increase or decrease</a:t>
            </a:r>
          </a:p>
          <a:p>
            <a:pPr lvl="0">
              <a:lnSpc>
                <a:spcPct val="90000"/>
              </a:lnSpc>
              <a:spcBef>
                <a:spcPts val="1000"/>
              </a:spcBef>
            </a:pPr>
            <a:r>
              <a:rPr lang="en-US" sz="2400" dirty="0">
                <a:solidFill>
                  <a:srgbClr val="3A3A38"/>
                </a:solidFill>
                <a:latin typeface="Roboto" panose="02000000000000000000" pitchFamily="2" charset="0"/>
              </a:rPr>
              <a:t>Caps percentage of adjustment</a:t>
            </a:r>
          </a:p>
          <a:p>
            <a:pPr lvl="0">
              <a:lnSpc>
                <a:spcPct val="90000"/>
              </a:lnSpc>
              <a:spcBef>
                <a:spcPts val="1000"/>
              </a:spcBef>
            </a:pPr>
            <a:r>
              <a:rPr lang="en-US" sz="2400" dirty="0">
                <a:solidFill>
                  <a:srgbClr val="3A3A38"/>
                </a:solidFill>
                <a:latin typeface="Roboto" panose="02000000000000000000" pitchFamily="2" charset="0"/>
              </a:rPr>
              <a:t>No contractor liability for delay in delivery not the fault of contractor</a:t>
            </a:r>
          </a:p>
          <a:p>
            <a:endParaRPr lang="en-US" dirty="0"/>
          </a:p>
        </p:txBody>
      </p:sp>
    </p:spTree>
    <p:extLst>
      <p:ext uri="{BB962C8B-B14F-4D97-AF65-F5344CB8AC3E}">
        <p14:creationId xmlns:p14="http://schemas.microsoft.com/office/powerpoint/2010/main" val="136911150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79ABB-8ACF-4374-80AC-88B3C7EC8A9E}"/>
              </a:ext>
            </a:extLst>
          </p:cNvPr>
          <p:cNvSpPr>
            <a:spLocks noGrp="1"/>
          </p:cNvSpPr>
          <p:nvPr>
            <p:ph type="title"/>
          </p:nvPr>
        </p:nvSpPr>
        <p:spPr>
          <a:xfrm>
            <a:off x="457200" y="685800"/>
            <a:ext cx="8229600" cy="1371600"/>
          </a:xfrm>
        </p:spPr>
        <p:txBody>
          <a:bodyPr>
            <a:normAutofit/>
          </a:bodyPr>
          <a:lstStyle/>
          <a:p>
            <a:r>
              <a:rPr lang="en-US" sz="3200" dirty="0"/>
              <a:t>ConsensusDocs® 200.1 </a:t>
            </a:r>
            <a:r>
              <a:rPr lang="en-US" sz="2325" dirty="0"/>
              <a:t>(Cont’d) (emphasis added)</a:t>
            </a:r>
          </a:p>
        </p:txBody>
      </p:sp>
      <p:sp>
        <p:nvSpPr>
          <p:cNvPr id="3" name="Content Placeholder 2">
            <a:extLst>
              <a:ext uri="{FF2B5EF4-FFF2-40B4-BE49-F238E27FC236}">
                <a16:creationId xmlns:a16="http://schemas.microsoft.com/office/drawing/2014/main" id="{8393F953-DB91-4915-8C68-E2F4ECED1DD0}"/>
              </a:ext>
            </a:extLst>
          </p:cNvPr>
          <p:cNvSpPr>
            <a:spLocks noGrp="1"/>
          </p:cNvSpPr>
          <p:nvPr>
            <p:ph idx="1"/>
          </p:nvPr>
        </p:nvSpPr>
        <p:spPr>
          <a:xfrm>
            <a:off x="457200" y="1905000"/>
            <a:ext cx="8229600" cy="4572000"/>
          </a:xfrm>
        </p:spPr>
        <p:txBody>
          <a:bodyPr>
            <a:normAutofit fontScale="47500" lnSpcReduction="20000"/>
          </a:bodyPr>
          <a:lstStyle/>
          <a:p>
            <a:r>
              <a:rPr lang="en-US" dirty="0"/>
              <a:t>1. POTENTIALLY TIME AND PRICE-IMPACTED MATERIAL As of the date of this Amendment, certain markets providing essential materials to the Project are experiencing or are expected to experience significant, industry-wide economic fluctuation during the performance of this Agreement that may impact price, availability and delivery time frames ("Potentially Time and Price-Impacted Material"). </a:t>
            </a:r>
            <a:r>
              <a:rPr lang="en-US" b="1" dirty="0"/>
              <a:t>This Amendment provides for a fair allocation of the risk of such market conditions between the Owner and the Contractor and shall only apply to the Potentially Time and Price-Impacted Material(s) listed in Schedule A to this Amendment.</a:t>
            </a:r>
          </a:p>
          <a:p>
            <a:endParaRPr lang="en-US" dirty="0"/>
          </a:p>
          <a:p>
            <a:r>
              <a:rPr lang="en-US" dirty="0"/>
              <a:t>2. BASELINE PRICE AND TIME Owner and Contractor shall agree upon a method for establishing the market price as of the date of this Amendment ("Baseline Price") and the method for calculating an adjustment in the pricing for a Potentially Time and Price-Impacted Material listed in Schedule A to this Amendment.</a:t>
            </a:r>
          </a:p>
          <a:p>
            <a:endParaRPr lang="en-US" dirty="0"/>
          </a:p>
          <a:p>
            <a:r>
              <a:rPr lang="en-US" dirty="0"/>
              <a:t>2.1. Compensation for any Potentially Time and Price-Impacted Material shall </a:t>
            </a:r>
            <a:r>
              <a:rPr lang="en-US" b="1" dirty="0"/>
              <a:t>not</a:t>
            </a:r>
            <a:r>
              <a:rPr lang="en-US" dirty="0"/>
              <a:t> be duplicated in any contingency amounts established under the terms of the Agreement.</a:t>
            </a:r>
          </a:p>
          <a:p>
            <a:endParaRPr lang="en-US" dirty="0"/>
          </a:p>
          <a:p>
            <a:r>
              <a:rPr lang="en-US" dirty="0"/>
              <a:t>3. ADJUSTMENT IN BASELINE PRICE If during the course of the Project a Potentially Time and Price-Impacted Material item experiences an increase or decrease in its Baseline Price, either Party may notify the other in writing within thirty (30) Days from the date the basis for an equitable adjustment to the Contract Price, pursuant to article 8 of the Agreement, arises and shall provide appropriate documentation substantiating such adjustment. An adjustment in the pricing for a Potentially Time and Price-Impacted Material shall </a:t>
            </a:r>
            <a:r>
              <a:rPr lang="en-US" b="1" dirty="0"/>
              <a:t>not</a:t>
            </a:r>
            <a:r>
              <a:rPr lang="en-US" dirty="0"/>
              <a:t> include any amount for overhead and profit.</a:t>
            </a:r>
          </a:p>
        </p:txBody>
      </p:sp>
    </p:spTree>
    <p:extLst>
      <p:ext uri="{BB962C8B-B14F-4D97-AF65-F5344CB8AC3E}">
        <p14:creationId xmlns:p14="http://schemas.microsoft.com/office/powerpoint/2010/main" val="265308248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33371-0A45-4DA2-AAFF-393895F1197D}"/>
              </a:ext>
            </a:extLst>
          </p:cNvPr>
          <p:cNvSpPr>
            <a:spLocks noGrp="1"/>
          </p:cNvSpPr>
          <p:nvPr>
            <p:ph type="title"/>
          </p:nvPr>
        </p:nvSpPr>
        <p:spPr>
          <a:xfrm>
            <a:off x="457200" y="838200"/>
            <a:ext cx="8229600" cy="1066800"/>
          </a:xfrm>
        </p:spPr>
        <p:txBody>
          <a:bodyPr>
            <a:noAutofit/>
          </a:bodyPr>
          <a:lstStyle/>
          <a:p>
            <a:r>
              <a:rPr lang="en-US" sz="3200" dirty="0"/>
              <a:t>ConsensusDocs® 200.1 </a:t>
            </a:r>
            <a:r>
              <a:rPr lang="en-US" sz="2325" dirty="0"/>
              <a:t>(Cont’d) (emphasis added)</a:t>
            </a:r>
          </a:p>
        </p:txBody>
      </p:sp>
      <p:sp>
        <p:nvSpPr>
          <p:cNvPr id="3" name="Content Placeholder 2">
            <a:extLst>
              <a:ext uri="{FF2B5EF4-FFF2-40B4-BE49-F238E27FC236}">
                <a16:creationId xmlns:a16="http://schemas.microsoft.com/office/drawing/2014/main" id="{36479ADF-2297-4B39-9F71-91FEF40285AE}"/>
              </a:ext>
            </a:extLst>
          </p:cNvPr>
          <p:cNvSpPr>
            <a:spLocks noGrp="1"/>
          </p:cNvSpPr>
          <p:nvPr>
            <p:ph idx="1"/>
          </p:nvPr>
        </p:nvSpPr>
        <p:spPr>
          <a:xfrm>
            <a:off x="457200" y="1752600"/>
            <a:ext cx="8458200" cy="4648200"/>
          </a:xfrm>
        </p:spPr>
        <p:txBody>
          <a:bodyPr>
            <a:normAutofit fontScale="25000" lnSpcReduction="20000"/>
          </a:bodyPr>
          <a:lstStyle/>
          <a:p>
            <a:pPr marL="0" indent="0">
              <a:buNone/>
            </a:pPr>
            <a:r>
              <a:rPr lang="en-US" sz="5400" dirty="0"/>
              <a:t>3.1. In the event of a decrease in a Baseline Price, the Contract Price shall be equitably adjusted to reflect such decrease, subject to section 3.3 of this Amendment, but only for those Potentially Time and Price-Impacted Materials delivered on or after the date on which written notice of the adjustment in Baseline Price is given.</a:t>
            </a:r>
          </a:p>
          <a:p>
            <a:pPr marL="0" indent="0">
              <a:buNone/>
            </a:pPr>
            <a:endParaRPr lang="en-US" sz="5400" dirty="0"/>
          </a:p>
          <a:p>
            <a:pPr marL="0" indent="0">
              <a:buNone/>
            </a:pPr>
            <a:r>
              <a:rPr lang="en-US" sz="5400" dirty="0"/>
              <a:t>3.2. In the event of an increase in a Baseline Price, the Contract Price shall be equitably adjusted to reflect such increase, subject to section 3.3 of this Amendment, but only for those Potentially Time and Price-Impacted Materials delivered on or after the date on which written notice of the adjustment in Baseline Price is given.</a:t>
            </a:r>
          </a:p>
          <a:p>
            <a:pPr marL="0" indent="0">
              <a:buNone/>
            </a:pPr>
            <a:endParaRPr lang="en-US" sz="5400" dirty="0"/>
          </a:p>
          <a:p>
            <a:pPr marL="0" indent="0">
              <a:buNone/>
            </a:pPr>
            <a:r>
              <a:rPr lang="en-US" sz="5400" b="1" dirty="0"/>
              <a:t>3.3. The Contract Price shall not be adjusted by more than ___% percent of the original Contract Price for the aggregate of the increases or decreases in Baseline Prices for Potentially Time and Price-Impacted Materials.</a:t>
            </a:r>
          </a:p>
          <a:p>
            <a:pPr marL="0" indent="0">
              <a:buNone/>
            </a:pPr>
            <a:endParaRPr lang="en-US" sz="5400" dirty="0"/>
          </a:p>
          <a:p>
            <a:pPr marL="0" indent="0">
              <a:buNone/>
            </a:pPr>
            <a:r>
              <a:rPr lang="en-US" sz="5400" dirty="0"/>
              <a:t>3.4. No adjustment shall be made for any quantities of Potentially Time and Price-Impacted Materials scheduled for delivery under the terms of the Agreement prior to the date on which written notice of the adjustment in Baseline Price is given, unless the failure to deliver such quantities before that date is beyond the control of and without the fault of the Contractor, its Subcontractors and Material Suppliers.</a:t>
            </a:r>
          </a:p>
          <a:p>
            <a:pPr marL="0" indent="0">
              <a:buNone/>
            </a:pPr>
            <a:endParaRPr lang="en-US" sz="5400" dirty="0"/>
          </a:p>
          <a:p>
            <a:pPr marL="0" indent="0">
              <a:buNone/>
            </a:pPr>
            <a:r>
              <a:rPr lang="en-US" sz="5400" dirty="0"/>
              <a:t>4. TIME-IMPACT AND AVAILABILITY If the Contractor is delayed at any time in the commencement or progress of the Work due to a delay in the delivery of, or unavailability of, a Potentially Time and Price-Impacted Material, beyond the control of and without the fault of the Contractor, its Subcontractors and Material Suppliers, the Contractor shall be entitled to an equitable extension of the Contract Time and an equitable adjustment of the Contract Price in accordance with section 6.3 of the Agreement. The Owner and Contractor shall undertake reasonable steps to mitigate the effect of such delays. </a:t>
            </a:r>
            <a:r>
              <a:rPr lang="en-US" sz="5400" b="1" dirty="0"/>
              <a:t>Notwithstanding any other provision to the contrary, the Contractor shall not be liable to the Owner for any expenses, losses or damages arising from a delay in the delivery of a Potentially Time and Price-Impacted Material item not the fault of the Contractor, its Subcontractors and Material Suppliers.</a:t>
            </a:r>
          </a:p>
          <a:p>
            <a:pPr marL="0" indent="0">
              <a:buNone/>
            </a:pPr>
            <a:endParaRPr lang="en-US" dirty="0"/>
          </a:p>
        </p:txBody>
      </p:sp>
    </p:spTree>
    <p:extLst>
      <p:ext uri="{BB962C8B-B14F-4D97-AF65-F5344CB8AC3E}">
        <p14:creationId xmlns:p14="http://schemas.microsoft.com/office/powerpoint/2010/main" val="189086731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3695F-2CA8-4FA8-9498-8B6ABC88481E}"/>
              </a:ext>
            </a:extLst>
          </p:cNvPr>
          <p:cNvSpPr>
            <a:spLocks noGrp="1"/>
          </p:cNvSpPr>
          <p:nvPr>
            <p:ph type="title"/>
          </p:nvPr>
        </p:nvSpPr>
        <p:spPr/>
        <p:txBody>
          <a:bodyPr/>
          <a:lstStyle/>
          <a:p>
            <a:r>
              <a:rPr lang="en-US" dirty="0"/>
              <a:t>Defenses to Delay Claims</a:t>
            </a:r>
          </a:p>
        </p:txBody>
      </p:sp>
      <p:sp>
        <p:nvSpPr>
          <p:cNvPr id="3" name="Content Placeholder 2">
            <a:extLst>
              <a:ext uri="{FF2B5EF4-FFF2-40B4-BE49-F238E27FC236}">
                <a16:creationId xmlns:a16="http://schemas.microsoft.com/office/drawing/2014/main" id="{B7817AB1-D979-4AFB-9B6C-C5D476B49DE9}"/>
              </a:ext>
            </a:extLst>
          </p:cNvPr>
          <p:cNvSpPr>
            <a:spLocks noGrp="1"/>
          </p:cNvSpPr>
          <p:nvPr>
            <p:ph idx="1"/>
          </p:nvPr>
        </p:nvSpPr>
        <p:spPr>
          <a:xfrm>
            <a:off x="457200" y="1981200"/>
            <a:ext cx="8229600" cy="4419600"/>
          </a:xfrm>
        </p:spPr>
        <p:txBody>
          <a:bodyPr>
            <a:normAutofit/>
          </a:bodyPr>
          <a:lstStyle/>
          <a:p>
            <a:r>
              <a:rPr lang="en-US" dirty="0"/>
              <a:t>Notice</a:t>
            </a:r>
          </a:p>
          <a:p>
            <a:r>
              <a:rPr lang="en-US" dirty="0"/>
              <a:t>Not Critical</a:t>
            </a:r>
          </a:p>
          <a:p>
            <a:r>
              <a:rPr lang="en-US" dirty="0"/>
              <a:t>Concurrent</a:t>
            </a:r>
          </a:p>
          <a:p>
            <a:r>
              <a:rPr lang="en-US" dirty="0"/>
              <a:t>Lien Waiver Language</a:t>
            </a:r>
          </a:p>
          <a:p>
            <a:r>
              <a:rPr lang="en-US" dirty="0"/>
              <a:t>Pay App Language</a:t>
            </a:r>
          </a:p>
          <a:p>
            <a:r>
              <a:rPr lang="en-US" dirty="0"/>
              <a:t>Change Order Language </a:t>
            </a:r>
          </a:p>
        </p:txBody>
      </p:sp>
    </p:spTree>
    <p:extLst>
      <p:ext uri="{BB962C8B-B14F-4D97-AF65-F5344CB8AC3E}">
        <p14:creationId xmlns:p14="http://schemas.microsoft.com/office/powerpoint/2010/main" val="2451298632"/>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914400"/>
            <a:ext cx="8382000" cy="1371600"/>
          </a:xfrm>
        </p:spPr>
        <p:txBody>
          <a:bodyPr>
            <a:normAutofit/>
          </a:bodyPr>
          <a:lstStyle/>
          <a:p>
            <a:pPr eaLnBrk="1" hangingPunct="1">
              <a:defRPr/>
            </a:pPr>
            <a:r>
              <a:rPr lang="en-US" dirty="0">
                <a:cs typeface="+mj-cs"/>
              </a:rPr>
              <a:t>Distinguishing Delay and Disruption Claims</a:t>
            </a:r>
          </a:p>
        </p:txBody>
      </p:sp>
      <p:sp>
        <p:nvSpPr>
          <p:cNvPr id="13315" name="Rectangle 3"/>
          <p:cNvSpPr>
            <a:spLocks noGrp="1" noChangeArrowheads="1"/>
          </p:cNvSpPr>
          <p:nvPr>
            <p:ph type="body" idx="1"/>
          </p:nvPr>
        </p:nvSpPr>
        <p:spPr/>
        <p:txBody>
          <a:bodyPr>
            <a:normAutofit/>
          </a:bodyPr>
          <a:lstStyle/>
          <a:p>
            <a:pPr>
              <a:defRPr/>
            </a:pPr>
            <a:r>
              <a:rPr lang="en-US" sz="2250" dirty="0"/>
              <a:t>Delay Claims versus Disruption/Loss of Productivity Claims</a:t>
            </a:r>
          </a:p>
          <a:p>
            <a:pPr lvl="1">
              <a:defRPr/>
            </a:pPr>
            <a:r>
              <a:rPr lang="en-US" sz="2250" dirty="0"/>
              <a:t>With loss of productivity claims, it is irrelevant whether the impacted activities lie on the critical path - although loss of productivity is often a consequence of delay</a:t>
            </a:r>
          </a:p>
          <a:p>
            <a:pPr lvl="1">
              <a:defRPr/>
            </a:pPr>
            <a:r>
              <a:rPr lang="en-US" sz="2250" dirty="0"/>
              <a:t>Loss of productivity is only concerned with unanticipated increases in costs incurred to perform any given work activity</a:t>
            </a:r>
          </a:p>
          <a:p>
            <a:pPr lvl="1">
              <a:defRPr/>
            </a:pPr>
            <a:r>
              <a:rPr lang="en-US" sz="2250" dirty="0"/>
              <a:t>Productivity: </a:t>
            </a:r>
            <a:r>
              <a:rPr lang="en-US" sz="2400" dirty="0"/>
              <a:t>A measurement of rate of output per unit of time or effort, usually measured in labor hours or equipment hours</a:t>
            </a:r>
          </a:p>
          <a:p>
            <a:pPr lvl="1">
              <a:defRPr/>
            </a:pPr>
            <a:endParaRPr lang="en-US" sz="2250" dirty="0"/>
          </a:p>
          <a:p>
            <a:pPr lvl="1">
              <a:defRPr/>
            </a:pPr>
            <a:endParaRPr lang="en-US" sz="2250" dirty="0"/>
          </a:p>
          <a:p>
            <a:pPr lvl="1">
              <a:defRPr/>
            </a:pPr>
            <a:endParaRPr lang="en-US" sz="1500" dirty="0"/>
          </a:p>
          <a:p>
            <a:pPr lvl="2">
              <a:defRPr/>
            </a:pPr>
            <a:endParaRPr lang="en-US" sz="1050" dirty="0"/>
          </a:p>
          <a:p>
            <a:pPr lvl="1">
              <a:defRPr/>
            </a:pPr>
            <a:endParaRPr lang="en-US" sz="1200" dirty="0"/>
          </a:p>
          <a:p>
            <a:pPr eaLnBrk="1" hangingPunct="1">
              <a:buFont typeface="Wingdings"/>
              <a:buChar char="§"/>
              <a:defRPr/>
            </a:pPr>
            <a:endParaRPr lang="en-US" sz="1875" dirty="0"/>
          </a:p>
        </p:txBody>
      </p:sp>
    </p:spTree>
    <p:extLst>
      <p:ext uri="{BB962C8B-B14F-4D97-AF65-F5344CB8AC3E}">
        <p14:creationId xmlns:p14="http://schemas.microsoft.com/office/powerpoint/2010/main" val="147806569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pPr eaLnBrk="1" hangingPunct="1">
              <a:defRPr/>
            </a:pPr>
            <a:r>
              <a:rPr lang="en-US" dirty="0">
                <a:cs typeface="+mj-cs"/>
              </a:rPr>
              <a:t>Essentials to Disruption/Loss of Productivity Claims</a:t>
            </a:r>
            <a:endParaRPr lang="en-US" sz="2325" dirty="0"/>
          </a:p>
        </p:txBody>
      </p:sp>
      <p:sp>
        <p:nvSpPr>
          <p:cNvPr id="13315" name="Rectangle 3"/>
          <p:cNvSpPr>
            <a:spLocks noGrp="1" noChangeArrowheads="1"/>
          </p:cNvSpPr>
          <p:nvPr>
            <p:ph type="body" idx="1"/>
          </p:nvPr>
        </p:nvSpPr>
        <p:spPr>
          <a:xfrm>
            <a:off x="457200" y="2209800"/>
            <a:ext cx="8229600" cy="4191000"/>
          </a:xfrm>
        </p:spPr>
        <p:txBody>
          <a:bodyPr>
            <a:normAutofit/>
          </a:bodyPr>
          <a:lstStyle/>
          <a:p>
            <a:pPr eaLnBrk="1" hangingPunct="1">
              <a:defRPr/>
            </a:pPr>
            <a:r>
              <a:rPr lang="en-US" sz="2100" dirty="0"/>
              <a:t>Elements for a loss of productivity claim</a:t>
            </a:r>
          </a:p>
          <a:p>
            <a:pPr lvl="1">
              <a:defRPr/>
            </a:pPr>
            <a:r>
              <a:rPr lang="en-US" dirty="0"/>
              <a:t>Liability: </a:t>
            </a:r>
          </a:p>
          <a:p>
            <a:pPr lvl="2">
              <a:defRPr/>
            </a:pPr>
            <a:r>
              <a:rPr lang="en-US" sz="2100" dirty="0"/>
              <a:t>Impacts due to errors and omissions in design documents (Design-Bid-Build)</a:t>
            </a:r>
          </a:p>
          <a:p>
            <a:pPr lvl="2">
              <a:defRPr/>
            </a:pPr>
            <a:r>
              <a:rPr lang="en-US" sz="2100" dirty="0"/>
              <a:t>Impacts caused by having to perform work out-of-sequence</a:t>
            </a:r>
          </a:p>
          <a:p>
            <a:pPr lvl="2">
              <a:defRPr/>
            </a:pPr>
            <a:r>
              <a:rPr lang="en-US" sz="2100" dirty="0"/>
              <a:t>Delays which push the project into periods of adverse weather conditions</a:t>
            </a:r>
          </a:p>
          <a:p>
            <a:pPr lvl="2">
              <a:defRPr/>
            </a:pPr>
            <a:r>
              <a:rPr lang="en-US" sz="2100" dirty="0"/>
              <a:t>Effect of excessive overtime due to acceleration</a:t>
            </a:r>
          </a:p>
        </p:txBody>
      </p:sp>
    </p:spTree>
    <p:extLst>
      <p:ext uri="{BB962C8B-B14F-4D97-AF65-F5344CB8AC3E}">
        <p14:creationId xmlns:p14="http://schemas.microsoft.com/office/powerpoint/2010/main" val="363090773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Essentials to Disruption/Loss of Productivity Claims </a:t>
            </a:r>
            <a:r>
              <a:rPr lang="en-US" sz="2325" dirty="0"/>
              <a:t>(Cont’d)</a:t>
            </a:r>
            <a:endParaRPr lang="en-US" dirty="0"/>
          </a:p>
        </p:txBody>
      </p:sp>
      <p:sp>
        <p:nvSpPr>
          <p:cNvPr id="3" name="Content Placeholder 2"/>
          <p:cNvSpPr>
            <a:spLocks noGrp="1"/>
          </p:cNvSpPr>
          <p:nvPr>
            <p:ph idx="1"/>
          </p:nvPr>
        </p:nvSpPr>
        <p:spPr/>
        <p:txBody>
          <a:bodyPr>
            <a:normAutofit/>
          </a:bodyPr>
          <a:lstStyle/>
          <a:p>
            <a:pPr lvl="1">
              <a:defRPr/>
            </a:pPr>
            <a:r>
              <a:rPr lang="en-US" dirty="0"/>
              <a:t>Causation</a:t>
            </a:r>
          </a:p>
          <a:p>
            <a:pPr lvl="2">
              <a:defRPr/>
            </a:pPr>
            <a:r>
              <a:rPr lang="en-US" sz="2100" dirty="0"/>
              <a:t>Events were unforeseeable at time of subcontract or change order execution.</a:t>
            </a:r>
          </a:p>
          <a:p>
            <a:pPr lvl="2">
              <a:defRPr/>
            </a:pPr>
            <a:r>
              <a:rPr lang="en-US" sz="2100" dirty="0"/>
              <a:t>Events were beyond claimant’s control.</a:t>
            </a:r>
          </a:p>
          <a:p>
            <a:pPr lvl="2">
              <a:defRPr/>
            </a:pPr>
            <a:r>
              <a:rPr lang="en-US" sz="2100" dirty="0"/>
              <a:t>Events were caused by owner or design professional (Design-Bid-Build, </a:t>
            </a:r>
            <a:r>
              <a:rPr lang="en-US" sz="2100" u="sng" dirty="0"/>
              <a:t>not</a:t>
            </a:r>
            <a:r>
              <a:rPr lang="en-US" sz="2100" dirty="0"/>
              <a:t> design-build contract if caused by design team).</a:t>
            </a:r>
          </a:p>
          <a:p>
            <a:pPr lvl="2">
              <a:defRPr/>
            </a:pPr>
            <a:r>
              <a:rPr lang="en-US" sz="2100" dirty="0"/>
              <a:t>Events were caused by situations for which the owner assumed contractual liability, such as a force majeure or differing site conditions. </a:t>
            </a:r>
          </a:p>
          <a:p>
            <a:pPr marL="1371600" lvl="3" indent="0">
              <a:buNone/>
              <a:defRPr/>
            </a:pPr>
            <a:endParaRPr lang="en-US" sz="1700" dirty="0"/>
          </a:p>
          <a:p>
            <a:endParaRPr lang="en-US" sz="2100" dirty="0"/>
          </a:p>
        </p:txBody>
      </p:sp>
    </p:spTree>
    <p:extLst>
      <p:ext uri="{BB962C8B-B14F-4D97-AF65-F5344CB8AC3E}">
        <p14:creationId xmlns:p14="http://schemas.microsoft.com/office/powerpoint/2010/main" val="358221930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Essentials to Disruption/Loss of Productivity Claims </a:t>
            </a:r>
            <a:r>
              <a:rPr lang="en-US" sz="2325" dirty="0"/>
              <a:t>(Cont’d)</a:t>
            </a:r>
            <a:endParaRPr lang="en-US" dirty="0"/>
          </a:p>
        </p:txBody>
      </p:sp>
      <p:sp>
        <p:nvSpPr>
          <p:cNvPr id="3" name="Content Placeholder 2"/>
          <p:cNvSpPr>
            <a:spLocks noGrp="1"/>
          </p:cNvSpPr>
          <p:nvPr>
            <p:ph idx="1"/>
          </p:nvPr>
        </p:nvSpPr>
        <p:spPr/>
        <p:txBody>
          <a:bodyPr>
            <a:normAutofit/>
          </a:bodyPr>
          <a:lstStyle/>
          <a:p>
            <a:pPr lvl="1">
              <a:defRPr/>
            </a:pPr>
            <a:r>
              <a:rPr lang="en-US" dirty="0"/>
              <a:t>Damages</a:t>
            </a:r>
          </a:p>
          <a:p>
            <a:pPr lvl="2">
              <a:defRPr/>
            </a:pPr>
            <a:r>
              <a:rPr lang="en-US" sz="2100" dirty="0"/>
              <a:t>Must present a reasonably accurate estimate of losses.</a:t>
            </a:r>
          </a:p>
          <a:p>
            <a:pPr lvl="2">
              <a:defRPr/>
            </a:pPr>
            <a:r>
              <a:rPr lang="en-US" sz="2100" dirty="0"/>
              <a:t>Not necessarily a precise calculation; but must utilize a methodology recognized by the courts/arbitrator.</a:t>
            </a:r>
          </a:p>
          <a:p>
            <a:pPr lvl="2">
              <a:defRPr/>
            </a:pPr>
            <a:r>
              <a:rPr lang="en-US" sz="2100" dirty="0"/>
              <a:t>Start with Job Cost Report.</a:t>
            </a:r>
          </a:p>
        </p:txBody>
      </p:sp>
    </p:spTree>
    <p:extLst>
      <p:ext uri="{BB962C8B-B14F-4D97-AF65-F5344CB8AC3E}">
        <p14:creationId xmlns:p14="http://schemas.microsoft.com/office/powerpoint/2010/main" val="2451024510"/>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B25CC-CCFD-4FA9-95F8-A4F3E05686E1}"/>
              </a:ext>
            </a:extLst>
          </p:cNvPr>
          <p:cNvSpPr>
            <a:spLocks noGrp="1"/>
          </p:cNvSpPr>
          <p:nvPr>
            <p:ph type="title"/>
          </p:nvPr>
        </p:nvSpPr>
        <p:spPr>
          <a:xfrm>
            <a:off x="533400" y="762000"/>
            <a:ext cx="8229600" cy="1371600"/>
          </a:xfrm>
        </p:spPr>
        <p:txBody>
          <a:bodyPr/>
          <a:lstStyle/>
          <a:p>
            <a:r>
              <a:rPr lang="en-US" dirty="0"/>
              <a:t>Disruption and COVID-19</a:t>
            </a:r>
          </a:p>
        </p:txBody>
      </p:sp>
      <p:sp>
        <p:nvSpPr>
          <p:cNvPr id="3" name="Content Placeholder 2">
            <a:extLst>
              <a:ext uri="{FF2B5EF4-FFF2-40B4-BE49-F238E27FC236}">
                <a16:creationId xmlns:a16="http://schemas.microsoft.com/office/drawing/2014/main" id="{12C9D9FB-C9BD-4EB7-AACE-804C6DD327CD}"/>
              </a:ext>
            </a:extLst>
          </p:cNvPr>
          <p:cNvSpPr>
            <a:spLocks noGrp="1"/>
          </p:cNvSpPr>
          <p:nvPr>
            <p:ph idx="1"/>
          </p:nvPr>
        </p:nvSpPr>
        <p:spPr>
          <a:xfrm>
            <a:off x="304800" y="1981200"/>
            <a:ext cx="8686800" cy="4038600"/>
          </a:xfrm>
        </p:spPr>
        <p:txBody>
          <a:bodyPr>
            <a:normAutofit fontScale="77500" lnSpcReduction="20000"/>
          </a:bodyPr>
          <a:lstStyle/>
          <a:p>
            <a:r>
              <a:rPr lang="en-US" dirty="0"/>
              <a:t>The COVID-19 pandemic and other factors have caused global disruptions to supply chains and labor markets, and caused subcontractors (as well as owners and contractors) to make difficult decisions as to how to proceed. For example, instead of accepting that an unforeseen disruptive event has necessitated a work stoppage, an owner and contractor may instruct subcontractors to proceed with the project, be as efficient as possible, and work around the impediments.</a:t>
            </a:r>
            <a:br>
              <a:rPr lang="en-US" dirty="0"/>
            </a:br>
            <a:r>
              <a:rPr lang="en-US" dirty="0"/>
              <a:t> </a:t>
            </a:r>
          </a:p>
          <a:p>
            <a:r>
              <a:rPr lang="en-US" dirty="0"/>
              <a:t>It is important for subcontractors to promptly convey and provide notice to the contractor that changes to the project may cause a decrease to productivity and increased costs. </a:t>
            </a:r>
          </a:p>
        </p:txBody>
      </p:sp>
    </p:spTree>
    <p:extLst>
      <p:ext uri="{BB962C8B-B14F-4D97-AF65-F5344CB8AC3E}">
        <p14:creationId xmlns:p14="http://schemas.microsoft.com/office/powerpoint/2010/main" val="66464224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Proving Disruption Damages</a:t>
            </a:r>
          </a:p>
        </p:txBody>
      </p:sp>
      <p:sp>
        <p:nvSpPr>
          <p:cNvPr id="3" name="Content Placeholder 2"/>
          <p:cNvSpPr>
            <a:spLocks noGrp="1"/>
          </p:cNvSpPr>
          <p:nvPr>
            <p:ph idx="1"/>
          </p:nvPr>
        </p:nvSpPr>
        <p:spPr>
          <a:xfrm>
            <a:off x="457200" y="2133600"/>
            <a:ext cx="8229600" cy="4038600"/>
          </a:xfrm>
        </p:spPr>
        <p:txBody>
          <a:bodyPr>
            <a:normAutofit fontScale="92500" lnSpcReduction="10000"/>
          </a:bodyPr>
          <a:lstStyle/>
          <a:p>
            <a:r>
              <a:rPr lang="en-US" dirty="0"/>
              <a:t>Sample Methodologies</a:t>
            </a:r>
          </a:p>
          <a:p>
            <a:pPr lvl="1"/>
            <a:r>
              <a:rPr lang="en-US" dirty="0"/>
              <a:t>Actual Cost Method</a:t>
            </a:r>
          </a:p>
          <a:p>
            <a:pPr lvl="1"/>
            <a:r>
              <a:rPr lang="en-US" dirty="0"/>
              <a:t>Measured Mile</a:t>
            </a:r>
          </a:p>
          <a:p>
            <a:pPr lvl="1"/>
            <a:r>
              <a:rPr lang="en-US" dirty="0"/>
              <a:t>Similar Work Comparison</a:t>
            </a:r>
          </a:p>
          <a:p>
            <a:pPr lvl="1"/>
            <a:r>
              <a:rPr lang="en-US" dirty="0"/>
              <a:t>Specialty Industry Studies</a:t>
            </a:r>
          </a:p>
          <a:p>
            <a:pPr lvl="1"/>
            <a:r>
              <a:rPr lang="en-US" dirty="0"/>
              <a:t>General Industry Studies</a:t>
            </a:r>
          </a:p>
          <a:p>
            <a:pPr lvl="1"/>
            <a:r>
              <a:rPr lang="en-US" dirty="0"/>
              <a:t>Total Cost Method</a:t>
            </a:r>
          </a:p>
          <a:p>
            <a:pPr lvl="2"/>
            <a:r>
              <a:rPr lang="en-US" dirty="0"/>
              <a:t>Modified Total Cost Method</a:t>
            </a:r>
          </a:p>
          <a:p>
            <a:pPr lvl="2"/>
            <a:r>
              <a:rPr lang="en-US" dirty="0"/>
              <a:t>Probably need expert testimony</a:t>
            </a:r>
          </a:p>
          <a:p>
            <a:pPr lvl="1"/>
            <a:endParaRPr lang="en-US" dirty="0"/>
          </a:p>
        </p:txBody>
      </p:sp>
    </p:spTree>
    <p:extLst>
      <p:ext uri="{BB962C8B-B14F-4D97-AF65-F5344CB8AC3E}">
        <p14:creationId xmlns:p14="http://schemas.microsoft.com/office/powerpoint/2010/main" val="342402928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8A0C3-143A-4613-9F58-342A58895C5F}"/>
              </a:ext>
            </a:extLst>
          </p:cNvPr>
          <p:cNvSpPr>
            <a:spLocks noGrp="1"/>
          </p:cNvSpPr>
          <p:nvPr>
            <p:ph type="title"/>
          </p:nvPr>
        </p:nvSpPr>
        <p:spPr/>
        <p:txBody>
          <a:bodyPr/>
          <a:lstStyle/>
          <a:p>
            <a:r>
              <a:rPr lang="en-US" dirty="0"/>
              <a:t>Defenses to Disruption Claims</a:t>
            </a:r>
          </a:p>
        </p:txBody>
      </p:sp>
      <p:sp>
        <p:nvSpPr>
          <p:cNvPr id="3" name="Content Placeholder 2">
            <a:extLst>
              <a:ext uri="{FF2B5EF4-FFF2-40B4-BE49-F238E27FC236}">
                <a16:creationId xmlns:a16="http://schemas.microsoft.com/office/drawing/2014/main" id="{1574E305-07F6-4CB2-BE46-F3B3DC21B519}"/>
              </a:ext>
            </a:extLst>
          </p:cNvPr>
          <p:cNvSpPr>
            <a:spLocks noGrp="1"/>
          </p:cNvSpPr>
          <p:nvPr>
            <p:ph idx="1"/>
          </p:nvPr>
        </p:nvSpPr>
        <p:spPr>
          <a:xfrm>
            <a:off x="457200" y="1981200"/>
            <a:ext cx="8229600" cy="4038600"/>
          </a:xfrm>
        </p:spPr>
        <p:txBody>
          <a:bodyPr/>
          <a:lstStyle/>
          <a:p>
            <a:r>
              <a:rPr lang="en-US" dirty="0"/>
              <a:t>Notice</a:t>
            </a:r>
          </a:p>
          <a:p>
            <a:r>
              <a:rPr lang="en-US" dirty="0"/>
              <a:t>Job Cost Report</a:t>
            </a:r>
          </a:p>
          <a:p>
            <a:r>
              <a:rPr lang="en-US" dirty="0"/>
              <a:t>Lien Waiver Language</a:t>
            </a:r>
          </a:p>
          <a:p>
            <a:r>
              <a:rPr lang="en-US" dirty="0"/>
              <a:t>Pay App Language</a:t>
            </a:r>
          </a:p>
          <a:p>
            <a:r>
              <a:rPr lang="en-US" dirty="0"/>
              <a:t>Change Order Language</a:t>
            </a:r>
          </a:p>
        </p:txBody>
      </p:sp>
    </p:spTree>
    <p:extLst>
      <p:ext uri="{BB962C8B-B14F-4D97-AF65-F5344CB8AC3E}">
        <p14:creationId xmlns:p14="http://schemas.microsoft.com/office/powerpoint/2010/main" val="307861900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eaLnBrk="1" hangingPunct="1">
              <a:defRPr/>
            </a:pPr>
            <a:r>
              <a:rPr lang="en-US" dirty="0"/>
              <a:t>Tips for Delay and Disruption Claims: An Overview</a:t>
            </a:r>
            <a:endParaRPr lang="en-US" dirty="0">
              <a:cs typeface="+mj-cs"/>
            </a:endParaRPr>
          </a:p>
        </p:txBody>
      </p:sp>
      <p:sp>
        <p:nvSpPr>
          <p:cNvPr id="5123" name="Rectangle 3"/>
          <p:cNvSpPr>
            <a:spLocks noGrp="1" noChangeArrowheads="1"/>
          </p:cNvSpPr>
          <p:nvPr>
            <p:ph type="body" idx="1"/>
          </p:nvPr>
        </p:nvSpPr>
        <p:spPr>
          <a:xfrm>
            <a:off x="381000" y="2209800"/>
            <a:ext cx="8229600" cy="4038600"/>
          </a:xfrm>
        </p:spPr>
        <p:txBody>
          <a:bodyPr>
            <a:normAutofit fontScale="92500" lnSpcReduction="10000"/>
          </a:bodyPr>
          <a:lstStyle/>
          <a:p>
            <a:pPr eaLnBrk="1" hangingPunct="1">
              <a:defRPr/>
            </a:pPr>
            <a:r>
              <a:rPr lang="en-US" sz="2600" dirty="0">
                <a:ea typeface="ＭＳ Ｐゴシック" pitchFamily="34" charset="-128"/>
              </a:rPr>
              <a:t>With the elements in mind, some common keys to claims to consider:</a:t>
            </a:r>
          </a:p>
          <a:p>
            <a:pPr lvl="1" eaLnBrk="1" hangingPunct="1">
              <a:defRPr/>
            </a:pPr>
            <a:r>
              <a:rPr lang="en-US" dirty="0">
                <a:ea typeface="ＭＳ Ｐゴシック" pitchFamily="34" charset="-128"/>
              </a:rPr>
              <a:t>Know the Subcontract Key Terms</a:t>
            </a:r>
          </a:p>
          <a:p>
            <a:pPr lvl="1" eaLnBrk="1" hangingPunct="1">
              <a:defRPr/>
            </a:pPr>
            <a:r>
              <a:rPr lang="en-US" dirty="0">
                <a:ea typeface="ＭＳ Ｐゴシック" pitchFamily="34" charset="-128"/>
              </a:rPr>
              <a:t>Provide Information to Plan the Project</a:t>
            </a:r>
          </a:p>
          <a:p>
            <a:pPr lvl="1" eaLnBrk="1" hangingPunct="1">
              <a:defRPr/>
            </a:pPr>
            <a:r>
              <a:rPr lang="en-US" dirty="0">
                <a:ea typeface="ＭＳ Ｐゴシック" pitchFamily="34" charset="-128"/>
              </a:rPr>
              <a:t>Follow the Subcontract and Plan</a:t>
            </a:r>
          </a:p>
          <a:p>
            <a:pPr lvl="1" eaLnBrk="1" hangingPunct="1">
              <a:defRPr/>
            </a:pPr>
            <a:r>
              <a:rPr lang="en-US" dirty="0">
                <a:ea typeface="ＭＳ Ｐゴシック" pitchFamily="34" charset="-128"/>
              </a:rPr>
              <a:t>Document</a:t>
            </a:r>
          </a:p>
          <a:p>
            <a:pPr lvl="2">
              <a:defRPr/>
            </a:pPr>
            <a:r>
              <a:rPr lang="en-US" dirty="0">
                <a:ea typeface="ＭＳ Ｐゴシック" pitchFamily="34" charset="-128"/>
              </a:rPr>
              <a:t>Promptly document, communicate, and provide notice in daily reports, meeting minutes, scheduled updates, etc. </a:t>
            </a:r>
          </a:p>
          <a:p>
            <a:pPr lvl="1" eaLnBrk="1" hangingPunct="1">
              <a:defRPr/>
            </a:pPr>
            <a:r>
              <a:rPr lang="en-US" dirty="0">
                <a:ea typeface="ＭＳ Ｐゴシック" pitchFamily="34" charset="-128"/>
              </a:rPr>
              <a:t>Diagnose delay and productivity impacts early (RFIs/Rain Delays, etc.)</a:t>
            </a:r>
          </a:p>
          <a:p>
            <a:pPr lvl="3" eaLnBrk="1" hangingPunct="1">
              <a:defRPr/>
            </a:pPr>
            <a:endParaRPr lang="en-US" dirty="0">
              <a:ea typeface="ＭＳ Ｐゴシック" pitchFamily="34" charset="-128"/>
            </a:endParaRPr>
          </a:p>
          <a:p>
            <a:pPr lvl="2" eaLnBrk="1" hangingPunct="1">
              <a:defRPr/>
            </a:pPr>
            <a:endParaRPr lang="en-US" dirty="0">
              <a:ea typeface="ＭＳ Ｐゴシック" pitchFamily="34" charset="-128"/>
            </a:endParaRPr>
          </a:p>
          <a:p>
            <a:pPr lvl="1" eaLnBrk="1" hangingPunct="1">
              <a:defRPr/>
            </a:pPr>
            <a:endParaRPr lang="en-US" dirty="0">
              <a:ea typeface="ＭＳ Ｐゴシック" pitchFamily="34" charset="-128"/>
            </a:endParaRPr>
          </a:p>
          <a:p>
            <a:pPr lvl="1" eaLnBrk="1" hangingPunct="1">
              <a:defRPr/>
            </a:pPr>
            <a:endParaRPr lang="en-US" dirty="0">
              <a:ea typeface="ＭＳ Ｐゴシック" pitchFamily="34" charset="-128"/>
            </a:endParaRPr>
          </a:p>
        </p:txBody>
      </p:sp>
    </p:spTree>
    <p:extLst>
      <p:ext uri="{BB962C8B-B14F-4D97-AF65-F5344CB8AC3E}">
        <p14:creationId xmlns:p14="http://schemas.microsoft.com/office/powerpoint/2010/main" val="140229610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pPr>
              <a:defRPr/>
            </a:pPr>
            <a:r>
              <a:rPr lang="en-US" dirty="0"/>
              <a:t>Tips for Delay and Disruption Claims: An Overview</a:t>
            </a:r>
            <a:endParaRPr lang="en-US" dirty="0">
              <a:cs typeface="+mj-cs"/>
            </a:endParaRPr>
          </a:p>
        </p:txBody>
      </p:sp>
      <p:sp>
        <p:nvSpPr>
          <p:cNvPr id="6147" name="Rectangle 3"/>
          <p:cNvSpPr>
            <a:spLocks noGrp="1" noChangeArrowheads="1"/>
          </p:cNvSpPr>
          <p:nvPr>
            <p:ph type="body" idx="1"/>
          </p:nvPr>
        </p:nvSpPr>
        <p:spPr>
          <a:xfrm>
            <a:off x="457200" y="2362200"/>
            <a:ext cx="8229600" cy="3657600"/>
          </a:xfrm>
        </p:spPr>
        <p:txBody>
          <a:bodyPr/>
          <a:lstStyle/>
          <a:p>
            <a:pPr eaLnBrk="1" hangingPunct="1">
              <a:defRPr/>
            </a:pPr>
            <a:r>
              <a:rPr lang="en-US" sz="2400" dirty="0">
                <a:ea typeface="ＭＳ Ｐゴシック" pitchFamily="34" charset="-128"/>
              </a:rPr>
              <a:t>Traps to successful claims:</a:t>
            </a:r>
          </a:p>
          <a:p>
            <a:pPr lvl="1" eaLnBrk="1" hangingPunct="1">
              <a:defRPr/>
            </a:pPr>
            <a:r>
              <a:rPr lang="en-US" dirty="0">
                <a:ea typeface="ＭＳ Ｐゴシック" pitchFamily="34" charset="-128"/>
              </a:rPr>
              <a:t>A Subcontractor claim can be doomed by a lack of prior and proper planning and execution, by the Subcontract terms and conditions, or by not following the Subcontract </a:t>
            </a:r>
            <a:endParaRPr lang="en-US" sz="2100" dirty="0">
              <a:ea typeface="ＭＳ Ｐゴシック" pitchFamily="34" charset="-128"/>
            </a:endParaRPr>
          </a:p>
          <a:p>
            <a:pPr lvl="3" eaLnBrk="1" hangingPunct="1">
              <a:defRPr/>
            </a:pPr>
            <a:endParaRPr lang="en-US" dirty="0">
              <a:ea typeface="ＭＳ Ｐゴシック" pitchFamily="34" charset="-128"/>
            </a:endParaRPr>
          </a:p>
          <a:p>
            <a:pPr lvl="2" eaLnBrk="1" hangingPunct="1">
              <a:defRPr/>
            </a:pPr>
            <a:endParaRPr lang="en-US" dirty="0">
              <a:ea typeface="ＭＳ Ｐゴシック" pitchFamily="34" charset="-128"/>
            </a:endParaRPr>
          </a:p>
          <a:p>
            <a:pPr lvl="1" eaLnBrk="1" hangingPunct="1">
              <a:defRPr/>
            </a:pPr>
            <a:endParaRPr lang="en-US" dirty="0">
              <a:ea typeface="ＭＳ Ｐゴシック" pitchFamily="34" charset="-128"/>
            </a:endParaRPr>
          </a:p>
          <a:p>
            <a:pPr lvl="1" eaLnBrk="1" hangingPunct="1">
              <a:defRPr/>
            </a:pPr>
            <a:endParaRPr lang="en-US" dirty="0">
              <a:ea typeface="ＭＳ Ｐゴシック" pitchFamily="34" charset="-128"/>
            </a:endParaRPr>
          </a:p>
        </p:txBody>
      </p:sp>
    </p:spTree>
    <p:extLst>
      <p:ext uri="{BB962C8B-B14F-4D97-AF65-F5344CB8AC3E}">
        <p14:creationId xmlns:p14="http://schemas.microsoft.com/office/powerpoint/2010/main" val="36384575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Contractual Provisions</a:t>
            </a:r>
          </a:p>
        </p:txBody>
      </p:sp>
      <p:sp>
        <p:nvSpPr>
          <p:cNvPr id="3" name="Content Placeholder 2"/>
          <p:cNvSpPr>
            <a:spLocks noGrp="1"/>
          </p:cNvSpPr>
          <p:nvPr>
            <p:ph idx="1"/>
          </p:nvPr>
        </p:nvSpPr>
        <p:spPr>
          <a:xfrm>
            <a:off x="457200" y="2133600"/>
            <a:ext cx="8229600" cy="4038600"/>
          </a:xfrm>
        </p:spPr>
        <p:txBody>
          <a:bodyPr>
            <a:normAutofit/>
          </a:bodyPr>
          <a:lstStyle/>
          <a:p>
            <a:r>
              <a:rPr lang="en-US" altLang="en-US" sz="2100" dirty="0"/>
              <a:t>What contractual provisions impact time, delay, and disruption issues?</a:t>
            </a:r>
          </a:p>
          <a:p>
            <a:pPr lvl="1">
              <a:defRPr/>
            </a:pPr>
            <a:r>
              <a:rPr lang="en-US" altLang="en-US" dirty="0"/>
              <a:t>Definitions of Substantial Completion/Time</a:t>
            </a:r>
          </a:p>
          <a:p>
            <a:pPr lvl="1">
              <a:defRPr/>
            </a:pPr>
            <a:r>
              <a:rPr lang="en-US" altLang="en-US" dirty="0"/>
              <a:t>Date of Commencement</a:t>
            </a:r>
          </a:p>
          <a:p>
            <a:pPr lvl="1">
              <a:defRPr/>
            </a:pPr>
            <a:r>
              <a:rPr lang="en-US" altLang="en-US" dirty="0"/>
              <a:t>Scheduling (i.e. Critical Path Method (CPM))</a:t>
            </a:r>
          </a:p>
          <a:p>
            <a:pPr lvl="1">
              <a:defRPr/>
            </a:pPr>
            <a:r>
              <a:rPr lang="en-US" altLang="en-US" dirty="0"/>
              <a:t>Claim Provisions for Delays (Unexcused vs. Excused Delay)</a:t>
            </a:r>
          </a:p>
          <a:p>
            <a:pPr lvl="1">
              <a:defRPr/>
            </a:pPr>
            <a:r>
              <a:rPr lang="en-US" altLang="en-US" dirty="0"/>
              <a:t>Concurrent Delays</a:t>
            </a:r>
          </a:p>
          <a:p>
            <a:pPr lvl="1">
              <a:defRPr/>
            </a:pPr>
            <a:r>
              <a:rPr lang="en-US" altLang="en-US" dirty="0"/>
              <a:t>No Damages for Delay or Disruption Clauses</a:t>
            </a:r>
          </a:p>
          <a:p>
            <a:endParaRPr lang="en-US" dirty="0"/>
          </a:p>
        </p:txBody>
      </p:sp>
    </p:spTree>
    <p:extLst>
      <p:ext uri="{BB962C8B-B14F-4D97-AF65-F5344CB8AC3E}">
        <p14:creationId xmlns:p14="http://schemas.microsoft.com/office/powerpoint/2010/main" val="200046083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1066800"/>
            <a:ext cx="8153400" cy="762000"/>
          </a:xfrm>
        </p:spPr>
        <p:txBody>
          <a:bodyPr>
            <a:noAutofit/>
          </a:bodyPr>
          <a:lstStyle/>
          <a:p>
            <a:pPr eaLnBrk="1" hangingPunct="1">
              <a:defRPr/>
            </a:pPr>
            <a:r>
              <a:rPr lang="en-US" dirty="0">
                <a:cs typeface="+mj-cs"/>
              </a:rPr>
              <a:t>Know the Contract; Is There Any Favorable Law?</a:t>
            </a:r>
          </a:p>
        </p:txBody>
      </p:sp>
      <p:sp>
        <p:nvSpPr>
          <p:cNvPr id="7171" name="Rectangle 3"/>
          <p:cNvSpPr>
            <a:spLocks noGrp="1" noChangeArrowheads="1"/>
          </p:cNvSpPr>
          <p:nvPr>
            <p:ph type="body" idx="1"/>
          </p:nvPr>
        </p:nvSpPr>
        <p:spPr>
          <a:xfrm>
            <a:off x="685800" y="2057400"/>
            <a:ext cx="7200900" cy="4343400"/>
          </a:xfrm>
        </p:spPr>
        <p:txBody>
          <a:bodyPr>
            <a:normAutofit fontScale="70000" lnSpcReduction="20000"/>
          </a:bodyPr>
          <a:lstStyle/>
          <a:p>
            <a:pPr eaLnBrk="1" hangingPunct="1">
              <a:defRPr/>
            </a:pPr>
            <a:r>
              <a:rPr lang="en-US" sz="3000" dirty="0"/>
              <a:t>Know the Contract/Subcontract: </a:t>
            </a:r>
            <a:endParaRPr lang="en-US" sz="3000" dirty="0">
              <a:ea typeface="ＭＳ Ｐゴシック" pitchFamily="34" charset="-128"/>
            </a:endParaRPr>
          </a:p>
          <a:p>
            <a:pPr lvl="1">
              <a:defRPr/>
            </a:pPr>
            <a:r>
              <a:rPr lang="en-US" sz="3000" dirty="0">
                <a:ea typeface="ＭＳ Ｐゴシック" pitchFamily="34" charset="-128"/>
              </a:rPr>
              <a:t>Provisions relative to the schedule of work</a:t>
            </a:r>
          </a:p>
          <a:p>
            <a:pPr lvl="1">
              <a:defRPr/>
            </a:pPr>
            <a:r>
              <a:rPr lang="en-US" sz="3000" dirty="0">
                <a:ea typeface="ＭＳ Ｐゴシック" pitchFamily="34" charset="-128"/>
              </a:rPr>
              <a:t>Subcontractor’s ability to seek relief from changes to and impacts upon his </a:t>
            </a:r>
            <a:r>
              <a:rPr lang="en-US" altLang="ja-JP" sz="3000" dirty="0">
                <a:ea typeface="ＭＳ Ｐゴシック" pitchFamily="34" charset="-128"/>
              </a:rPr>
              <a:t>work plan and schedule</a:t>
            </a:r>
          </a:p>
          <a:p>
            <a:pPr lvl="1">
              <a:defRPr/>
            </a:pPr>
            <a:r>
              <a:rPr lang="en-US" altLang="ja-JP" sz="3000" dirty="0">
                <a:ea typeface="ＭＳ Ｐゴシック" pitchFamily="34" charset="-128"/>
              </a:rPr>
              <a:t>Notice and claims provisions</a:t>
            </a:r>
          </a:p>
          <a:p>
            <a:pPr lvl="1">
              <a:spcAft>
                <a:spcPts val="450"/>
              </a:spcAft>
              <a:defRPr/>
            </a:pPr>
            <a:r>
              <a:rPr lang="en-US" sz="3000" dirty="0">
                <a:ea typeface="ＭＳ Ｐゴシック" pitchFamily="34" charset="-128"/>
              </a:rPr>
              <a:t>A Subcontract that has an enforceable “ no damages for delay or disruption” clause may prevent the subcontractor from obtaining money as a result of delays or disruption</a:t>
            </a:r>
          </a:p>
          <a:p>
            <a:pPr lvl="1">
              <a:spcAft>
                <a:spcPts val="450"/>
              </a:spcAft>
              <a:defRPr/>
            </a:pPr>
            <a:r>
              <a:rPr lang="en-US" sz="3000" dirty="0">
                <a:ea typeface="ＭＳ Ｐゴシック" pitchFamily="34" charset="-128"/>
              </a:rPr>
              <a:t>Consider negotiating harmful terms and conditions away</a:t>
            </a:r>
          </a:p>
          <a:p>
            <a:pPr lvl="1" eaLnBrk="1" hangingPunct="1">
              <a:defRPr/>
            </a:pPr>
            <a:r>
              <a:rPr lang="en-US" sz="3000" dirty="0">
                <a:ea typeface="ＭＳ Ｐゴシック" pitchFamily="34" charset="-128"/>
              </a:rPr>
              <a:t>Obtain a copy of the Contract/Subcontract and understand the obligations before bidding or contracting</a:t>
            </a:r>
          </a:p>
          <a:p>
            <a:pPr>
              <a:defRPr/>
            </a:pPr>
            <a:r>
              <a:rPr lang="en-US" sz="3000" dirty="0"/>
              <a:t>Is There Any Favorable Law?: </a:t>
            </a:r>
            <a:endParaRPr lang="en-US" sz="3000" dirty="0">
              <a:ea typeface="ＭＳ Ｐゴシック" pitchFamily="34" charset="-128"/>
            </a:endParaRPr>
          </a:p>
          <a:p>
            <a:pPr lvl="1">
              <a:defRPr/>
            </a:pPr>
            <a:r>
              <a:rPr lang="en-US" sz="3000" dirty="0">
                <a:ea typeface="ＭＳ Ｐゴシック" pitchFamily="34" charset="-128"/>
              </a:rPr>
              <a:t>Prompt Pay Act, Pay If Paid, Indemnity</a:t>
            </a:r>
          </a:p>
          <a:p>
            <a:pPr lvl="1" eaLnBrk="1" hangingPunct="1">
              <a:defRPr/>
            </a:pPr>
            <a:endParaRPr lang="en-US" sz="3000" dirty="0">
              <a:ea typeface="ＭＳ Ｐゴシック" pitchFamily="34" charset="-128"/>
            </a:endParaRPr>
          </a:p>
        </p:txBody>
      </p:sp>
    </p:spTree>
    <p:extLst>
      <p:ext uri="{BB962C8B-B14F-4D97-AF65-F5344CB8AC3E}">
        <p14:creationId xmlns:p14="http://schemas.microsoft.com/office/powerpoint/2010/main" val="1700703809"/>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66786-C518-4BD6-9487-7481F00546F2}"/>
              </a:ext>
            </a:extLst>
          </p:cNvPr>
          <p:cNvSpPr>
            <a:spLocks noGrp="1"/>
          </p:cNvSpPr>
          <p:nvPr>
            <p:ph type="title"/>
          </p:nvPr>
        </p:nvSpPr>
        <p:spPr/>
        <p:txBody>
          <a:bodyPr/>
          <a:lstStyle/>
          <a:p>
            <a:r>
              <a:rPr lang="en-US" dirty="0"/>
              <a:t>Scheduling Issues and Delays</a:t>
            </a:r>
          </a:p>
        </p:txBody>
      </p:sp>
      <p:sp>
        <p:nvSpPr>
          <p:cNvPr id="3" name="Content Placeholder 2">
            <a:extLst>
              <a:ext uri="{FF2B5EF4-FFF2-40B4-BE49-F238E27FC236}">
                <a16:creationId xmlns:a16="http://schemas.microsoft.com/office/drawing/2014/main" id="{B2A6A79F-B7EF-44F9-83CF-52CC585BB3E3}"/>
              </a:ext>
            </a:extLst>
          </p:cNvPr>
          <p:cNvSpPr>
            <a:spLocks noGrp="1"/>
          </p:cNvSpPr>
          <p:nvPr>
            <p:ph idx="1"/>
          </p:nvPr>
        </p:nvSpPr>
        <p:spPr>
          <a:xfrm>
            <a:off x="381000" y="1992086"/>
            <a:ext cx="8229600" cy="4332514"/>
          </a:xfrm>
        </p:spPr>
        <p:txBody>
          <a:bodyPr>
            <a:normAutofit fontScale="85000" lnSpcReduction="10000"/>
          </a:bodyPr>
          <a:lstStyle/>
          <a:p>
            <a:r>
              <a:rPr lang="en-US" dirty="0"/>
              <a:t>Labor shortages and material supply issues can trigger a chain reaction causing delays and/or disruption. </a:t>
            </a:r>
          </a:p>
          <a:p>
            <a:r>
              <a:rPr lang="en-US" dirty="0"/>
              <a:t>If the owner/GC holds the substantial completion date firm, that usually results in major trade stacking for subcontractors, which may cause significant inefficiency. </a:t>
            </a:r>
          </a:p>
          <a:p>
            <a:r>
              <a:rPr lang="en-US" dirty="0"/>
              <a:t>When providing input into the schedule, consider scheduling in more float days for inevitable delays, and likely delays in obtaining permits from municipalities when developing/modifying the schedule.</a:t>
            </a:r>
          </a:p>
        </p:txBody>
      </p:sp>
    </p:spTree>
    <p:extLst>
      <p:ext uri="{BB962C8B-B14F-4D97-AF65-F5344CB8AC3E}">
        <p14:creationId xmlns:p14="http://schemas.microsoft.com/office/powerpoint/2010/main" val="392805301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a:defRPr/>
            </a:pPr>
            <a:r>
              <a:rPr lang="en-US" dirty="0"/>
              <a:t>Key Considerations for Handling Delay and Disruption Claims</a:t>
            </a:r>
            <a:endParaRPr lang="en-US" dirty="0">
              <a:cs typeface="+mj-cs"/>
            </a:endParaRPr>
          </a:p>
        </p:txBody>
      </p:sp>
      <p:sp>
        <p:nvSpPr>
          <p:cNvPr id="9219" name="Rectangle 3"/>
          <p:cNvSpPr>
            <a:spLocks noGrp="1" noChangeArrowheads="1"/>
          </p:cNvSpPr>
          <p:nvPr>
            <p:ph type="body" idx="1"/>
          </p:nvPr>
        </p:nvSpPr>
        <p:spPr>
          <a:xfrm>
            <a:off x="457200" y="2362200"/>
            <a:ext cx="8382000" cy="4114800"/>
          </a:xfrm>
        </p:spPr>
        <p:txBody>
          <a:bodyPr>
            <a:normAutofit lnSpcReduction="10000"/>
          </a:bodyPr>
          <a:lstStyle/>
          <a:p>
            <a:pPr lvl="1">
              <a:spcAft>
                <a:spcPts val="450"/>
              </a:spcAft>
              <a:buFont typeface="Arial" panose="020B0604020202020204" pitchFamily="34" charset="0"/>
              <a:buChar char="•"/>
              <a:defRPr/>
            </a:pPr>
            <a:r>
              <a:rPr lang="en-US" sz="2400" dirty="0"/>
              <a:t>Review the subcontract language that was agreed to and the work plan that was set.</a:t>
            </a:r>
          </a:p>
          <a:p>
            <a:pPr lvl="1">
              <a:spcAft>
                <a:spcPts val="450"/>
              </a:spcAft>
              <a:buFont typeface="Arial" panose="020B0604020202020204" pitchFamily="34" charset="0"/>
              <a:buChar char="•"/>
              <a:defRPr/>
            </a:pPr>
            <a:r>
              <a:rPr lang="en-US" sz="2400" dirty="0"/>
              <a:t>Review daily reports that address labor and other resource utilization, as well as any project conditions that have delayed or impacted contractor’s performance.  </a:t>
            </a:r>
          </a:p>
          <a:p>
            <a:pPr lvl="1">
              <a:spcAft>
                <a:spcPts val="450"/>
              </a:spcAft>
              <a:buFont typeface="Arial" panose="020B0604020202020204" pitchFamily="34" charset="0"/>
              <a:buChar char="•"/>
              <a:defRPr/>
            </a:pPr>
            <a:r>
              <a:rPr lang="en-US" sz="2400" dirty="0"/>
              <a:t>Review written notices and meeting minutes regarding any delays or impacts. </a:t>
            </a:r>
          </a:p>
          <a:p>
            <a:pPr lvl="1">
              <a:buFont typeface="Arial" panose="020B0604020202020204" pitchFamily="34" charset="0"/>
              <a:buChar char="•"/>
              <a:defRPr/>
            </a:pPr>
            <a:r>
              <a:rPr lang="en-US" sz="2400" dirty="0"/>
              <a:t>Follow up in a timely manner (and in the manner required by the Contract) to present a quantification of time and/or money sought as relief.   </a:t>
            </a:r>
          </a:p>
          <a:p>
            <a:pPr eaLnBrk="1" hangingPunct="1">
              <a:buFont typeface="Wingdings"/>
              <a:buChar char="§"/>
              <a:defRPr/>
            </a:pPr>
            <a:endParaRPr lang="en-US" sz="1950" dirty="0"/>
          </a:p>
        </p:txBody>
      </p:sp>
    </p:spTree>
    <p:extLst>
      <p:ext uri="{BB962C8B-B14F-4D97-AF65-F5344CB8AC3E}">
        <p14:creationId xmlns:p14="http://schemas.microsoft.com/office/powerpoint/2010/main" val="205839033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a:defRPr/>
            </a:pPr>
            <a:r>
              <a:rPr lang="en-US" dirty="0"/>
              <a:t>Supporting Delay and Disruption Claims</a:t>
            </a:r>
          </a:p>
        </p:txBody>
      </p:sp>
      <p:sp>
        <p:nvSpPr>
          <p:cNvPr id="9219" name="Rectangle 3"/>
          <p:cNvSpPr>
            <a:spLocks noGrp="1" noChangeArrowheads="1"/>
          </p:cNvSpPr>
          <p:nvPr>
            <p:ph type="body" idx="1"/>
          </p:nvPr>
        </p:nvSpPr>
        <p:spPr/>
        <p:txBody>
          <a:bodyPr>
            <a:normAutofit/>
          </a:bodyPr>
          <a:lstStyle/>
          <a:p>
            <a:pPr eaLnBrk="1" hangingPunct="1">
              <a:defRPr/>
            </a:pPr>
            <a:r>
              <a:rPr lang="en-US" sz="2250" dirty="0"/>
              <a:t>Consider the form of evidence:</a:t>
            </a:r>
          </a:p>
          <a:p>
            <a:pPr lvl="1">
              <a:defRPr/>
            </a:pPr>
            <a:r>
              <a:rPr lang="en-US" sz="2250" dirty="0"/>
              <a:t>Note and explain any deviations from the work plan in contemporaneous project records (and photos/videos) </a:t>
            </a:r>
          </a:p>
          <a:p>
            <a:pPr lvl="2">
              <a:spcAft>
                <a:spcPts val="450"/>
              </a:spcAft>
              <a:defRPr/>
            </a:pPr>
            <a:r>
              <a:rPr lang="en-US" sz="2250" dirty="0"/>
              <a:t>This is usually the most persuasive evidence. </a:t>
            </a:r>
          </a:p>
          <a:p>
            <a:pPr lvl="1">
              <a:defRPr/>
            </a:pPr>
            <a:r>
              <a:rPr lang="en-US" sz="2250" dirty="0"/>
              <a:t>Actual costs directly attributable to the impact should be separately tracked throughout the project and presented</a:t>
            </a:r>
          </a:p>
          <a:p>
            <a:pPr lvl="2">
              <a:defRPr/>
            </a:pPr>
            <a:r>
              <a:rPr lang="en-US" sz="2250" dirty="0"/>
              <a:t>The contractor/subcontractor typically has the burden of proving the delay impacted him, and the amount of his damages.</a:t>
            </a:r>
          </a:p>
          <a:p>
            <a:pPr eaLnBrk="1" hangingPunct="1">
              <a:buFont typeface="Wingdings"/>
              <a:buChar char="§"/>
              <a:defRPr/>
            </a:pPr>
            <a:endParaRPr lang="en-US" dirty="0">
              <a:cs typeface="+mn-cs"/>
            </a:endParaRPr>
          </a:p>
        </p:txBody>
      </p:sp>
    </p:spTree>
    <p:extLst>
      <p:ext uri="{BB962C8B-B14F-4D97-AF65-F5344CB8AC3E}">
        <p14:creationId xmlns:p14="http://schemas.microsoft.com/office/powerpoint/2010/main" val="311210248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1088231"/>
            <a:ext cx="7128273" cy="914400"/>
          </a:xfrm>
        </p:spPr>
        <p:txBody>
          <a:bodyPr/>
          <a:lstStyle/>
          <a:p>
            <a:pPr eaLnBrk="1" hangingPunct="1">
              <a:defRPr/>
            </a:pPr>
            <a:r>
              <a:rPr lang="en-US" dirty="0"/>
              <a:t>Cumulative Impact Claims</a:t>
            </a:r>
            <a:endParaRPr lang="en-US" dirty="0">
              <a:cs typeface="+mj-cs"/>
            </a:endParaRPr>
          </a:p>
        </p:txBody>
      </p:sp>
      <p:sp>
        <p:nvSpPr>
          <p:cNvPr id="13315" name="Rectangle 3"/>
          <p:cNvSpPr>
            <a:spLocks noGrp="1" noChangeArrowheads="1"/>
          </p:cNvSpPr>
          <p:nvPr>
            <p:ph type="body" idx="1"/>
          </p:nvPr>
        </p:nvSpPr>
        <p:spPr>
          <a:xfrm>
            <a:off x="685800" y="1966188"/>
            <a:ext cx="7391400" cy="4358412"/>
          </a:xfrm>
        </p:spPr>
        <p:txBody>
          <a:bodyPr>
            <a:normAutofit fontScale="70000" lnSpcReduction="20000"/>
          </a:bodyPr>
          <a:lstStyle/>
          <a:p>
            <a:pPr>
              <a:defRPr/>
            </a:pPr>
            <a:r>
              <a:rPr lang="en-US" dirty="0"/>
              <a:t>Cumulative Impact</a:t>
            </a:r>
          </a:p>
          <a:p>
            <a:pPr lvl="1">
              <a:spcAft>
                <a:spcPts val="450"/>
              </a:spcAft>
              <a:defRPr/>
            </a:pPr>
            <a:r>
              <a:rPr lang="en-US" sz="2400" dirty="0"/>
              <a:t>In addition to the direct costs associated with implementing a change order, Contractors should beware of—and prepare for—the Cumulative Impact</a:t>
            </a:r>
          </a:p>
          <a:p>
            <a:pPr>
              <a:defRPr/>
            </a:pPr>
            <a:r>
              <a:rPr lang="en-US" dirty="0"/>
              <a:t>What is “Cumulative Impact”</a:t>
            </a:r>
          </a:p>
          <a:p>
            <a:pPr lvl="1">
              <a:defRPr/>
            </a:pPr>
            <a:r>
              <a:rPr lang="en-US" sz="2400" dirty="0"/>
              <a:t>The Construction Industry Institute provides this definition:</a:t>
            </a:r>
          </a:p>
          <a:p>
            <a:pPr lvl="2">
              <a:defRPr/>
            </a:pPr>
            <a:r>
              <a:rPr lang="en-US" dirty="0"/>
              <a:t>When there are multiple changes on a project and they act in sequence or concurrently, there is a compounding effect - this is the most damaging consequence for a project and the most difficult to understand and manage. The net effect of the individual changes is much greater than a sum of the individual parts.</a:t>
            </a:r>
          </a:p>
          <a:p>
            <a:pPr lvl="1">
              <a:defRPr/>
            </a:pPr>
            <a:r>
              <a:rPr lang="en-US" sz="2400" dirty="0"/>
              <a:t>In other words, when a project requires multiple change orders, there is a corresponding ripple effect.  The Subcontractor may be required to:</a:t>
            </a:r>
          </a:p>
          <a:p>
            <a:pPr lvl="2">
              <a:defRPr/>
            </a:pPr>
            <a:r>
              <a:rPr lang="en-US" dirty="0"/>
              <a:t>Tear out work already in place.</a:t>
            </a:r>
          </a:p>
          <a:p>
            <a:pPr lvl="2">
              <a:defRPr/>
            </a:pPr>
            <a:r>
              <a:rPr lang="en-US" dirty="0"/>
              <a:t>Re-plan and re-sequence work that had previously been scheduled.</a:t>
            </a:r>
          </a:p>
          <a:p>
            <a:pPr lvl="2">
              <a:defRPr/>
            </a:pPr>
            <a:r>
              <a:rPr lang="en-US" dirty="0"/>
              <a:t>Adjust the allocation of manpower.</a:t>
            </a:r>
          </a:p>
          <a:p>
            <a:pPr eaLnBrk="1" hangingPunct="1">
              <a:buFont typeface="Wingdings"/>
              <a:buChar char="§"/>
              <a:defRPr/>
            </a:pPr>
            <a:endParaRPr lang="en-US" sz="1875" dirty="0"/>
          </a:p>
        </p:txBody>
      </p:sp>
    </p:spTree>
    <p:extLst>
      <p:ext uri="{BB962C8B-B14F-4D97-AF65-F5344CB8AC3E}">
        <p14:creationId xmlns:p14="http://schemas.microsoft.com/office/powerpoint/2010/main" val="3967731712"/>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Cumulative Impact From Change Orders</a:t>
            </a:r>
          </a:p>
        </p:txBody>
      </p:sp>
      <p:sp>
        <p:nvSpPr>
          <p:cNvPr id="3" name="Content Placeholder 2"/>
          <p:cNvSpPr>
            <a:spLocks noGrp="1"/>
          </p:cNvSpPr>
          <p:nvPr>
            <p:ph idx="1"/>
          </p:nvPr>
        </p:nvSpPr>
        <p:spPr/>
        <p:txBody>
          <a:bodyPr>
            <a:normAutofit/>
          </a:bodyPr>
          <a:lstStyle/>
          <a:p>
            <a:pPr>
              <a:spcAft>
                <a:spcPts val="450"/>
              </a:spcAft>
            </a:pPr>
            <a:r>
              <a:rPr lang="en-US" sz="2800" dirty="0"/>
              <a:t>Major Causes</a:t>
            </a:r>
          </a:p>
          <a:p>
            <a:pPr lvl="1">
              <a:spcAft>
                <a:spcPts val="450"/>
              </a:spcAft>
            </a:pPr>
            <a:r>
              <a:rPr lang="en-US" dirty="0"/>
              <a:t>Work Flow Disruption, Out of Sequence</a:t>
            </a:r>
          </a:p>
          <a:p>
            <a:pPr lvl="1">
              <a:spcAft>
                <a:spcPts val="450"/>
              </a:spcAft>
            </a:pPr>
            <a:r>
              <a:rPr lang="en-US" dirty="0"/>
              <a:t>Lack of Materials</a:t>
            </a:r>
          </a:p>
          <a:p>
            <a:pPr lvl="1">
              <a:spcAft>
                <a:spcPts val="450"/>
              </a:spcAft>
            </a:pPr>
            <a:r>
              <a:rPr lang="en-US" dirty="0"/>
              <a:t>Same Work, Different Conditions</a:t>
            </a:r>
          </a:p>
          <a:p>
            <a:pPr lvl="1">
              <a:spcAft>
                <a:spcPts val="450"/>
              </a:spcAft>
            </a:pPr>
            <a:r>
              <a:rPr lang="en-US" dirty="0"/>
              <a:t>Work Performed in Adverse Weather Conditions</a:t>
            </a:r>
          </a:p>
          <a:p>
            <a:pPr lvl="1"/>
            <a:r>
              <a:rPr lang="en-US" dirty="0"/>
              <a:t>Significant Overtime</a:t>
            </a:r>
          </a:p>
        </p:txBody>
      </p:sp>
    </p:spTree>
    <p:extLst>
      <p:ext uri="{BB962C8B-B14F-4D97-AF65-F5344CB8AC3E}">
        <p14:creationId xmlns:p14="http://schemas.microsoft.com/office/powerpoint/2010/main" val="3826051518"/>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838200"/>
            <a:ext cx="8229600" cy="914400"/>
          </a:xfrm>
        </p:spPr>
        <p:txBody>
          <a:bodyPr/>
          <a:lstStyle/>
          <a:p>
            <a:pPr eaLnBrk="1" hangingPunct="1">
              <a:defRPr/>
            </a:pPr>
            <a:r>
              <a:rPr lang="en-US" dirty="0"/>
              <a:t>Cumulative Impact Claims</a:t>
            </a:r>
            <a:endParaRPr lang="en-US" dirty="0">
              <a:cs typeface="+mj-cs"/>
            </a:endParaRPr>
          </a:p>
        </p:txBody>
      </p:sp>
      <p:sp>
        <p:nvSpPr>
          <p:cNvPr id="13315" name="Rectangle 3"/>
          <p:cNvSpPr>
            <a:spLocks noGrp="1" noChangeArrowheads="1"/>
          </p:cNvSpPr>
          <p:nvPr>
            <p:ph type="body" idx="1"/>
          </p:nvPr>
        </p:nvSpPr>
        <p:spPr>
          <a:xfrm>
            <a:off x="609600" y="1676400"/>
            <a:ext cx="8534400" cy="4876799"/>
          </a:xfrm>
        </p:spPr>
        <p:txBody>
          <a:bodyPr>
            <a:normAutofit fontScale="92500" lnSpcReduction="20000"/>
          </a:bodyPr>
          <a:lstStyle/>
          <a:p>
            <a:pPr>
              <a:defRPr/>
            </a:pPr>
            <a:r>
              <a:rPr lang="en-US" sz="2600" dirty="0"/>
              <a:t>Common keys for consideration:</a:t>
            </a:r>
          </a:p>
          <a:p>
            <a:pPr lvl="1">
              <a:defRPr/>
            </a:pPr>
            <a:r>
              <a:rPr lang="en-US" sz="2600" dirty="0"/>
              <a:t>Reserve rights to the claim</a:t>
            </a:r>
          </a:p>
          <a:p>
            <a:pPr lvl="2">
              <a:defRPr/>
            </a:pPr>
            <a:r>
              <a:rPr lang="en-US" sz="2600" dirty="0"/>
              <a:t>If the change order requests the number of days of delay, analyze whether you should state “zero.”  The Cumulative Impact must be considered and accounted for.</a:t>
            </a:r>
          </a:p>
          <a:p>
            <a:pPr lvl="1">
              <a:defRPr/>
            </a:pPr>
            <a:r>
              <a:rPr lang="en-US" sz="2600" dirty="0"/>
              <a:t>Be prepared with evidence to support that changes were excessive</a:t>
            </a:r>
          </a:p>
          <a:p>
            <a:pPr lvl="1">
              <a:defRPr/>
            </a:pPr>
            <a:r>
              <a:rPr lang="en-US" sz="2600" dirty="0"/>
              <a:t>Be prepared to demonstrate the link between excessive change orders and the loss of productivity</a:t>
            </a:r>
          </a:p>
          <a:p>
            <a:pPr lvl="2">
              <a:defRPr/>
            </a:pPr>
            <a:r>
              <a:rPr lang="en-US" sz="2600" dirty="0"/>
              <a:t>This is a difficult, but important element.</a:t>
            </a:r>
          </a:p>
          <a:p>
            <a:pPr lvl="2">
              <a:defRPr/>
            </a:pPr>
            <a:r>
              <a:rPr lang="en-US" sz="2600" dirty="0"/>
              <a:t>Observe and document the ripple effect as change orders are executed.</a:t>
            </a:r>
          </a:p>
          <a:p>
            <a:pPr lvl="2">
              <a:defRPr/>
            </a:pPr>
            <a:r>
              <a:rPr lang="en-US" sz="2800" dirty="0"/>
              <a:t>May need legal and consultant help.</a:t>
            </a:r>
            <a:endParaRPr lang="en-US" sz="1350" dirty="0"/>
          </a:p>
          <a:p>
            <a:pPr eaLnBrk="1" hangingPunct="1">
              <a:buFont typeface="Wingdings"/>
              <a:buChar char="§"/>
              <a:defRPr/>
            </a:pPr>
            <a:endParaRPr lang="en-US" sz="1875" dirty="0"/>
          </a:p>
        </p:txBody>
      </p:sp>
    </p:spTree>
    <p:extLst>
      <p:ext uri="{BB962C8B-B14F-4D97-AF65-F5344CB8AC3E}">
        <p14:creationId xmlns:p14="http://schemas.microsoft.com/office/powerpoint/2010/main" val="690110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p:txBody>
          <a:bodyPr/>
          <a:lstStyle/>
          <a:p>
            <a:pPr algn="ctr" eaLnBrk="1" hangingPunct="1">
              <a:defRPr/>
            </a:pPr>
            <a:r>
              <a:rPr lang="en-US" dirty="0">
                <a:cs typeface="+mj-cs"/>
              </a:rPr>
              <a:t>QUESTIONS?</a:t>
            </a:r>
          </a:p>
        </p:txBody>
      </p:sp>
      <p:pic>
        <p:nvPicPr>
          <p:cNvPr id="63491" name="Picture 8" descr="ermey"/>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3134916" y="2095500"/>
            <a:ext cx="2940844"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437619907"/>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1285178"/>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9042.0"/>
  <p:tag name="AS_RELEASE_DATE" val="2017.05.17"/>
  <p:tag name="AS_TITLE" val="Aspose.Slides for .NET 4.0"/>
  <p:tag name="AS_VERSION" val="17.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1855</TotalTime>
  <Words>2736</Words>
  <Application>Microsoft Office PowerPoint</Application>
  <PresentationFormat>On-screen Show (4:3)</PresentationFormat>
  <Paragraphs>186</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Roboto</vt:lpstr>
      <vt:lpstr>Wingdings</vt:lpstr>
      <vt:lpstr>1_Office Theme</vt:lpstr>
      <vt:lpstr>American Subcontractors Association Delay and Disruption Claims: Key Elements and Considerations</vt:lpstr>
      <vt:lpstr>Delay v. Disruption Claims</vt:lpstr>
      <vt:lpstr>Elements of Delay and Disruption Claims</vt:lpstr>
      <vt:lpstr>COVID-19, Labor Shortages, Supply Issues</vt:lpstr>
      <vt:lpstr>Force Majeure and COVID-19</vt:lpstr>
      <vt:lpstr>Delay Claims</vt:lpstr>
      <vt:lpstr>Excusable</vt:lpstr>
      <vt:lpstr>Critical</vt:lpstr>
      <vt:lpstr>Delays Caused By Material Shortages</vt:lpstr>
      <vt:lpstr>ConsensusDocs® 200.1 Time and Price-Impacted Materials Contract Amendment</vt:lpstr>
      <vt:lpstr>ConsensusDocs® 200.1 (Cont’d) (emphasis added)</vt:lpstr>
      <vt:lpstr>ConsensusDocs® 200.1 (Cont’d) (emphasis added)</vt:lpstr>
      <vt:lpstr>Defenses to Delay Claims</vt:lpstr>
      <vt:lpstr>Distinguishing Delay and Disruption Claims</vt:lpstr>
      <vt:lpstr>Essentials to Disruption/Loss of Productivity Claims</vt:lpstr>
      <vt:lpstr>Essentials to Disruption/Loss of Productivity Claims (Cont’d)</vt:lpstr>
      <vt:lpstr>Essentials to Disruption/Loss of Productivity Claims (Cont’d)</vt:lpstr>
      <vt:lpstr>Disruption and COVID-19</vt:lpstr>
      <vt:lpstr>Proving Disruption Damages</vt:lpstr>
      <vt:lpstr>Defenses to Disruption Claims</vt:lpstr>
      <vt:lpstr>Tips for Delay and Disruption Claims: An Overview</vt:lpstr>
      <vt:lpstr>Tips for Delay and Disruption Claims: An Overview</vt:lpstr>
      <vt:lpstr>Key Contractual Provisions</vt:lpstr>
      <vt:lpstr>Know the Contract; Is There Any Favorable Law?</vt:lpstr>
      <vt:lpstr>Scheduling Issues and Delays</vt:lpstr>
      <vt:lpstr>Key Considerations for Handling Delay and Disruption Claims</vt:lpstr>
      <vt:lpstr>Supporting Delay and Disruption Claims</vt:lpstr>
      <vt:lpstr>Cumulative Impact Claims</vt:lpstr>
      <vt:lpstr>Cumulative Impact From Change Orders</vt:lpstr>
      <vt:lpstr>Cumulative Impact Claims</vt:lpstr>
      <vt:lpstr>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Arizona Builders Alliance Legal Seminar: Delay and Disruption Claims November 17, 2021</dc:title>
  <dc:creator>Hermes, Edward J.</dc:creator>
  <cp:lastModifiedBy>Hermes, Edward J.</cp:lastModifiedBy>
  <cp:revision>47</cp:revision>
  <cp:lastPrinted>2022-01-24T16:29:24Z</cp:lastPrinted>
  <dcterms:created xsi:type="dcterms:W3CDTF">2021-11-16T16:24:02Z</dcterms:created>
  <dcterms:modified xsi:type="dcterms:W3CDTF">2022-01-24T16:31:20Z</dcterms:modified>
</cp:coreProperties>
</file>