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5.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9.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4"/>
    <p:sldMasterId id="2147483708" r:id="rId5"/>
    <p:sldMasterId id="2147483689" r:id="rId6"/>
    <p:sldMasterId id="2147483714" r:id="rId7"/>
    <p:sldMasterId id="2147483677" r:id="rId8"/>
    <p:sldMasterId id="2147483730" r:id="rId9"/>
  </p:sldMasterIdLst>
  <p:notesMasterIdLst>
    <p:notesMasterId r:id="rId49"/>
  </p:notesMasterIdLst>
  <p:sldIdLst>
    <p:sldId id="325" r:id="rId10"/>
    <p:sldId id="346" r:id="rId11"/>
    <p:sldId id="353" r:id="rId12"/>
    <p:sldId id="354" r:id="rId13"/>
    <p:sldId id="355" r:id="rId14"/>
    <p:sldId id="356" r:id="rId15"/>
    <p:sldId id="382" r:id="rId16"/>
    <p:sldId id="633" r:id="rId17"/>
    <p:sldId id="528" r:id="rId18"/>
    <p:sldId id="529" r:id="rId19"/>
    <p:sldId id="530" r:id="rId20"/>
    <p:sldId id="531" r:id="rId21"/>
    <p:sldId id="425" r:id="rId22"/>
    <p:sldId id="426" r:id="rId23"/>
    <p:sldId id="420" r:id="rId24"/>
    <p:sldId id="427" r:id="rId25"/>
    <p:sldId id="532" r:id="rId26"/>
    <p:sldId id="534" r:id="rId27"/>
    <p:sldId id="328" r:id="rId28"/>
    <p:sldId id="357" r:id="rId29"/>
    <p:sldId id="294" r:id="rId30"/>
    <p:sldId id="358" r:id="rId31"/>
    <p:sldId id="359" r:id="rId32"/>
    <p:sldId id="360" r:id="rId33"/>
    <p:sldId id="300" r:id="rId34"/>
    <p:sldId id="361" r:id="rId35"/>
    <p:sldId id="347" r:id="rId36"/>
    <p:sldId id="268" r:id="rId37"/>
    <p:sldId id="335" r:id="rId38"/>
    <p:sldId id="348" r:id="rId39"/>
    <p:sldId id="281" r:id="rId40"/>
    <p:sldId id="283" r:id="rId41"/>
    <p:sldId id="293" r:id="rId42"/>
    <p:sldId id="284" r:id="rId43"/>
    <p:sldId id="350" r:id="rId44"/>
    <p:sldId id="351" r:id="rId45"/>
    <p:sldId id="339" r:id="rId46"/>
    <p:sldId id="352" r:id="rId47"/>
    <p:sldId id="34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CCER Overview" id="{0514E1C0-1ED2-4706-8EF9-2B09BC360CFC}">
          <p14:sldIdLst>
            <p14:sldId id="325"/>
            <p14:sldId id="346"/>
            <p14:sldId id="353"/>
            <p14:sldId id="354"/>
            <p14:sldId id="355"/>
            <p14:sldId id="356"/>
            <p14:sldId id="382"/>
            <p14:sldId id="633"/>
            <p14:sldId id="528"/>
            <p14:sldId id="529"/>
            <p14:sldId id="530"/>
            <p14:sldId id="531"/>
            <p14:sldId id="425"/>
            <p14:sldId id="426"/>
            <p14:sldId id="420"/>
            <p14:sldId id="427"/>
            <p14:sldId id="532"/>
            <p14:sldId id="534"/>
            <p14:sldId id="328"/>
            <p14:sldId id="357"/>
            <p14:sldId id="294"/>
            <p14:sldId id="358"/>
            <p14:sldId id="359"/>
            <p14:sldId id="360"/>
            <p14:sldId id="300"/>
            <p14:sldId id="361"/>
            <p14:sldId id="347"/>
            <p14:sldId id="268"/>
            <p14:sldId id="335"/>
            <p14:sldId id="348"/>
            <p14:sldId id="281"/>
            <p14:sldId id="283"/>
            <p14:sldId id="293"/>
            <p14:sldId id="284"/>
            <p14:sldId id="350"/>
            <p14:sldId id="351"/>
            <p14:sldId id="339"/>
            <p14:sldId id="352"/>
            <p14:sldId id="34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30"/>
    <p:restoredTop sz="79436" autoAdjust="0"/>
  </p:normalViewPr>
  <p:slideViewPr>
    <p:cSldViewPr snapToGrid="0" snapToObjects="1">
      <p:cViewPr varScale="1">
        <p:scale>
          <a:sx n="90" d="100"/>
          <a:sy n="90" d="100"/>
        </p:scale>
        <p:origin x="1134" y="96"/>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3" Type="http://schemas.openxmlformats.org/officeDocument/2006/relationships/customXml" Target="../customXml/item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8" Type="http://schemas.openxmlformats.org/officeDocument/2006/relationships/slideMaster" Target="slideMasters/slideMaster5.xml"/><Relationship Id="rId51"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000" b="1"/>
              <a:t>16%</a:t>
            </a:r>
          </a:p>
          <a:p>
            <a:pPr>
              <a:defRPr/>
            </a:pPr>
            <a:r>
              <a:rPr lang="en-US" sz="1200">
                <a:solidFill>
                  <a:schemeClr val="tx1">
                    <a:lumMod val="50000"/>
                    <a:lumOff val="50000"/>
                  </a:schemeClr>
                </a:solidFill>
              </a:rPr>
              <a:t>workforce retirement</a:t>
            </a:r>
            <a:endParaRPr lang="en-US" sz="1600">
              <a:solidFill>
                <a:schemeClr val="tx1">
                  <a:lumMod val="50000"/>
                  <a:lumOff val="50000"/>
                </a:schemeClr>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912510936132984"/>
          <c:y val="0.52255533565914314"/>
          <c:w val="0.59397200349956247"/>
          <c:h val="0.47744466434085669"/>
        </c:manualLayout>
      </c:layout>
      <c:pieChart>
        <c:varyColors val="1"/>
        <c:ser>
          <c:idx val="0"/>
          <c:order val="0"/>
          <c:tx>
            <c:strRef>
              <c:f>Sheet1!$B$1</c:f>
              <c:strCache>
                <c:ptCount val="1"/>
                <c:pt idx="0">
                  <c:v>% Attrition</c:v>
                </c:pt>
              </c:strCache>
            </c:strRef>
          </c:tx>
          <c:dPt>
            <c:idx val="0"/>
            <c:bubble3D val="0"/>
            <c:spPr>
              <a:solidFill>
                <a:srgbClr val="0595D5"/>
              </a:solidFill>
              <a:ln w="19050">
                <a:solidFill>
                  <a:schemeClr val="lt1"/>
                </a:solidFill>
              </a:ln>
              <a:effectLst/>
            </c:spPr>
            <c:extLst>
              <c:ext xmlns:c16="http://schemas.microsoft.com/office/drawing/2014/chart" uri="{C3380CC4-5D6E-409C-BE32-E72D297353CC}">
                <c16:uniqueId val="{00000001-CDA6-4DE9-B05C-E6CC18C94D65}"/>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CDA6-4DE9-B05C-E6CC18C94D65}"/>
              </c:ext>
            </c:extLst>
          </c:dPt>
          <c:cat>
            <c:strRef>
              <c:f>Sheet1!$A$2:$A$3</c:f>
              <c:strCache>
                <c:ptCount val="2"/>
                <c:pt idx="0">
                  <c:v>Attrition</c:v>
                </c:pt>
                <c:pt idx="1">
                  <c:v>Remaining</c:v>
                </c:pt>
              </c:strCache>
            </c:strRef>
          </c:cat>
          <c:val>
            <c:numRef>
              <c:f>Sheet1!$B$2:$B$3</c:f>
              <c:numCache>
                <c:formatCode>0%</c:formatCode>
                <c:ptCount val="2"/>
                <c:pt idx="0">
                  <c:v>0.16</c:v>
                </c:pt>
                <c:pt idx="1">
                  <c:v>0.84</c:v>
                </c:pt>
              </c:numCache>
            </c:numRef>
          </c:val>
          <c:extLst>
            <c:ext xmlns:c16="http://schemas.microsoft.com/office/drawing/2014/chart" uri="{C3380CC4-5D6E-409C-BE32-E72D297353CC}">
              <c16:uniqueId val="{00000004-CDA6-4DE9-B05C-E6CC18C94D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000" b="1"/>
              <a:t>22%</a:t>
            </a:r>
          </a:p>
          <a:p>
            <a:pPr>
              <a:defRPr/>
            </a:pPr>
            <a:r>
              <a:rPr lang="en-US" sz="1200">
                <a:solidFill>
                  <a:schemeClr val="tx1">
                    <a:lumMod val="50000"/>
                    <a:lumOff val="50000"/>
                  </a:schemeClr>
                </a:solidFill>
              </a:rPr>
              <a:t>workforce retirement</a:t>
            </a:r>
            <a:endParaRPr lang="en-US" sz="1600">
              <a:solidFill>
                <a:schemeClr val="tx1">
                  <a:lumMod val="50000"/>
                  <a:lumOff val="50000"/>
                </a:schemeClr>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912510936132984"/>
          <c:y val="0.52255533565914314"/>
          <c:w val="0.59397200349956247"/>
          <c:h val="0.47744466434085669"/>
        </c:manualLayout>
      </c:layout>
      <c:pieChart>
        <c:varyColors val="1"/>
        <c:ser>
          <c:idx val="0"/>
          <c:order val="0"/>
          <c:tx>
            <c:strRef>
              <c:f>Sheet1!$B$1</c:f>
              <c:strCache>
                <c:ptCount val="1"/>
                <c:pt idx="0">
                  <c:v>% Attrition</c:v>
                </c:pt>
              </c:strCache>
            </c:strRef>
          </c:tx>
          <c:dPt>
            <c:idx val="0"/>
            <c:bubble3D val="0"/>
            <c:spPr>
              <a:solidFill>
                <a:srgbClr val="0595D5"/>
              </a:solidFill>
              <a:ln w="19050">
                <a:solidFill>
                  <a:schemeClr val="lt1"/>
                </a:solidFill>
              </a:ln>
              <a:effectLst/>
            </c:spPr>
            <c:extLst>
              <c:ext xmlns:c16="http://schemas.microsoft.com/office/drawing/2014/chart" uri="{C3380CC4-5D6E-409C-BE32-E72D297353CC}">
                <c16:uniqueId val="{00000001-F349-435E-AFED-5047AD585A77}"/>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F349-435E-AFED-5047AD585A77}"/>
              </c:ext>
            </c:extLst>
          </c:dPt>
          <c:cat>
            <c:strRef>
              <c:f>Sheet1!$A$2:$A$3</c:f>
              <c:strCache>
                <c:ptCount val="2"/>
                <c:pt idx="0">
                  <c:v>Attrition</c:v>
                </c:pt>
                <c:pt idx="1">
                  <c:v>Remaining</c:v>
                </c:pt>
              </c:strCache>
            </c:strRef>
          </c:cat>
          <c:val>
            <c:numRef>
              <c:f>Sheet1!$B$2:$B$3</c:f>
              <c:numCache>
                <c:formatCode>0%</c:formatCode>
                <c:ptCount val="2"/>
                <c:pt idx="0">
                  <c:v>0.22</c:v>
                </c:pt>
                <c:pt idx="1">
                  <c:v>0.78</c:v>
                </c:pt>
              </c:numCache>
            </c:numRef>
          </c:val>
          <c:extLst>
            <c:ext xmlns:c16="http://schemas.microsoft.com/office/drawing/2014/chart" uri="{C3380CC4-5D6E-409C-BE32-E72D297353CC}">
              <c16:uniqueId val="{00000004-F349-435E-AFED-5047AD585A7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000" b="1"/>
              <a:t>34%</a:t>
            </a:r>
          </a:p>
          <a:p>
            <a:pPr>
              <a:defRPr/>
            </a:pPr>
            <a:r>
              <a:rPr lang="en-US" sz="1200">
                <a:solidFill>
                  <a:schemeClr val="tx1">
                    <a:lumMod val="50000"/>
                    <a:lumOff val="50000"/>
                  </a:schemeClr>
                </a:solidFill>
              </a:rPr>
              <a:t>workforce retirement</a:t>
            </a:r>
            <a:endParaRPr lang="en-US" sz="1600">
              <a:solidFill>
                <a:schemeClr val="tx1">
                  <a:lumMod val="50000"/>
                  <a:lumOff val="50000"/>
                </a:schemeClr>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912510936132984"/>
          <c:y val="0.52255533565914314"/>
          <c:w val="0.59397200349956247"/>
          <c:h val="0.47744466434085669"/>
        </c:manualLayout>
      </c:layout>
      <c:pieChart>
        <c:varyColors val="1"/>
        <c:ser>
          <c:idx val="0"/>
          <c:order val="0"/>
          <c:tx>
            <c:strRef>
              <c:f>Sheet1!$B$1</c:f>
              <c:strCache>
                <c:ptCount val="1"/>
                <c:pt idx="0">
                  <c:v>% Attrition</c:v>
                </c:pt>
              </c:strCache>
            </c:strRef>
          </c:tx>
          <c:dPt>
            <c:idx val="0"/>
            <c:bubble3D val="0"/>
            <c:spPr>
              <a:solidFill>
                <a:srgbClr val="416D9B"/>
              </a:solidFill>
              <a:ln w="19050">
                <a:solidFill>
                  <a:schemeClr val="lt1"/>
                </a:solidFill>
              </a:ln>
              <a:effectLst/>
            </c:spPr>
            <c:extLst>
              <c:ext xmlns:c16="http://schemas.microsoft.com/office/drawing/2014/chart" uri="{C3380CC4-5D6E-409C-BE32-E72D297353CC}">
                <c16:uniqueId val="{00000001-501A-4B6F-A326-60B4BE2521AE}"/>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501A-4B6F-A326-60B4BE2521AE}"/>
              </c:ext>
            </c:extLst>
          </c:dPt>
          <c:cat>
            <c:strRef>
              <c:f>Sheet1!$A$2:$A$3</c:f>
              <c:strCache>
                <c:ptCount val="2"/>
                <c:pt idx="0">
                  <c:v>Attrition</c:v>
                </c:pt>
                <c:pt idx="1">
                  <c:v>Remaining</c:v>
                </c:pt>
              </c:strCache>
            </c:strRef>
          </c:cat>
          <c:val>
            <c:numRef>
              <c:f>Sheet1!$B$2:$B$3</c:f>
              <c:numCache>
                <c:formatCode>0%</c:formatCode>
                <c:ptCount val="2"/>
                <c:pt idx="0">
                  <c:v>0.34</c:v>
                </c:pt>
                <c:pt idx="1">
                  <c:v>0.66</c:v>
                </c:pt>
              </c:numCache>
            </c:numRef>
          </c:val>
          <c:extLst>
            <c:ext xmlns:c16="http://schemas.microsoft.com/office/drawing/2014/chart" uri="{C3380CC4-5D6E-409C-BE32-E72D297353CC}">
              <c16:uniqueId val="{00000004-501A-4B6F-A326-60B4BE2521A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000" b="1"/>
              <a:t>47%</a:t>
            </a:r>
          </a:p>
          <a:p>
            <a:pPr>
              <a:defRPr/>
            </a:pPr>
            <a:r>
              <a:rPr lang="en-US" sz="1200">
                <a:solidFill>
                  <a:schemeClr val="tx1">
                    <a:lumMod val="50000"/>
                    <a:lumOff val="50000"/>
                  </a:schemeClr>
                </a:solidFill>
              </a:rPr>
              <a:t>workforce retirement</a:t>
            </a:r>
            <a:endParaRPr lang="en-US" sz="1600">
              <a:solidFill>
                <a:schemeClr val="tx1">
                  <a:lumMod val="50000"/>
                  <a:lumOff val="50000"/>
                </a:schemeClr>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912510936132984"/>
          <c:y val="0.52255533565914314"/>
          <c:w val="0.59397200349956247"/>
          <c:h val="0.47744466434085669"/>
        </c:manualLayout>
      </c:layout>
      <c:pieChart>
        <c:varyColors val="1"/>
        <c:ser>
          <c:idx val="0"/>
          <c:order val="0"/>
          <c:tx>
            <c:strRef>
              <c:f>Sheet1!$B$1</c:f>
              <c:strCache>
                <c:ptCount val="1"/>
                <c:pt idx="0">
                  <c:v>% Attrition</c:v>
                </c:pt>
              </c:strCache>
            </c:strRef>
          </c:tx>
          <c:dPt>
            <c:idx val="0"/>
            <c:bubble3D val="0"/>
            <c:spPr>
              <a:solidFill>
                <a:srgbClr val="FFD200"/>
              </a:solidFill>
              <a:ln w="19050">
                <a:solidFill>
                  <a:schemeClr val="lt1"/>
                </a:solidFill>
              </a:ln>
              <a:effectLst/>
            </c:spPr>
            <c:extLst>
              <c:ext xmlns:c16="http://schemas.microsoft.com/office/drawing/2014/chart" uri="{C3380CC4-5D6E-409C-BE32-E72D297353CC}">
                <c16:uniqueId val="{00000001-4E83-48A7-9CEE-62051B2060F4}"/>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4E83-48A7-9CEE-62051B2060F4}"/>
              </c:ext>
            </c:extLst>
          </c:dPt>
          <c:cat>
            <c:strRef>
              <c:f>Sheet1!$A$2:$A$3</c:f>
              <c:strCache>
                <c:ptCount val="2"/>
                <c:pt idx="0">
                  <c:v>Attrition</c:v>
                </c:pt>
                <c:pt idx="1">
                  <c:v>Remaining</c:v>
                </c:pt>
              </c:strCache>
            </c:strRef>
          </c:cat>
          <c:val>
            <c:numRef>
              <c:f>Sheet1!$B$2:$B$3</c:f>
              <c:numCache>
                <c:formatCode>0%</c:formatCode>
                <c:ptCount val="2"/>
                <c:pt idx="0">
                  <c:v>0.47</c:v>
                </c:pt>
                <c:pt idx="1">
                  <c:v>0.53</c:v>
                </c:pt>
              </c:numCache>
            </c:numRef>
          </c:val>
          <c:extLst>
            <c:ext xmlns:c16="http://schemas.microsoft.com/office/drawing/2014/chart" uri="{C3380CC4-5D6E-409C-BE32-E72D297353CC}">
              <c16:uniqueId val="{00000004-4E83-48A7-9CEE-62051B2060F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00" b="1"/>
              <a:t>2018 Job Projection’s </a:t>
            </a:r>
          </a:p>
          <a:p>
            <a:pPr>
              <a:defRPr/>
            </a:pPr>
            <a:r>
              <a:rPr lang="en-US" sz="1800" b="1"/>
              <a:t>Education Requirement</a:t>
            </a:r>
            <a:endParaRPr lang="en-US" sz="1800" b="1" baseline="30000"/>
          </a:p>
        </c:rich>
      </c:tx>
      <c:layout>
        <c:manualLayout>
          <c:xMode val="edge"/>
          <c:yMode val="edge"/>
          <c:x val="5.6643323142560598E-2"/>
          <c:y val="6.4523138772690794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2018 Job Projection’s Education Requirement2</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2-DA3A-7848-B49C-7E04C7071A0D}"/>
              </c:ext>
            </c:extLst>
          </c:dPt>
          <c:dPt>
            <c:idx val="1"/>
            <c:bubble3D val="0"/>
            <c:spPr>
              <a:solidFill>
                <a:srgbClr val="0595D5"/>
              </a:solidFill>
              <a:ln w="19050">
                <a:solidFill>
                  <a:schemeClr val="lt1"/>
                </a:solidFill>
              </a:ln>
              <a:effectLst/>
            </c:spPr>
            <c:extLst>
              <c:ext xmlns:c16="http://schemas.microsoft.com/office/drawing/2014/chart" uri="{C3380CC4-5D6E-409C-BE32-E72D297353CC}">
                <c16:uniqueId val="{00000003-DA3A-7848-B49C-7E04C7071A0D}"/>
              </c:ext>
            </c:extLst>
          </c:dPt>
          <c:dPt>
            <c:idx val="2"/>
            <c:bubble3D val="0"/>
            <c:spPr>
              <a:solidFill>
                <a:srgbClr val="63A70A"/>
              </a:solidFill>
              <a:ln w="19050">
                <a:solidFill>
                  <a:schemeClr val="lt1"/>
                </a:solidFill>
              </a:ln>
              <a:effectLst/>
            </c:spPr>
            <c:extLst>
              <c:ext xmlns:c16="http://schemas.microsoft.com/office/drawing/2014/chart" uri="{C3380CC4-5D6E-409C-BE32-E72D297353CC}">
                <c16:uniqueId val="{00000005-DA3A-7848-B49C-7E04C7071A0D}"/>
              </c:ext>
            </c:extLst>
          </c:dPt>
          <c:dPt>
            <c:idx val="3"/>
            <c:bubble3D val="0"/>
            <c:spPr>
              <a:solidFill>
                <a:srgbClr val="AEC696"/>
              </a:solidFill>
              <a:ln w="19050">
                <a:solidFill>
                  <a:schemeClr val="lt1"/>
                </a:solidFill>
              </a:ln>
              <a:effectLst/>
            </c:spPr>
            <c:extLst>
              <c:ext xmlns:c16="http://schemas.microsoft.com/office/drawing/2014/chart" uri="{C3380CC4-5D6E-409C-BE32-E72D297353CC}">
                <c16:uniqueId val="{00000006-DA3A-7848-B49C-7E04C7071A0D}"/>
              </c:ext>
            </c:extLst>
          </c:dPt>
          <c:dPt>
            <c:idx val="4"/>
            <c:bubble3D val="0"/>
            <c:spPr>
              <a:solidFill>
                <a:srgbClr val="FFC000"/>
              </a:solidFill>
              <a:ln w="19050">
                <a:solidFill>
                  <a:schemeClr val="lt1"/>
                </a:solidFill>
              </a:ln>
              <a:effectLst/>
            </c:spPr>
            <c:extLst>
              <c:ext xmlns:c16="http://schemas.microsoft.com/office/drawing/2014/chart" uri="{C3380CC4-5D6E-409C-BE32-E72D297353CC}">
                <c16:uniqueId val="{00000001-DA3A-7848-B49C-7E04C7071A0D}"/>
              </c:ext>
            </c:extLst>
          </c:dPt>
          <c:dPt>
            <c:idx val="5"/>
            <c:bubble3D val="0"/>
            <c:spPr>
              <a:solidFill>
                <a:srgbClr val="ED7D31"/>
              </a:solidFill>
              <a:ln w="19050">
                <a:solidFill>
                  <a:schemeClr val="lt1"/>
                </a:solidFill>
              </a:ln>
              <a:effectLst/>
            </c:spPr>
            <c:extLst>
              <c:ext xmlns:c16="http://schemas.microsoft.com/office/drawing/2014/chart" uri="{C3380CC4-5D6E-409C-BE32-E72D297353CC}">
                <c16:uniqueId val="{00000007-DA3A-7848-B49C-7E04C7071A0D}"/>
              </c:ext>
            </c:extLst>
          </c:dPt>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Sheet1!$A$2:$A$7</c:f>
              <c:strCache>
                <c:ptCount val="6"/>
                <c:pt idx="0">
                  <c:v>Master's Degree or Better</c:v>
                </c:pt>
                <c:pt idx="1">
                  <c:v>Bachelor's Degree</c:v>
                </c:pt>
                <c:pt idx="2">
                  <c:v>Associate Degree</c:v>
                </c:pt>
                <c:pt idx="3">
                  <c:v>Some post secondary education, no degree</c:v>
                </c:pt>
                <c:pt idx="4">
                  <c:v>High school diploma</c:v>
                </c:pt>
                <c:pt idx="5">
                  <c:v>No high school diploma</c:v>
                </c:pt>
              </c:strCache>
            </c:strRef>
          </c:cat>
          <c:val>
            <c:numRef>
              <c:f>Sheet1!$B$2:$B$7</c:f>
              <c:numCache>
                <c:formatCode>General</c:formatCode>
                <c:ptCount val="6"/>
                <c:pt idx="0">
                  <c:v>10</c:v>
                </c:pt>
                <c:pt idx="1">
                  <c:v>23</c:v>
                </c:pt>
                <c:pt idx="2">
                  <c:v>12</c:v>
                </c:pt>
                <c:pt idx="3">
                  <c:v>17</c:v>
                </c:pt>
                <c:pt idx="4">
                  <c:v>28</c:v>
                </c:pt>
                <c:pt idx="5">
                  <c:v>10</c:v>
                </c:pt>
              </c:numCache>
            </c:numRef>
          </c:val>
          <c:extLst>
            <c:ext xmlns:c16="http://schemas.microsoft.com/office/drawing/2014/chart" uri="{C3380CC4-5D6E-409C-BE32-E72D297353CC}">
              <c16:uniqueId val="{00000000-DA3A-7848-B49C-7E04C7071A0D}"/>
            </c:ext>
          </c:extLst>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59497000460607297"/>
          <c:y val="9.9180441381063494E-2"/>
          <c:w val="0.38538717386777899"/>
          <c:h val="0.56700549939753297"/>
        </c:manualLayout>
      </c:layout>
      <c:overlay val="0"/>
      <c:spPr>
        <a:noFill/>
        <a:ln>
          <a:noFill/>
        </a:ln>
        <a:effectLst/>
      </c:spPr>
      <c:txPr>
        <a:bodyPr rot="0" spcFirstLastPara="1" vertOverflow="ellipsis" vert="horz" wrap="square" anchor="ctr" anchorCtr="1"/>
        <a:lstStyle/>
        <a:p>
          <a:pPr>
            <a:lnSpc>
              <a:spcPct val="100000"/>
            </a:lnSpc>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600" b="1"/>
              <a:t>Newsweek Public School Rankings</a:t>
            </a:r>
            <a:endParaRPr lang="en-US" sz="1600" b="1" baseline="30000"/>
          </a:p>
        </c:rich>
      </c:tx>
      <c:layout>
        <c:manualLayout>
          <c:xMode val="edge"/>
          <c:yMode val="edge"/>
          <c:x val="4.57577157471247E-2"/>
          <c:y val="8.5918270848892322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7208408408918201E-2"/>
          <c:y val="0.16264285181006999"/>
          <c:w val="0.41498147575593503"/>
          <c:h val="0.47249950891764497"/>
        </c:manualLayout>
      </c:layout>
      <c:pieChart>
        <c:varyColors val="1"/>
        <c:ser>
          <c:idx val="0"/>
          <c:order val="0"/>
          <c:tx>
            <c:strRef>
              <c:f>Sheet1!$B$1</c:f>
              <c:strCache>
                <c:ptCount val="1"/>
                <c:pt idx="0">
                  <c:v>2018 Job Projection’s Education Requirement2</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8DF0-4245-A742-60AFD2B1B466}"/>
              </c:ext>
            </c:extLst>
          </c:dPt>
          <c:dPt>
            <c:idx val="1"/>
            <c:bubble3D val="0"/>
            <c:spPr>
              <a:solidFill>
                <a:srgbClr val="63A70A"/>
              </a:solidFill>
              <a:ln w="19050">
                <a:solidFill>
                  <a:schemeClr val="lt1"/>
                </a:solidFill>
              </a:ln>
              <a:effectLst/>
            </c:spPr>
            <c:extLst>
              <c:ext xmlns:c16="http://schemas.microsoft.com/office/drawing/2014/chart" uri="{C3380CC4-5D6E-409C-BE32-E72D297353CC}">
                <c16:uniqueId val="{00000003-8DF0-4245-A742-60AFD2B1B466}"/>
              </c:ext>
            </c:extLst>
          </c:dPt>
          <c:dPt>
            <c:idx val="2"/>
            <c:bubble3D val="0"/>
            <c:spPr>
              <a:solidFill>
                <a:srgbClr val="AEC696"/>
              </a:solidFill>
              <a:ln w="19050">
                <a:solidFill>
                  <a:schemeClr val="lt1"/>
                </a:solidFill>
              </a:ln>
              <a:effectLst/>
            </c:spPr>
            <c:extLst>
              <c:ext xmlns:c16="http://schemas.microsoft.com/office/drawing/2014/chart" uri="{C3380CC4-5D6E-409C-BE32-E72D297353CC}">
                <c16:uniqueId val="{00000005-8DF0-4245-A742-60AFD2B1B466}"/>
              </c:ext>
            </c:extLst>
          </c:dPt>
          <c:dPt>
            <c:idx val="3"/>
            <c:bubble3D val="0"/>
            <c:spPr>
              <a:solidFill>
                <a:srgbClr val="FFC000"/>
              </a:solidFill>
              <a:ln w="19050">
                <a:solidFill>
                  <a:schemeClr val="lt1"/>
                </a:solidFill>
              </a:ln>
              <a:effectLst/>
            </c:spPr>
            <c:extLst>
              <c:ext xmlns:c16="http://schemas.microsoft.com/office/drawing/2014/chart" uri="{C3380CC4-5D6E-409C-BE32-E72D297353CC}">
                <c16:uniqueId val="{00000007-8DF0-4245-A742-60AFD2B1B466}"/>
              </c:ext>
            </c:extLst>
          </c:dPt>
          <c:dPt>
            <c:idx val="4"/>
            <c:bubble3D val="0"/>
            <c:spPr>
              <a:solidFill>
                <a:srgbClr val="ED7D31"/>
              </a:solidFill>
              <a:ln w="19050">
                <a:solidFill>
                  <a:schemeClr val="lt1"/>
                </a:solidFill>
              </a:ln>
              <a:effectLst/>
            </c:spPr>
            <c:extLst>
              <c:ext xmlns:c16="http://schemas.microsoft.com/office/drawing/2014/chart" uri="{C3380CC4-5D6E-409C-BE32-E72D297353CC}">
                <c16:uniqueId val="{00000009-8DF0-4245-A742-60AFD2B1B466}"/>
              </c:ext>
            </c:extLst>
          </c:dPt>
          <c:dPt>
            <c:idx val="5"/>
            <c:bubble3D val="0"/>
            <c:spPr>
              <a:solidFill>
                <a:srgbClr val="0595D5"/>
              </a:solidFill>
              <a:ln w="19050">
                <a:solidFill>
                  <a:schemeClr val="lt1"/>
                </a:solidFill>
              </a:ln>
              <a:effectLst/>
            </c:spPr>
            <c:extLst>
              <c:ext xmlns:c16="http://schemas.microsoft.com/office/drawing/2014/chart" uri="{C3380CC4-5D6E-409C-BE32-E72D297353CC}">
                <c16:uniqueId val="{0000000B-8DF0-4245-A742-60AFD2B1B466}"/>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bg1"/>
                    </a:solidFill>
                    <a:latin typeface="+mn-lt"/>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Sheet1!$A$2:$A$7</c:f>
              <c:strCache>
                <c:ptCount val="6"/>
                <c:pt idx="0">
                  <c:v>Holding Power</c:v>
                </c:pt>
                <c:pt idx="1">
                  <c:v>SAT/ACT Scores</c:v>
                </c:pt>
                <c:pt idx="2">
                  <c:v>AP/IB Enrollment</c:v>
                </c:pt>
                <c:pt idx="3">
                  <c:v>Graduation Rate</c:v>
                </c:pt>
                <c:pt idx="4">
                  <c:v>College Enrollment Rate</c:v>
                </c:pt>
                <c:pt idx="5">
                  <c:v>Ratio of counselor FTE to Student Enrollment</c:v>
                </c:pt>
              </c:strCache>
            </c:strRef>
          </c:cat>
          <c:val>
            <c:numRef>
              <c:f>Sheet1!$B$2:$B$7</c:f>
              <c:numCache>
                <c:formatCode>General</c:formatCode>
                <c:ptCount val="6"/>
                <c:pt idx="0">
                  <c:v>10</c:v>
                </c:pt>
                <c:pt idx="1">
                  <c:v>17.5</c:v>
                </c:pt>
                <c:pt idx="2">
                  <c:v>17.5</c:v>
                </c:pt>
                <c:pt idx="3">
                  <c:v>20</c:v>
                </c:pt>
                <c:pt idx="4">
                  <c:v>25</c:v>
                </c:pt>
                <c:pt idx="5">
                  <c:v>10</c:v>
                </c:pt>
              </c:numCache>
            </c:numRef>
          </c:val>
          <c:extLst>
            <c:ext xmlns:c16="http://schemas.microsoft.com/office/drawing/2014/chart" uri="{C3380CC4-5D6E-409C-BE32-E72D297353CC}">
              <c16:uniqueId val="{0000000C-8DF0-4245-A742-60AFD2B1B466}"/>
            </c:ext>
          </c:extLst>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57241961916811002"/>
          <c:y val="0.18484557302243601"/>
          <c:w val="0.34040768083129802"/>
          <c:h val="0.45960766083641802"/>
        </c:manualLayout>
      </c:layout>
      <c:overlay val="0"/>
      <c:spPr>
        <a:noFill/>
        <a:ln>
          <a:noFill/>
        </a:ln>
        <a:effectLst/>
      </c:spPr>
      <c:txPr>
        <a:bodyPr rot="0" spcFirstLastPara="1" vertOverflow="ellipsis" vert="horz" wrap="square" anchor="ctr" anchorCtr="1"/>
        <a:lstStyle/>
        <a:p>
          <a:pPr>
            <a:lnSpc>
              <a:spcPct val="100000"/>
            </a:lnSpc>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E31B67-AED5-4024-A8BD-722088297027}"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US"/>
        </a:p>
      </dgm:t>
    </dgm:pt>
    <dgm:pt modelId="{AF3765F2-DD3A-4426-9A4A-2F080673EBDD}">
      <dgm:prSet phldrT="[Text]"/>
      <dgm:spPr>
        <a:xfrm>
          <a:off x="2376" y="387751"/>
          <a:ext cx="672849" cy="269139"/>
        </a:xfrm>
        <a:prstGeom prst="chevron">
          <a:avLst/>
        </a:prstGeom>
        <a:solidFill>
          <a:srgbClr val="92D050"/>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2019</a:t>
          </a:r>
        </a:p>
      </dgm:t>
    </dgm:pt>
    <dgm:pt modelId="{0FEDD9E1-FE72-4192-8EB9-EF0A2057996E}" type="parTrans" cxnId="{86C0D198-F5A1-4DEE-8981-A079FDAF2C6E}">
      <dgm:prSet/>
      <dgm:spPr/>
      <dgm:t>
        <a:bodyPr/>
        <a:lstStyle/>
        <a:p>
          <a:endParaRPr lang="en-US">
            <a:solidFill>
              <a:schemeClr val="bg1"/>
            </a:solidFill>
          </a:endParaRPr>
        </a:p>
      </dgm:t>
    </dgm:pt>
    <dgm:pt modelId="{FC998D0C-F988-4604-922D-8733ED84FFE7}" type="sibTrans" cxnId="{86C0D198-F5A1-4DEE-8981-A079FDAF2C6E}">
      <dgm:prSet/>
      <dgm:spPr/>
      <dgm:t>
        <a:bodyPr/>
        <a:lstStyle/>
        <a:p>
          <a:endParaRPr lang="en-US">
            <a:solidFill>
              <a:schemeClr val="bg1"/>
            </a:solidFill>
          </a:endParaRPr>
        </a:p>
      </dgm:t>
    </dgm:pt>
    <dgm:pt modelId="{E5C07153-041B-4F8D-BC22-96828AC9C8CF}">
      <dgm:prSet phldrT="[Text]"/>
      <dgm:spPr>
        <a:xfrm>
          <a:off x="1819069"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2022</a:t>
          </a:r>
        </a:p>
      </dgm:t>
    </dgm:pt>
    <dgm:pt modelId="{A6C0F280-A1A2-40FB-B211-D8AEA2984001}" type="parTrans" cxnId="{9CFD08EE-B5B0-44F3-9B84-E421D1A55A09}">
      <dgm:prSet/>
      <dgm:spPr/>
      <dgm:t>
        <a:bodyPr/>
        <a:lstStyle/>
        <a:p>
          <a:endParaRPr lang="en-US">
            <a:solidFill>
              <a:schemeClr val="bg1"/>
            </a:solidFill>
          </a:endParaRPr>
        </a:p>
      </dgm:t>
    </dgm:pt>
    <dgm:pt modelId="{CCF94AEE-80B2-449C-B595-45456543AFA0}" type="sibTrans" cxnId="{9CFD08EE-B5B0-44F3-9B84-E421D1A55A09}">
      <dgm:prSet/>
      <dgm:spPr/>
      <dgm:t>
        <a:bodyPr/>
        <a:lstStyle/>
        <a:p>
          <a:endParaRPr lang="en-US">
            <a:solidFill>
              <a:schemeClr val="bg1"/>
            </a:solidFill>
          </a:endParaRPr>
        </a:p>
      </dgm:t>
    </dgm:pt>
    <dgm:pt modelId="{5F09579B-142F-4921-9BEE-EFC0AA9EEF04}">
      <dgm:prSet phldrT="[Text]"/>
      <dgm:spPr>
        <a:xfrm>
          <a:off x="2424634"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2023</a:t>
          </a:r>
        </a:p>
      </dgm:t>
    </dgm:pt>
    <dgm:pt modelId="{2910F922-6E0C-420F-AA5B-BCC5DB43F1D8}" type="parTrans" cxnId="{210BE04D-6E14-45F1-8A72-2271632F5D0C}">
      <dgm:prSet/>
      <dgm:spPr/>
      <dgm:t>
        <a:bodyPr/>
        <a:lstStyle/>
        <a:p>
          <a:endParaRPr lang="en-US">
            <a:solidFill>
              <a:schemeClr val="bg1"/>
            </a:solidFill>
          </a:endParaRPr>
        </a:p>
      </dgm:t>
    </dgm:pt>
    <dgm:pt modelId="{741A67CE-7517-4579-9F6E-E9D1149A48C5}" type="sibTrans" cxnId="{210BE04D-6E14-45F1-8A72-2271632F5D0C}">
      <dgm:prSet/>
      <dgm:spPr/>
      <dgm:t>
        <a:bodyPr/>
        <a:lstStyle/>
        <a:p>
          <a:endParaRPr lang="en-US">
            <a:solidFill>
              <a:schemeClr val="bg1"/>
            </a:solidFill>
          </a:endParaRPr>
        </a:p>
      </dgm:t>
    </dgm:pt>
    <dgm:pt modelId="{3564BE9A-5F60-43F6-8F9E-E7DA6E55F995}">
      <dgm:prSet/>
      <dgm:spPr>
        <a:xfrm>
          <a:off x="607940"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2020</a:t>
          </a:r>
        </a:p>
      </dgm:t>
    </dgm:pt>
    <dgm:pt modelId="{B16143B4-6001-409B-BE09-EDD55543E5E6}" type="parTrans" cxnId="{DA66729E-BBA3-4C9D-8259-EDA623844B6D}">
      <dgm:prSet/>
      <dgm:spPr/>
      <dgm:t>
        <a:bodyPr/>
        <a:lstStyle/>
        <a:p>
          <a:endParaRPr lang="en-US">
            <a:solidFill>
              <a:schemeClr val="bg1"/>
            </a:solidFill>
          </a:endParaRPr>
        </a:p>
      </dgm:t>
    </dgm:pt>
    <dgm:pt modelId="{AC529946-B955-4EC0-AC4C-FD42EE665249}" type="sibTrans" cxnId="{DA66729E-BBA3-4C9D-8259-EDA623844B6D}">
      <dgm:prSet/>
      <dgm:spPr/>
      <dgm:t>
        <a:bodyPr/>
        <a:lstStyle/>
        <a:p>
          <a:endParaRPr lang="en-US">
            <a:solidFill>
              <a:schemeClr val="bg1"/>
            </a:solidFill>
          </a:endParaRPr>
        </a:p>
      </dgm:t>
    </dgm:pt>
    <dgm:pt modelId="{879D882A-DBF6-4D31-816C-153068311260}">
      <dgm:prSet/>
      <dgm:spPr>
        <a:xfrm>
          <a:off x="1213505"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2021</a:t>
          </a:r>
        </a:p>
      </dgm:t>
    </dgm:pt>
    <dgm:pt modelId="{601B6F91-F53C-447A-AD8A-2875DA5DF9F1}" type="parTrans" cxnId="{2BD6EDCA-BDDA-4617-8A6E-DF1E8BA8C083}">
      <dgm:prSet/>
      <dgm:spPr/>
      <dgm:t>
        <a:bodyPr/>
        <a:lstStyle/>
        <a:p>
          <a:endParaRPr lang="en-US">
            <a:solidFill>
              <a:schemeClr val="bg1"/>
            </a:solidFill>
          </a:endParaRPr>
        </a:p>
      </dgm:t>
    </dgm:pt>
    <dgm:pt modelId="{62F43C7F-1404-46F1-B8B0-94A635C1B2E3}" type="sibTrans" cxnId="{2BD6EDCA-BDDA-4617-8A6E-DF1E8BA8C083}">
      <dgm:prSet/>
      <dgm:spPr/>
      <dgm:t>
        <a:bodyPr/>
        <a:lstStyle/>
        <a:p>
          <a:endParaRPr lang="en-US">
            <a:solidFill>
              <a:schemeClr val="bg1"/>
            </a:solidFill>
          </a:endParaRPr>
        </a:p>
      </dgm:t>
    </dgm:pt>
    <dgm:pt modelId="{79B2529B-FDFC-42D1-812A-0282C16847FC}">
      <dgm:prSet/>
      <dgm:spPr>
        <a:xfrm>
          <a:off x="3030198"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2024</a:t>
          </a:r>
        </a:p>
      </dgm:t>
    </dgm:pt>
    <dgm:pt modelId="{FCB7E57C-AB94-49F4-AB12-B5AC8FCE55AA}" type="parTrans" cxnId="{80DE667E-F167-4193-9B7B-B1493DB0D340}">
      <dgm:prSet/>
      <dgm:spPr/>
      <dgm:t>
        <a:bodyPr/>
        <a:lstStyle/>
        <a:p>
          <a:endParaRPr lang="en-US">
            <a:solidFill>
              <a:schemeClr val="bg1"/>
            </a:solidFill>
          </a:endParaRPr>
        </a:p>
      </dgm:t>
    </dgm:pt>
    <dgm:pt modelId="{B33F9ADC-A432-4303-8404-C89B98A7A076}" type="sibTrans" cxnId="{80DE667E-F167-4193-9B7B-B1493DB0D340}">
      <dgm:prSet/>
      <dgm:spPr/>
      <dgm:t>
        <a:bodyPr/>
        <a:lstStyle/>
        <a:p>
          <a:endParaRPr lang="en-US">
            <a:solidFill>
              <a:schemeClr val="bg1"/>
            </a:solidFill>
          </a:endParaRPr>
        </a:p>
      </dgm:t>
    </dgm:pt>
    <dgm:pt modelId="{41128528-4E08-4D7C-B5DA-B881FEAB3F8C}">
      <dgm:prSet/>
      <dgm:spPr>
        <a:xfrm>
          <a:off x="3635763"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2025</a:t>
          </a:r>
        </a:p>
      </dgm:t>
    </dgm:pt>
    <dgm:pt modelId="{5FAE9E9F-F96C-486A-994F-B3EC667B57DB}" type="parTrans" cxnId="{33A56D44-AF9D-4BB8-9DC6-22A886FC08F6}">
      <dgm:prSet/>
      <dgm:spPr/>
      <dgm:t>
        <a:bodyPr/>
        <a:lstStyle/>
        <a:p>
          <a:endParaRPr lang="en-US">
            <a:solidFill>
              <a:schemeClr val="bg1"/>
            </a:solidFill>
          </a:endParaRPr>
        </a:p>
      </dgm:t>
    </dgm:pt>
    <dgm:pt modelId="{64414B35-05D5-4865-8DF8-8457CD47A116}" type="sibTrans" cxnId="{33A56D44-AF9D-4BB8-9DC6-22A886FC08F6}">
      <dgm:prSet/>
      <dgm:spPr/>
      <dgm:t>
        <a:bodyPr/>
        <a:lstStyle/>
        <a:p>
          <a:endParaRPr lang="en-US">
            <a:solidFill>
              <a:schemeClr val="bg1"/>
            </a:solidFill>
          </a:endParaRPr>
        </a:p>
      </dgm:t>
    </dgm:pt>
    <dgm:pt modelId="{4F5BBF0F-67EE-42DC-AA4D-61AE39068C28}">
      <dgm:prSet/>
      <dgm:spPr>
        <a:xfrm>
          <a:off x="4241327"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2026</a:t>
          </a:r>
        </a:p>
      </dgm:t>
    </dgm:pt>
    <dgm:pt modelId="{3D883D28-A252-426D-9633-3F2CB713941F}" type="parTrans" cxnId="{6CF40E54-574D-4B13-825A-34344354EB5C}">
      <dgm:prSet/>
      <dgm:spPr/>
      <dgm:t>
        <a:bodyPr/>
        <a:lstStyle/>
        <a:p>
          <a:endParaRPr lang="en-US">
            <a:solidFill>
              <a:schemeClr val="bg1"/>
            </a:solidFill>
          </a:endParaRPr>
        </a:p>
      </dgm:t>
    </dgm:pt>
    <dgm:pt modelId="{EC95F734-58DF-40B6-9BEE-2EE33B8E68AF}" type="sibTrans" cxnId="{6CF40E54-574D-4B13-825A-34344354EB5C}">
      <dgm:prSet/>
      <dgm:spPr/>
      <dgm:t>
        <a:bodyPr/>
        <a:lstStyle/>
        <a:p>
          <a:endParaRPr lang="en-US">
            <a:solidFill>
              <a:schemeClr val="bg1"/>
            </a:solidFill>
          </a:endParaRPr>
        </a:p>
      </dgm:t>
    </dgm:pt>
    <dgm:pt modelId="{83CDBB9D-A574-43CC-8267-472BC805FA25}">
      <dgm:prSet/>
      <dgm:spPr>
        <a:xfrm>
          <a:off x="4846892"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2027</a:t>
          </a:r>
        </a:p>
      </dgm:t>
    </dgm:pt>
    <dgm:pt modelId="{DFFEA07E-DB51-411F-8A6E-FEFFFF853EC6}" type="parTrans" cxnId="{58BC8606-0DBF-41E0-8591-7888E7930A34}">
      <dgm:prSet/>
      <dgm:spPr/>
      <dgm:t>
        <a:bodyPr/>
        <a:lstStyle/>
        <a:p>
          <a:endParaRPr lang="en-US">
            <a:solidFill>
              <a:schemeClr val="bg1"/>
            </a:solidFill>
          </a:endParaRPr>
        </a:p>
      </dgm:t>
    </dgm:pt>
    <dgm:pt modelId="{60271AA3-ED26-431C-9A1F-E82EE64FB904}" type="sibTrans" cxnId="{58BC8606-0DBF-41E0-8591-7888E7930A34}">
      <dgm:prSet/>
      <dgm:spPr/>
      <dgm:t>
        <a:bodyPr/>
        <a:lstStyle/>
        <a:p>
          <a:endParaRPr lang="en-US">
            <a:solidFill>
              <a:schemeClr val="bg1"/>
            </a:solidFill>
          </a:endParaRPr>
        </a:p>
      </dgm:t>
    </dgm:pt>
    <dgm:pt modelId="{B824D1B8-D70D-4822-9FBB-8B41D4AF8152}">
      <dgm:prSet/>
      <dgm:spPr>
        <a:xfrm>
          <a:off x="5452456"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2028</a:t>
          </a:r>
        </a:p>
      </dgm:t>
    </dgm:pt>
    <dgm:pt modelId="{2CCE6D02-4A82-42D3-9DAF-CDC83953CC91}" type="parTrans" cxnId="{0364133B-235C-4E88-8A23-930E7B9AFEAD}">
      <dgm:prSet/>
      <dgm:spPr/>
      <dgm:t>
        <a:bodyPr/>
        <a:lstStyle/>
        <a:p>
          <a:endParaRPr lang="en-US">
            <a:solidFill>
              <a:schemeClr val="bg1"/>
            </a:solidFill>
          </a:endParaRPr>
        </a:p>
      </dgm:t>
    </dgm:pt>
    <dgm:pt modelId="{8B346454-B5DB-41E9-9786-3CBC30A1C1FD}" type="sibTrans" cxnId="{0364133B-235C-4E88-8A23-930E7B9AFEAD}">
      <dgm:prSet/>
      <dgm:spPr/>
      <dgm:t>
        <a:bodyPr/>
        <a:lstStyle/>
        <a:p>
          <a:endParaRPr lang="en-US">
            <a:solidFill>
              <a:schemeClr val="bg1"/>
            </a:solidFill>
          </a:endParaRPr>
        </a:p>
      </dgm:t>
    </dgm:pt>
    <dgm:pt modelId="{ABB4787D-5ADA-4525-894B-47D33960397D}">
      <dgm:prSet/>
      <dgm:spPr>
        <a:xfrm>
          <a:off x="6058021" y="387751"/>
          <a:ext cx="672849" cy="269139"/>
        </a:xfrm>
        <a:prstGeom prst="chevron">
          <a:avLst/>
        </a:prstGeom>
        <a:solidFill>
          <a:srgbClr val="C00000"/>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2029</a:t>
          </a:r>
        </a:p>
      </dgm:t>
    </dgm:pt>
    <dgm:pt modelId="{C9862013-D3AB-4902-B6E5-299E30787112}" type="parTrans" cxnId="{AA46B6F7-C9C7-44C3-AD29-AA4DACFA2FB4}">
      <dgm:prSet/>
      <dgm:spPr/>
      <dgm:t>
        <a:bodyPr/>
        <a:lstStyle/>
        <a:p>
          <a:endParaRPr lang="en-US">
            <a:solidFill>
              <a:schemeClr val="bg1"/>
            </a:solidFill>
          </a:endParaRPr>
        </a:p>
      </dgm:t>
    </dgm:pt>
    <dgm:pt modelId="{18D00235-9E45-4E48-8609-FBA78BE16027}" type="sibTrans" cxnId="{AA46B6F7-C9C7-44C3-AD29-AA4DACFA2FB4}">
      <dgm:prSet/>
      <dgm:spPr/>
      <dgm:t>
        <a:bodyPr/>
        <a:lstStyle/>
        <a:p>
          <a:endParaRPr lang="en-US">
            <a:solidFill>
              <a:schemeClr val="bg1"/>
            </a:solidFill>
          </a:endParaRPr>
        </a:p>
      </dgm:t>
    </dgm:pt>
    <dgm:pt modelId="{6BFE51A0-18D4-4CB1-AB86-8DCDBB86E7C6}">
      <dgm:prSet/>
      <dgm:spPr>
        <a:xfrm>
          <a:off x="6663585" y="387751"/>
          <a:ext cx="672849" cy="269139"/>
        </a:xfrm>
        <a:prstGeom prst="chevron">
          <a:avLst/>
        </a:prstGeom>
        <a:solidFill>
          <a:srgbClr val="FFC000"/>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Arial" panose="020B0604020202020204" pitchFamily="34" charset="0"/>
              <a:ea typeface="+mn-ea"/>
              <a:cs typeface="Arial" panose="020B0604020202020204" pitchFamily="34" charset="0"/>
            </a:rPr>
            <a:t>2030</a:t>
          </a:r>
        </a:p>
      </dgm:t>
    </dgm:pt>
    <dgm:pt modelId="{72458AA4-9D30-417B-9E5C-7389ECAE13B0}" type="parTrans" cxnId="{4A562BB9-FFE6-4E5B-B856-A1D7D7E2D523}">
      <dgm:prSet/>
      <dgm:spPr/>
      <dgm:t>
        <a:bodyPr/>
        <a:lstStyle/>
        <a:p>
          <a:endParaRPr lang="en-US">
            <a:solidFill>
              <a:schemeClr val="bg1"/>
            </a:solidFill>
          </a:endParaRPr>
        </a:p>
      </dgm:t>
    </dgm:pt>
    <dgm:pt modelId="{F144D048-C0B7-4CF9-9832-919A1B4E21E1}" type="sibTrans" cxnId="{4A562BB9-FFE6-4E5B-B856-A1D7D7E2D523}">
      <dgm:prSet/>
      <dgm:spPr/>
      <dgm:t>
        <a:bodyPr/>
        <a:lstStyle/>
        <a:p>
          <a:endParaRPr lang="en-US">
            <a:solidFill>
              <a:schemeClr val="bg1"/>
            </a:solidFill>
          </a:endParaRPr>
        </a:p>
      </dgm:t>
    </dgm:pt>
    <dgm:pt modelId="{FE302797-E889-44C7-8602-A9433D464029}">
      <dgm:prSet/>
      <dgm:spPr>
        <a:xfrm>
          <a:off x="7269150" y="387751"/>
          <a:ext cx="253630" cy="269139"/>
        </a:xfrm>
        <a:prstGeom prst="chevron">
          <a:avLst/>
        </a:prstGeom>
        <a:solidFill>
          <a:srgbClr val="FFC000"/>
        </a:solidFill>
        <a:ln w="25400" cap="flat" cmpd="sng" algn="ctr">
          <a:solidFill>
            <a:sysClr val="window" lastClr="FFFFFF">
              <a:hueOff val="0"/>
              <a:satOff val="0"/>
              <a:lumOff val="0"/>
              <a:alphaOff val="0"/>
            </a:sysClr>
          </a:solidFill>
          <a:prstDash val="solid"/>
        </a:ln>
        <a:effectLst/>
      </dgm:spPr>
      <dgm:t>
        <a:bodyPr/>
        <a:lstStyle/>
        <a:p>
          <a:pPr>
            <a:buNone/>
          </a:pPr>
          <a:endParaRPr lang="en-US" b="1">
            <a:solidFill>
              <a:sysClr val="window" lastClr="FFFFFF"/>
            </a:solidFill>
            <a:latin typeface="Arial" panose="020B0604020202020204" pitchFamily="34" charset="0"/>
            <a:ea typeface="+mn-ea"/>
            <a:cs typeface="Arial" panose="020B0604020202020204" pitchFamily="34" charset="0"/>
          </a:endParaRPr>
        </a:p>
      </dgm:t>
    </dgm:pt>
    <dgm:pt modelId="{57F8E746-51BC-4105-BA9D-A06E90A9FC32}" type="parTrans" cxnId="{E0573F8B-6C32-4168-9E9B-9431C8778C52}">
      <dgm:prSet/>
      <dgm:spPr/>
      <dgm:t>
        <a:bodyPr/>
        <a:lstStyle/>
        <a:p>
          <a:endParaRPr lang="en-US">
            <a:solidFill>
              <a:schemeClr val="bg1"/>
            </a:solidFill>
          </a:endParaRPr>
        </a:p>
      </dgm:t>
    </dgm:pt>
    <dgm:pt modelId="{C83AA47B-2EAB-467F-AEDF-8978D3261727}" type="sibTrans" cxnId="{E0573F8B-6C32-4168-9E9B-9431C8778C52}">
      <dgm:prSet/>
      <dgm:spPr/>
      <dgm:t>
        <a:bodyPr/>
        <a:lstStyle/>
        <a:p>
          <a:endParaRPr lang="en-US">
            <a:solidFill>
              <a:schemeClr val="bg1"/>
            </a:solidFill>
          </a:endParaRPr>
        </a:p>
      </dgm:t>
    </dgm:pt>
    <dgm:pt modelId="{94706B41-92EC-4896-BCD9-206DE3C925DC}">
      <dgm:prSet/>
      <dgm:spPr>
        <a:xfrm>
          <a:off x="7455495" y="387751"/>
          <a:ext cx="275417" cy="269139"/>
        </a:xfrm>
        <a:prstGeom prst="chevron">
          <a:avLst/>
        </a:prstGeom>
        <a:solidFill>
          <a:srgbClr val="FFC000"/>
        </a:solidFill>
        <a:ln w="25400" cap="flat" cmpd="sng" algn="ctr">
          <a:solidFill>
            <a:sysClr val="window" lastClr="FFFFFF">
              <a:hueOff val="0"/>
              <a:satOff val="0"/>
              <a:lumOff val="0"/>
              <a:alphaOff val="0"/>
            </a:sysClr>
          </a:solidFill>
          <a:prstDash val="solid"/>
        </a:ln>
        <a:effectLst/>
      </dgm:spPr>
      <dgm:t>
        <a:bodyPr/>
        <a:lstStyle/>
        <a:p>
          <a:pPr>
            <a:buNone/>
          </a:pPr>
          <a:endParaRPr lang="en-US">
            <a:solidFill>
              <a:sysClr val="window" lastClr="FFFFFF"/>
            </a:solidFill>
            <a:latin typeface="Franklin Gothic Book"/>
            <a:ea typeface="+mn-ea"/>
            <a:cs typeface="+mn-cs"/>
          </a:endParaRPr>
        </a:p>
      </dgm:t>
    </dgm:pt>
    <dgm:pt modelId="{0CA6450E-45CF-4A49-8F3E-5993160EB7C5}" type="parTrans" cxnId="{D889ABB3-893D-4A77-997C-A8C84FF17D72}">
      <dgm:prSet/>
      <dgm:spPr/>
      <dgm:t>
        <a:bodyPr/>
        <a:lstStyle/>
        <a:p>
          <a:endParaRPr lang="en-US"/>
        </a:p>
      </dgm:t>
    </dgm:pt>
    <dgm:pt modelId="{7B7DF4D8-E0B9-4791-A57F-58CF69838265}" type="sibTrans" cxnId="{D889ABB3-893D-4A77-997C-A8C84FF17D72}">
      <dgm:prSet/>
      <dgm:spPr/>
      <dgm:t>
        <a:bodyPr/>
        <a:lstStyle/>
        <a:p>
          <a:endParaRPr lang="en-US"/>
        </a:p>
      </dgm:t>
    </dgm:pt>
    <dgm:pt modelId="{AD8BC2AE-0A37-4316-9BAB-53AAB03C122E}">
      <dgm:prSet/>
      <dgm:spPr>
        <a:xfrm>
          <a:off x="7663628" y="387751"/>
          <a:ext cx="672849" cy="269139"/>
        </a:xfrm>
        <a:prstGeom prst="chevron">
          <a:avLst/>
        </a:prstGeom>
        <a:solidFill>
          <a:srgbClr val="FFC000"/>
        </a:solidFill>
        <a:ln w="25400" cap="flat" cmpd="sng" algn="ctr">
          <a:solidFill>
            <a:sysClr val="window" lastClr="FFFFFF">
              <a:hueOff val="0"/>
              <a:satOff val="0"/>
              <a:lumOff val="0"/>
              <a:alphaOff val="0"/>
            </a:sysClr>
          </a:solidFill>
          <a:prstDash val="solid"/>
        </a:ln>
        <a:effectLst/>
      </dgm:spPr>
      <dgm:t>
        <a:bodyPr/>
        <a:lstStyle/>
        <a:p>
          <a:pPr>
            <a:buNone/>
          </a:pPr>
          <a:r>
            <a:rPr lang="en-US" b="1">
              <a:solidFill>
                <a:sysClr val="window" lastClr="FFFFFF"/>
              </a:solidFill>
              <a:latin typeface="Franklin Gothic Book"/>
              <a:ea typeface="+mn-ea"/>
              <a:cs typeface="+mn-cs"/>
            </a:rPr>
            <a:t>2033</a:t>
          </a:r>
        </a:p>
      </dgm:t>
    </dgm:pt>
    <dgm:pt modelId="{AC33402D-2151-4191-BF9F-6ABAF1B24236}" type="parTrans" cxnId="{7BF72250-FAA4-49DB-B74B-01915B325093}">
      <dgm:prSet/>
      <dgm:spPr/>
      <dgm:t>
        <a:bodyPr/>
        <a:lstStyle/>
        <a:p>
          <a:endParaRPr lang="en-US"/>
        </a:p>
      </dgm:t>
    </dgm:pt>
    <dgm:pt modelId="{FEDF917F-1D3D-4D81-A422-BB1FAC874F22}" type="sibTrans" cxnId="{7BF72250-FAA4-49DB-B74B-01915B325093}">
      <dgm:prSet/>
      <dgm:spPr/>
      <dgm:t>
        <a:bodyPr/>
        <a:lstStyle/>
        <a:p>
          <a:endParaRPr lang="en-US"/>
        </a:p>
      </dgm:t>
    </dgm:pt>
    <dgm:pt modelId="{CD295237-3FC3-46F8-A483-9D15948E825C}" type="pres">
      <dgm:prSet presAssocID="{16E31B67-AED5-4024-A8BD-722088297027}" presName="Name0" presStyleCnt="0">
        <dgm:presLayoutVars>
          <dgm:dir/>
          <dgm:animLvl val="lvl"/>
          <dgm:resizeHandles val="exact"/>
        </dgm:presLayoutVars>
      </dgm:prSet>
      <dgm:spPr/>
    </dgm:pt>
    <dgm:pt modelId="{23D58E53-824F-434D-8E93-DBBF8E864A0A}" type="pres">
      <dgm:prSet presAssocID="{AF3765F2-DD3A-4426-9A4A-2F080673EBDD}" presName="parTxOnly" presStyleLbl="node1" presStyleIdx="0" presStyleCnt="15">
        <dgm:presLayoutVars>
          <dgm:chMax val="0"/>
          <dgm:chPref val="0"/>
          <dgm:bulletEnabled val="1"/>
        </dgm:presLayoutVars>
      </dgm:prSet>
      <dgm:spPr/>
    </dgm:pt>
    <dgm:pt modelId="{F4CB2761-0B4B-4732-9DC1-7716C125D35D}" type="pres">
      <dgm:prSet presAssocID="{FC998D0C-F988-4604-922D-8733ED84FFE7}" presName="parTxOnlySpace" presStyleCnt="0"/>
      <dgm:spPr/>
    </dgm:pt>
    <dgm:pt modelId="{54446329-63B6-4E23-AA0F-060038734554}" type="pres">
      <dgm:prSet presAssocID="{3564BE9A-5F60-43F6-8F9E-E7DA6E55F995}" presName="parTxOnly" presStyleLbl="node1" presStyleIdx="1" presStyleCnt="15">
        <dgm:presLayoutVars>
          <dgm:chMax val="0"/>
          <dgm:chPref val="0"/>
          <dgm:bulletEnabled val="1"/>
        </dgm:presLayoutVars>
      </dgm:prSet>
      <dgm:spPr/>
    </dgm:pt>
    <dgm:pt modelId="{A1ED0A04-4689-4E22-97DD-56A9ECFEDA5E}" type="pres">
      <dgm:prSet presAssocID="{AC529946-B955-4EC0-AC4C-FD42EE665249}" presName="parTxOnlySpace" presStyleCnt="0"/>
      <dgm:spPr/>
    </dgm:pt>
    <dgm:pt modelId="{2AB1F74B-F72D-48DE-AC35-E31277DFBD0F}" type="pres">
      <dgm:prSet presAssocID="{879D882A-DBF6-4D31-816C-153068311260}" presName="parTxOnly" presStyleLbl="node1" presStyleIdx="2" presStyleCnt="15">
        <dgm:presLayoutVars>
          <dgm:chMax val="0"/>
          <dgm:chPref val="0"/>
          <dgm:bulletEnabled val="1"/>
        </dgm:presLayoutVars>
      </dgm:prSet>
      <dgm:spPr/>
    </dgm:pt>
    <dgm:pt modelId="{82DC6BF0-6064-49F2-B6A4-A8F99A4CF1A3}" type="pres">
      <dgm:prSet presAssocID="{62F43C7F-1404-46F1-B8B0-94A635C1B2E3}" presName="parTxOnlySpace" presStyleCnt="0"/>
      <dgm:spPr/>
    </dgm:pt>
    <dgm:pt modelId="{306D8666-456E-4799-BD6D-67818C3ADF5C}" type="pres">
      <dgm:prSet presAssocID="{E5C07153-041B-4F8D-BC22-96828AC9C8CF}" presName="parTxOnly" presStyleLbl="node1" presStyleIdx="3" presStyleCnt="15">
        <dgm:presLayoutVars>
          <dgm:chMax val="0"/>
          <dgm:chPref val="0"/>
          <dgm:bulletEnabled val="1"/>
        </dgm:presLayoutVars>
      </dgm:prSet>
      <dgm:spPr/>
    </dgm:pt>
    <dgm:pt modelId="{E195F980-0B01-4971-A851-E41B296D724B}" type="pres">
      <dgm:prSet presAssocID="{CCF94AEE-80B2-449C-B595-45456543AFA0}" presName="parTxOnlySpace" presStyleCnt="0"/>
      <dgm:spPr/>
    </dgm:pt>
    <dgm:pt modelId="{861ECFB3-EB4F-4F7E-8C27-0AB09BD57986}" type="pres">
      <dgm:prSet presAssocID="{5F09579B-142F-4921-9BEE-EFC0AA9EEF04}" presName="parTxOnly" presStyleLbl="node1" presStyleIdx="4" presStyleCnt="15">
        <dgm:presLayoutVars>
          <dgm:chMax val="0"/>
          <dgm:chPref val="0"/>
          <dgm:bulletEnabled val="1"/>
        </dgm:presLayoutVars>
      </dgm:prSet>
      <dgm:spPr/>
    </dgm:pt>
    <dgm:pt modelId="{D4D44178-0F9A-454D-8CF6-B762B0C8328E}" type="pres">
      <dgm:prSet presAssocID="{741A67CE-7517-4579-9F6E-E9D1149A48C5}" presName="parTxOnlySpace" presStyleCnt="0"/>
      <dgm:spPr/>
    </dgm:pt>
    <dgm:pt modelId="{5FA1348E-3FB0-4AA1-93D5-330CA7DF9E7B}" type="pres">
      <dgm:prSet presAssocID="{79B2529B-FDFC-42D1-812A-0282C16847FC}" presName="parTxOnly" presStyleLbl="node1" presStyleIdx="5" presStyleCnt="15">
        <dgm:presLayoutVars>
          <dgm:chMax val="0"/>
          <dgm:chPref val="0"/>
          <dgm:bulletEnabled val="1"/>
        </dgm:presLayoutVars>
      </dgm:prSet>
      <dgm:spPr/>
    </dgm:pt>
    <dgm:pt modelId="{2BEC7C76-59BD-4F48-9212-B49BF5AF08B6}" type="pres">
      <dgm:prSet presAssocID="{B33F9ADC-A432-4303-8404-C89B98A7A076}" presName="parTxOnlySpace" presStyleCnt="0"/>
      <dgm:spPr/>
    </dgm:pt>
    <dgm:pt modelId="{C2C5149D-8DD2-4A92-A1AA-CB10F6CB8C01}" type="pres">
      <dgm:prSet presAssocID="{41128528-4E08-4D7C-B5DA-B881FEAB3F8C}" presName="parTxOnly" presStyleLbl="node1" presStyleIdx="6" presStyleCnt="15">
        <dgm:presLayoutVars>
          <dgm:chMax val="0"/>
          <dgm:chPref val="0"/>
          <dgm:bulletEnabled val="1"/>
        </dgm:presLayoutVars>
      </dgm:prSet>
      <dgm:spPr/>
    </dgm:pt>
    <dgm:pt modelId="{FEFFEA5F-A60E-4BF0-B23C-C936BC18EED4}" type="pres">
      <dgm:prSet presAssocID="{64414B35-05D5-4865-8DF8-8457CD47A116}" presName="parTxOnlySpace" presStyleCnt="0"/>
      <dgm:spPr/>
    </dgm:pt>
    <dgm:pt modelId="{F3F91F83-7677-4250-81FE-7FF6C0138B0D}" type="pres">
      <dgm:prSet presAssocID="{4F5BBF0F-67EE-42DC-AA4D-61AE39068C28}" presName="parTxOnly" presStyleLbl="node1" presStyleIdx="7" presStyleCnt="15">
        <dgm:presLayoutVars>
          <dgm:chMax val="0"/>
          <dgm:chPref val="0"/>
          <dgm:bulletEnabled val="1"/>
        </dgm:presLayoutVars>
      </dgm:prSet>
      <dgm:spPr/>
    </dgm:pt>
    <dgm:pt modelId="{677115CD-4265-418E-8B5C-FD4F60BE039D}" type="pres">
      <dgm:prSet presAssocID="{EC95F734-58DF-40B6-9BEE-2EE33B8E68AF}" presName="parTxOnlySpace" presStyleCnt="0"/>
      <dgm:spPr/>
    </dgm:pt>
    <dgm:pt modelId="{B559EC52-C225-419A-B382-6A69C1AE2526}" type="pres">
      <dgm:prSet presAssocID="{83CDBB9D-A574-43CC-8267-472BC805FA25}" presName="parTxOnly" presStyleLbl="node1" presStyleIdx="8" presStyleCnt="15">
        <dgm:presLayoutVars>
          <dgm:chMax val="0"/>
          <dgm:chPref val="0"/>
          <dgm:bulletEnabled val="1"/>
        </dgm:presLayoutVars>
      </dgm:prSet>
      <dgm:spPr/>
    </dgm:pt>
    <dgm:pt modelId="{BBF58819-E445-4A40-B12A-482FCCFF6B61}" type="pres">
      <dgm:prSet presAssocID="{60271AA3-ED26-431C-9A1F-E82EE64FB904}" presName="parTxOnlySpace" presStyleCnt="0"/>
      <dgm:spPr/>
    </dgm:pt>
    <dgm:pt modelId="{BEB1BD4F-CE8F-4C09-8D7C-DD301864F443}" type="pres">
      <dgm:prSet presAssocID="{B824D1B8-D70D-4822-9FBB-8B41D4AF8152}" presName="parTxOnly" presStyleLbl="node1" presStyleIdx="9" presStyleCnt="15">
        <dgm:presLayoutVars>
          <dgm:chMax val="0"/>
          <dgm:chPref val="0"/>
          <dgm:bulletEnabled val="1"/>
        </dgm:presLayoutVars>
      </dgm:prSet>
      <dgm:spPr/>
    </dgm:pt>
    <dgm:pt modelId="{0664684A-E351-4DBD-83AD-A9554290AD0D}" type="pres">
      <dgm:prSet presAssocID="{8B346454-B5DB-41E9-9786-3CBC30A1C1FD}" presName="parTxOnlySpace" presStyleCnt="0"/>
      <dgm:spPr/>
    </dgm:pt>
    <dgm:pt modelId="{6ABBC6FE-0D5E-488E-89CE-CBFDA64DCD06}" type="pres">
      <dgm:prSet presAssocID="{ABB4787D-5ADA-4525-894B-47D33960397D}" presName="parTxOnly" presStyleLbl="node1" presStyleIdx="10" presStyleCnt="15">
        <dgm:presLayoutVars>
          <dgm:chMax val="0"/>
          <dgm:chPref val="0"/>
          <dgm:bulletEnabled val="1"/>
        </dgm:presLayoutVars>
      </dgm:prSet>
      <dgm:spPr/>
    </dgm:pt>
    <dgm:pt modelId="{3D1B248E-C134-4E84-90AC-C6210F9C0980}" type="pres">
      <dgm:prSet presAssocID="{18D00235-9E45-4E48-8609-FBA78BE16027}" presName="parTxOnlySpace" presStyleCnt="0"/>
      <dgm:spPr/>
    </dgm:pt>
    <dgm:pt modelId="{9F2E916B-EC8B-4466-999B-FE535283A44D}" type="pres">
      <dgm:prSet presAssocID="{6BFE51A0-18D4-4CB1-AB86-8DCDBB86E7C6}" presName="parTxOnly" presStyleLbl="node1" presStyleIdx="11" presStyleCnt="15">
        <dgm:presLayoutVars>
          <dgm:chMax val="0"/>
          <dgm:chPref val="0"/>
          <dgm:bulletEnabled val="1"/>
        </dgm:presLayoutVars>
      </dgm:prSet>
      <dgm:spPr/>
    </dgm:pt>
    <dgm:pt modelId="{C8D8A0F8-C04A-48F9-BC62-6EBBA6DFB74D}" type="pres">
      <dgm:prSet presAssocID="{F144D048-C0B7-4CF9-9832-919A1B4E21E1}" presName="parTxOnlySpace" presStyleCnt="0"/>
      <dgm:spPr/>
    </dgm:pt>
    <dgm:pt modelId="{A4F1E02A-05F4-4C89-BFCD-04845C5EA38C}" type="pres">
      <dgm:prSet presAssocID="{FE302797-E889-44C7-8602-A9433D464029}" presName="parTxOnly" presStyleLbl="node1" presStyleIdx="12" presStyleCnt="15" custScaleX="37695">
        <dgm:presLayoutVars>
          <dgm:chMax val="0"/>
          <dgm:chPref val="0"/>
          <dgm:bulletEnabled val="1"/>
        </dgm:presLayoutVars>
      </dgm:prSet>
      <dgm:spPr/>
    </dgm:pt>
    <dgm:pt modelId="{FCFDE300-32F4-470D-8EE5-1678B0B772DF}" type="pres">
      <dgm:prSet presAssocID="{C83AA47B-2EAB-467F-AEDF-8978D3261727}" presName="parTxOnlySpace" presStyleCnt="0"/>
      <dgm:spPr/>
    </dgm:pt>
    <dgm:pt modelId="{E3944EA4-30FE-4DF1-97F8-099AC5618C35}" type="pres">
      <dgm:prSet presAssocID="{94706B41-92EC-4896-BCD9-206DE3C925DC}" presName="parTxOnly" presStyleLbl="node1" presStyleIdx="13" presStyleCnt="15" custScaleX="40933">
        <dgm:presLayoutVars>
          <dgm:chMax val="0"/>
          <dgm:chPref val="0"/>
          <dgm:bulletEnabled val="1"/>
        </dgm:presLayoutVars>
      </dgm:prSet>
      <dgm:spPr/>
    </dgm:pt>
    <dgm:pt modelId="{8C82E692-11FD-4E93-A041-50EF4C35FCA1}" type="pres">
      <dgm:prSet presAssocID="{7B7DF4D8-E0B9-4791-A57F-58CF69838265}" presName="parTxOnlySpace" presStyleCnt="0"/>
      <dgm:spPr/>
    </dgm:pt>
    <dgm:pt modelId="{9076225F-CD59-4E4F-ABFA-9E4A67FC4977}" type="pres">
      <dgm:prSet presAssocID="{AD8BC2AE-0A37-4316-9BAB-53AAB03C122E}" presName="parTxOnly" presStyleLbl="node1" presStyleIdx="14" presStyleCnt="15">
        <dgm:presLayoutVars>
          <dgm:chMax val="0"/>
          <dgm:chPref val="0"/>
          <dgm:bulletEnabled val="1"/>
        </dgm:presLayoutVars>
      </dgm:prSet>
      <dgm:spPr/>
    </dgm:pt>
  </dgm:ptLst>
  <dgm:cxnLst>
    <dgm:cxn modelId="{58BC8606-0DBF-41E0-8591-7888E7930A34}" srcId="{16E31B67-AED5-4024-A8BD-722088297027}" destId="{83CDBB9D-A574-43CC-8267-472BC805FA25}" srcOrd="8" destOrd="0" parTransId="{DFFEA07E-DB51-411F-8A6E-FEFFFF853EC6}" sibTransId="{60271AA3-ED26-431C-9A1F-E82EE64FB904}"/>
    <dgm:cxn modelId="{576D0B08-5C96-47E2-AC09-7DA09956DFED}" type="presOf" srcId="{16E31B67-AED5-4024-A8BD-722088297027}" destId="{CD295237-3FC3-46F8-A483-9D15948E825C}" srcOrd="0" destOrd="0" presId="urn:microsoft.com/office/officeart/2005/8/layout/chevron1"/>
    <dgm:cxn modelId="{4EF8600B-3B00-4F44-927F-D2E95C3AB293}" type="presOf" srcId="{3564BE9A-5F60-43F6-8F9E-E7DA6E55F995}" destId="{54446329-63B6-4E23-AA0F-060038734554}" srcOrd="0" destOrd="0" presId="urn:microsoft.com/office/officeart/2005/8/layout/chevron1"/>
    <dgm:cxn modelId="{EF39490C-017C-43E4-94A9-F52AC4AD6087}" type="presOf" srcId="{4F5BBF0F-67EE-42DC-AA4D-61AE39068C28}" destId="{F3F91F83-7677-4250-81FE-7FF6C0138B0D}" srcOrd="0" destOrd="0" presId="urn:microsoft.com/office/officeart/2005/8/layout/chevron1"/>
    <dgm:cxn modelId="{17E4D524-011A-4912-B9BD-585D4DA85659}" type="presOf" srcId="{B824D1B8-D70D-4822-9FBB-8B41D4AF8152}" destId="{BEB1BD4F-CE8F-4C09-8D7C-DD301864F443}" srcOrd="0" destOrd="0" presId="urn:microsoft.com/office/officeart/2005/8/layout/chevron1"/>
    <dgm:cxn modelId="{68079535-10DA-4F41-A3D8-D6592BB0814D}" type="presOf" srcId="{ABB4787D-5ADA-4525-894B-47D33960397D}" destId="{6ABBC6FE-0D5E-488E-89CE-CBFDA64DCD06}" srcOrd="0" destOrd="0" presId="urn:microsoft.com/office/officeart/2005/8/layout/chevron1"/>
    <dgm:cxn modelId="{6624EC37-A85A-4CFC-971F-294A4CEFB7F8}" type="presOf" srcId="{AF3765F2-DD3A-4426-9A4A-2F080673EBDD}" destId="{23D58E53-824F-434D-8E93-DBBF8E864A0A}" srcOrd="0" destOrd="0" presId="urn:microsoft.com/office/officeart/2005/8/layout/chevron1"/>
    <dgm:cxn modelId="{0364133B-235C-4E88-8A23-930E7B9AFEAD}" srcId="{16E31B67-AED5-4024-A8BD-722088297027}" destId="{B824D1B8-D70D-4822-9FBB-8B41D4AF8152}" srcOrd="9" destOrd="0" parTransId="{2CCE6D02-4A82-42D3-9DAF-CDC83953CC91}" sibTransId="{8B346454-B5DB-41E9-9786-3CBC30A1C1FD}"/>
    <dgm:cxn modelId="{0F96775F-68E6-4492-A741-766F4422AED0}" type="presOf" srcId="{879D882A-DBF6-4D31-816C-153068311260}" destId="{2AB1F74B-F72D-48DE-AC35-E31277DFBD0F}" srcOrd="0" destOrd="0" presId="urn:microsoft.com/office/officeart/2005/8/layout/chevron1"/>
    <dgm:cxn modelId="{33A56D44-AF9D-4BB8-9DC6-22A886FC08F6}" srcId="{16E31B67-AED5-4024-A8BD-722088297027}" destId="{41128528-4E08-4D7C-B5DA-B881FEAB3F8C}" srcOrd="6" destOrd="0" parTransId="{5FAE9E9F-F96C-486A-994F-B3EC667B57DB}" sibTransId="{64414B35-05D5-4865-8DF8-8457CD47A116}"/>
    <dgm:cxn modelId="{06845446-1243-4808-97CE-2D29C7BB6842}" type="presOf" srcId="{6BFE51A0-18D4-4CB1-AB86-8DCDBB86E7C6}" destId="{9F2E916B-EC8B-4466-999B-FE535283A44D}" srcOrd="0" destOrd="0" presId="urn:microsoft.com/office/officeart/2005/8/layout/chevron1"/>
    <dgm:cxn modelId="{32636F68-42BC-4B75-B0C0-5B6A8C8152DF}" type="presOf" srcId="{AD8BC2AE-0A37-4316-9BAB-53AAB03C122E}" destId="{9076225F-CD59-4E4F-ABFA-9E4A67FC4977}" srcOrd="0" destOrd="0" presId="urn:microsoft.com/office/officeart/2005/8/layout/chevron1"/>
    <dgm:cxn modelId="{2A97116B-2BC6-4912-ABEC-37DAED47BF10}" type="presOf" srcId="{83CDBB9D-A574-43CC-8267-472BC805FA25}" destId="{B559EC52-C225-419A-B382-6A69C1AE2526}" srcOrd="0" destOrd="0" presId="urn:microsoft.com/office/officeart/2005/8/layout/chevron1"/>
    <dgm:cxn modelId="{210BE04D-6E14-45F1-8A72-2271632F5D0C}" srcId="{16E31B67-AED5-4024-A8BD-722088297027}" destId="{5F09579B-142F-4921-9BEE-EFC0AA9EEF04}" srcOrd="4" destOrd="0" parTransId="{2910F922-6E0C-420F-AA5B-BCC5DB43F1D8}" sibTransId="{741A67CE-7517-4579-9F6E-E9D1149A48C5}"/>
    <dgm:cxn modelId="{A41C6A4F-EFE4-458A-A378-9852450624B1}" type="presOf" srcId="{41128528-4E08-4D7C-B5DA-B881FEAB3F8C}" destId="{C2C5149D-8DD2-4A92-A1AA-CB10F6CB8C01}" srcOrd="0" destOrd="0" presId="urn:microsoft.com/office/officeart/2005/8/layout/chevron1"/>
    <dgm:cxn modelId="{7BF72250-FAA4-49DB-B74B-01915B325093}" srcId="{16E31B67-AED5-4024-A8BD-722088297027}" destId="{AD8BC2AE-0A37-4316-9BAB-53AAB03C122E}" srcOrd="14" destOrd="0" parTransId="{AC33402D-2151-4191-BF9F-6ABAF1B24236}" sibTransId="{FEDF917F-1D3D-4D81-A422-BB1FAC874F22}"/>
    <dgm:cxn modelId="{6CF40E54-574D-4B13-825A-34344354EB5C}" srcId="{16E31B67-AED5-4024-A8BD-722088297027}" destId="{4F5BBF0F-67EE-42DC-AA4D-61AE39068C28}" srcOrd="7" destOrd="0" parTransId="{3D883D28-A252-426D-9633-3F2CB713941F}" sibTransId="{EC95F734-58DF-40B6-9BEE-2EE33B8E68AF}"/>
    <dgm:cxn modelId="{CA7E3074-0388-4E3B-8BF7-842C1907BE7D}" type="presOf" srcId="{94706B41-92EC-4896-BCD9-206DE3C925DC}" destId="{E3944EA4-30FE-4DF1-97F8-099AC5618C35}" srcOrd="0" destOrd="0" presId="urn:microsoft.com/office/officeart/2005/8/layout/chevron1"/>
    <dgm:cxn modelId="{4A55C258-2EE7-444B-A844-F23D6AED2667}" type="presOf" srcId="{5F09579B-142F-4921-9BEE-EFC0AA9EEF04}" destId="{861ECFB3-EB4F-4F7E-8C27-0AB09BD57986}" srcOrd="0" destOrd="0" presId="urn:microsoft.com/office/officeart/2005/8/layout/chevron1"/>
    <dgm:cxn modelId="{E363075A-EA2A-4DDF-A08C-FF0C9FB1FBBD}" type="presOf" srcId="{E5C07153-041B-4F8D-BC22-96828AC9C8CF}" destId="{306D8666-456E-4799-BD6D-67818C3ADF5C}" srcOrd="0" destOrd="0" presId="urn:microsoft.com/office/officeart/2005/8/layout/chevron1"/>
    <dgm:cxn modelId="{80DE667E-F167-4193-9B7B-B1493DB0D340}" srcId="{16E31B67-AED5-4024-A8BD-722088297027}" destId="{79B2529B-FDFC-42D1-812A-0282C16847FC}" srcOrd="5" destOrd="0" parTransId="{FCB7E57C-AB94-49F4-AB12-B5AC8FCE55AA}" sibTransId="{B33F9ADC-A432-4303-8404-C89B98A7A076}"/>
    <dgm:cxn modelId="{98ACDC88-4B5F-4A9B-95D6-D74BF4E9292F}" type="presOf" srcId="{FE302797-E889-44C7-8602-A9433D464029}" destId="{A4F1E02A-05F4-4C89-BFCD-04845C5EA38C}" srcOrd="0" destOrd="0" presId="urn:microsoft.com/office/officeart/2005/8/layout/chevron1"/>
    <dgm:cxn modelId="{E0573F8B-6C32-4168-9E9B-9431C8778C52}" srcId="{16E31B67-AED5-4024-A8BD-722088297027}" destId="{FE302797-E889-44C7-8602-A9433D464029}" srcOrd="12" destOrd="0" parTransId="{57F8E746-51BC-4105-BA9D-A06E90A9FC32}" sibTransId="{C83AA47B-2EAB-467F-AEDF-8978D3261727}"/>
    <dgm:cxn modelId="{86C0D198-F5A1-4DEE-8981-A079FDAF2C6E}" srcId="{16E31B67-AED5-4024-A8BD-722088297027}" destId="{AF3765F2-DD3A-4426-9A4A-2F080673EBDD}" srcOrd="0" destOrd="0" parTransId="{0FEDD9E1-FE72-4192-8EB9-EF0A2057996E}" sibTransId="{FC998D0C-F988-4604-922D-8733ED84FFE7}"/>
    <dgm:cxn modelId="{DA66729E-BBA3-4C9D-8259-EDA623844B6D}" srcId="{16E31B67-AED5-4024-A8BD-722088297027}" destId="{3564BE9A-5F60-43F6-8F9E-E7DA6E55F995}" srcOrd="1" destOrd="0" parTransId="{B16143B4-6001-409B-BE09-EDD55543E5E6}" sibTransId="{AC529946-B955-4EC0-AC4C-FD42EE665249}"/>
    <dgm:cxn modelId="{D889ABB3-893D-4A77-997C-A8C84FF17D72}" srcId="{16E31B67-AED5-4024-A8BD-722088297027}" destId="{94706B41-92EC-4896-BCD9-206DE3C925DC}" srcOrd="13" destOrd="0" parTransId="{0CA6450E-45CF-4A49-8F3E-5993160EB7C5}" sibTransId="{7B7DF4D8-E0B9-4791-A57F-58CF69838265}"/>
    <dgm:cxn modelId="{4A562BB9-FFE6-4E5B-B856-A1D7D7E2D523}" srcId="{16E31B67-AED5-4024-A8BD-722088297027}" destId="{6BFE51A0-18D4-4CB1-AB86-8DCDBB86E7C6}" srcOrd="11" destOrd="0" parTransId="{72458AA4-9D30-417B-9E5C-7389ECAE13B0}" sibTransId="{F144D048-C0B7-4CF9-9832-919A1B4E21E1}"/>
    <dgm:cxn modelId="{2BD6EDCA-BDDA-4617-8A6E-DF1E8BA8C083}" srcId="{16E31B67-AED5-4024-A8BD-722088297027}" destId="{879D882A-DBF6-4D31-816C-153068311260}" srcOrd="2" destOrd="0" parTransId="{601B6F91-F53C-447A-AD8A-2875DA5DF9F1}" sibTransId="{62F43C7F-1404-46F1-B8B0-94A635C1B2E3}"/>
    <dgm:cxn modelId="{0CC1E4E6-65CB-47AA-8E75-7303C8CE2714}" type="presOf" srcId="{79B2529B-FDFC-42D1-812A-0282C16847FC}" destId="{5FA1348E-3FB0-4AA1-93D5-330CA7DF9E7B}" srcOrd="0" destOrd="0" presId="urn:microsoft.com/office/officeart/2005/8/layout/chevron1"/>
    <dgm:cxn modelId="{9CFD08EE-B5B0-44F3-9B84-E421D1A55A09}" srcId="{16E31B67-AED5-4024-A8BD-722088297027}" destId="{E5C07153-041B-4F8D-BC22-96828AC9C8CF}" srcOrd="3" destOrd="0" parTransId="{A6C0F280-A1A2-40FB-B211-D8AEA2984001}" sibTransId="{CCF94AEE-80B2-449C-B595-45456543AFA0}"/>
    <dgm:cxn modelId="{AA46B6F7-C9C7-44C3-AD29-AA4DACFA2FB4}" srcId="{16E31B67-AED5-4024-A8BD-722088297027}" destId="{ABB4787D-5ADA-4525-894B-47D33960397D}" srcOrd="10" destOrd="0" parTransId="{C9862013-D3AB-4902-B6E5-299E30787112}" sibTransId="{18D00235-9E45-4E48-8609-FBA78BE16027}"/>
    <dgm:cxn modelId="{4008DDA4-C30A-4FBA-A19A-10F643AFBB9E}" type="presParOf" srcId="{CD295237-3FC3-46F8-A483-9D15948E825C}" destId="{23D58E53-824F-434D-8E93-DBBF8E864A0A}" srcOrd="0" destOrd="0" presId="urn:microsoft.com/office/officeart/2005/8/layout/chevron1"/>
    <dgm:cxn modelId="{DF8A28A2-1A67-49AB-8CAF-E55C4F585B92}" type="presParOf" srcId="{CD295237-3FC3-46F8-A483-9D15948E825C}" destId="{F4CB2761-0B4B-4732-9DC1-7716C125D35D}" srcOrd="1" destOrd="0" presId="urn:microsoft.com/office/officeart/2005/8/layout/chevron1"/>
    <dgm:cxn modelId="{31753F64-BA63-43D0-8D28-B0A28797ED16}" type="presParOf" srcId="{CD295237-3FC3-46F8-A483-9D15948E825C}" destId="{54446329-63B6-4E23-AA0F-060038734554}" srcOrd="2" destOrd="0" presId="urn:microsoft.com/office/officeart/2005/8/layout/chevron1"/>
    <dgm:cxn modelId="{805A81CA-EF64-4F54-8F75-47FFC16AD99A}" type="presParOf" srcId="{CD295237-3FC3-46F8-A483-9D15948E825C}" destId="{A1ED0A04-4689-4E22-97DD-56A9ECFEDA5E}" srcOrd="3" destOrd="0" presId="urn:microsoft.com/office/officeart/2005/8/layout/chevron1"/>
    <dgm:cxn modelId="{F45CDD01-FB95-44F9-B0E4-06E50755EF5A}" type="presParOf" srcId="{CD295237-3FC3-46F8-A483-9D15948E825C}" destId="{2AB1F74B-F72D-48DE-AC35-E31277DFBD0F}" srcOrd="4" destOrd="0" presId="urn:microsoft.com/office/officeart/2005/8/layout/chevron1"/>
    <dgm:cxn modelId="{98D4FEF7-13FD-42CA-8B10-801B6B8A6F83}" type="presParOf" srcId="{CD295237-3FC3-46F8-A483-9D15948E825C}" destId="{82DC6BF0-6064-49F2-B6A4-A8F99A4CF1A3}" srcOrd="5" destOrd="0" presId="urn:microsoft.com/office/officeart/2005/8/layout/chevron1"/>
    <dgm:cxn modelId="{01CDE393-9E67-4FEC-BD9B-3EDE80E777F0}" type="presParOf" srcId="{CD295237-3FC3-46F8-A483-9D15948E825C}" destId="{306D8666-456E-4799-BD6D-67818C3ADF5C}" srcOrd="6" destOrd="0" presId="urn:microsoft.com/office/officeart/2005/8/layout/chevron1"/>
    <dgm:cxn modelId="{2407B8A8-2E3F-4DD6-B645-CE55662DF921}" type="presParOf" srcId="{CD295237-3FC3-46F8-A483-9D15948E825C}" destId="{E195F980-0B01-4971-A851-E41B296D724B}" srcOrd="7" destOrd="0" presId="urn:microsoft.com/office/officeart/2005/8/layout/chevron1"/>
    <dgm:cxn modelId="{A833135E-3260-42E9-B157-D8D3394551F5}" type="presParOf" srcId="{CD295237-3FC3-46F8-A483-9D15948E825C}" destId="{861ECFB3-EB4F-4F7E-8C27-0AB09BD57986}" srcOrd="8" destOrd="0" presId="urn:microsoft.com/office/officeart/2005/8/layout/chevron1"/>
    <dgm:cxn modelId="{383BCE74-AA8A-4381-BC2B-FF1D428BCF21}" type="presParOf" srcId="{CD295237-3FC3-46F8-A483-9D15948E825C}" destId="{D4D44178-0F9A-454D-8CF6-B762B0C8328E}" srcOrd="9" destOrd="0" presId="urn:microsoft.com/office/officeart/2005/8/layout/chevron1"/>
    <dgm:cxn modelId="{FE362991-32A9-48BE-AA46-DD03DBDCC76A}" type="presParOf" srcId="{CD295237-3FC3-46F8-A483-9D15948E825C}" destId="{5FA1348E-3FB0-4AA1-93D5-330CA7DF9E7B}" srcOrd="10" destOrd="0" presId="urn:microsoft.com/office/officeart/2005/8/layout/chevron1"/>
    <dgm:cxn modelId="{E7C68CE2-83C4-4C46-81BC-A38062D89A94}" type="presParOf" srcId="{CD295237-3FC3-46F8-A483-9D15948E825C}" destId="{2BEC7C76-59BD-4F48-9212-B49BF5AF08B6}" srcOrd="11" destOrd="0" presId="urn:microsoft.com/office/officeart/2005/8/layout/chevron1"/>
    <dgm:cxn modelId="{2482AA0E-A2E4-489B-8DD5-42CAF6770751}" type="presParOf" srcId="{CD295237-3FC3-46F8-A483-9D15948E825C}" destId="{C2C5149D-8DD2-4A92-A1AA-CB10F6CB8C01}" srcOrd="12" destOrd="0" presId="urn:microsoft.com/office/officeart/2005/8/layout/chevron1"/>
    <dgm:cxn modelId="{C0462F9D-5612-4B88-B3F1-33B6D3DBFC1E}" type="presParOf" srcId="{CD295237-3FC3-46F8-A483-9D15948E825C}" destId="{FEFFEA5F-A60E-4BF0-B23C-C936BC18EED4}" srcOrd="13" destOrd="0" presId="urn:microsoft.com/office/officeart/2005/8/layout/chevron1"/>
    <dgm:cxn modelId="{19FE1834-AC9F-41FC-9D5B-3C1E0CEFF93C}" type="presParOf" srcId="{CD295237-3FC3-46F8-A483-9D15948E825C}" destId="{F3F91F83-7677-4250-81FE-7FF6C0138B0D}" srcOrd="14" destOrd="0" presId="urn:microsoft.com/office/officeart/2005/8/layout/chevron1"/>
    <dgm:cxn modelId="{8A52FA96-EAB0-4265-8AA7-41EE1AFDAE2A}" type="presParOf" srcId="{CD295237-3FC3-46F8-A483-9D15948E825C}" destId="{677115CD-4265-418E-8B5C-FD4F60BE039D}" srcOrd="15" destOrd="0" presId="urn:microsoft.com/office/officeart/2005/8/layout/chevron1"/>
    <dgm:cxn modelId="{FABB2F7B-66D5-4AB6-A356-93ED168C460E}" type="presParOf" srcId="{CD295237-3FC3-46F8-A483-9D15948E825C}" destId="{B559EC52-C225-419A-B382-6A69C1AE2526}" srcOrd="16" destOrd="0" presId="urn:microsoft.com/office/officeart/2005/8/layout/chevron1"/>
    <dgm:cxn modelId="{71623796-483A-464B-ADD1-60FFD2738F39}" type="presParOf" srcId="{CD295237-3FC3-46F8-A483-9D15948E825C}" destId="{BBF58819-E445-4A40-B12A-482FCCFF6B61}" srcOrd="17" destOrd="0" presId="urn:microsoft.com/office/officeart/2005/8/layout/chevron1"/>
    <dgm:cxn modelId="{F3E98265-6C25-46E7-8DEF-67E314ACC758}" type="presParOf" srcId="{CD295237-3FC3-46F8-A483-9D15948E825C}" destId="{BEB1BD4F-CE8F-4C09-8D7C-DD301864F443}" srcOrd="18" destOrd="0" presId="urn:microsoft.com/office/officeart/2005/8/layout/chevron1"/>
    <dgm:cxn modelId="{71FB5FA7-53C8-495F-BC3D-536C22E6FCAE}" type="presParOf" srcId="{CD295237-3FC3-46F8-A483-9D15948E825C}" destId="{0664684A-E351-4DBD-83AD-A9554290AD0D}" srcOrd="19" destOrd="0" presId="urn:microsoft.com/office/officeart/2005/8/layout/chevron1"/>
    <dgm:cxn modelId="{52FC8A1B-3C49-4D44-90E0-2D37DF061A8B}" type="presParOf" srcId="{CD295237-3FC3-46F8-A483-9D15948E825C}" destId="{6ABBC6FE-0D5E-488E-89CE-CBFDA64DCD06}" srcOrd="20" destOrd="0" presId="urn:microsoft.com/office/officeart/2005/8/layout/chevron1"/>
    <dgm:cxn modelId="{AFE42AF2-5A0A-431E-9EA8-E29B15DEFCBE}" type="presParOf" srcId="{CD295237-3FC3-46F8-A483-9D15948E825C}" destId="{3D1B248E-C134-4E84-90AC-C6210F9C0980}" srcOrd="21" destOrd="0" presId="urn:microsoft.com/office/officeart/2005/8/layout/chevron1"/>
    <dgm:cxn modelId="{F168ED87-EBA9-42B1-BA05-1325A2C0070A}" type="presParOf" srcId="{CD295237-3FC3-46F8-A483-9D15948E825C}" destId="{9F2E916B-EC8B-4466-999B-FE535283A44D}" srcOrd="22" destOrd="0" presId="urn:microsoft.com/office/officeart/2005/8/layout/chevron1"/>
    <dgm:cxn modelId="{8B29FB8E-F94C-4758-A043-9A01366A0373}" type="presParOf" srcId="{CD295237-3FC3-46F8-A483-9D15948E825C}" destId="{C8D8A0F8-C04A-48F9-BC62-6EBBA6DFB74D}" srcOrd="23" destOrd="0" presId="urn:microsoft.com/office/officeart/2005/8/layout/chevron1"/>
    <dgm:cxn modelId="{9B5CA72D-3071-4C7F-B8FB-A25F14B3CD37}" type="presParOf" srcId="{CD295237-3FC3-46F8-A483-9D15948E825C}" destId="{A4F1E02A-05F4-4C89-BFCD-04845C5EA38C}" srcOrd="24" destOrd="0" presId="urn:microsoft.com/office/officeart/2005/8/layout/chevron1"/>
    <dgm:cxn modelId="{3E81CF7B-F3E6-4E3E-8C21-D02C9C8C77B5}" type="presParOf" srcId="{CD295237-3FC3-46F8-A483-9D15948E825C}" destId="{FCFDE300-32F4-470D-8EE5-1678B0B772DF}" srcOrd="25" destOrd="0" presId="urn:microsoft.com/office/officeart/2005/8/layout/chevron1"/>
    <dgm:cxn modelId="{DBBCEDDE-8F7A-4684-89A8-E6DF3A69AC9B}" type="presParOf" srcId="{CD295237-3FC3-46F8-A483-9D15948E825C}" destId="{E3944EA4-30FE-4DF1-97F8-099AC5618C35}" srcOrd="26" destOrd="0" presId="urn:microsoft.com/office/officeart/2005/8/layout/chevron1"/>
    <dgm:cxn modelId="{65E3C97F-3A95-4E17-BF48-F0D559527B8F}" type="presParOf" srcId="{CD295237-3FC3-46F8-A483-9D15948E825C}" destId="{8C82E692-11FD-4E93-A041-50EF4C35FCA1}" srcOrd="27" destOrd="0" presId="urn:microsoft.com/office/officeart/2005/8/layout/chevron1"/>
    <dgm:cxn modelId="{085CA16F-E1CD-4F30-A2B5-DF0E9BCE2CE1}" type="presParOf" srcId="{CD295237-3FC3-46F8-A483-9D15948E825C}" destId="{9076225F-CD59-4E4F-ABFA-9E4A67FC4977}" srcOrd="2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D58E53-824F-434D-8E93-DBBF8E864A0A}">
      <dsp:nvSpPr>
        <dsp:cNvPr id="0" name=""/>
        <dsp:cNvSpPr/>
      </dsp:nvSpPr>
      <dsp:spPr>
        <a:xfrm>
          <a:off x="2376" y="387751"/>
          <a:ext cx="672849" cy="269139"/>
        </a:xfrm>
        <a:prstGeom prst="chevron">
          <a:avLst/>
        </a:prstGeom>
        <a:solidFill>
          <a:srgbClr val="92D050"/>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2019</a:t>
          </a:r>
        </a:p>
      </dsp:txBody>
      <dsp:txXfrm>
        <a:off x="136946" y="387751"/>
        <a:ext cx="403710" cy="269139"/>
      </dsp:txXfrm>
    </dsp:sp>
    <dsp:sp modelId="{54446329-63B6-4E23-AA0F-060038734554}">
      <dsp:nvSpPr>
        <dsp:cNvPr id="0" name=""/>
        <dsp:cNvSpPr/>
      </dsp:nvSpPr>
      <dsp:spPr>
        <a:xfrm>
          <a:off x="607940"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2020</a:t>
          </a:r>
        </a:p>
      </dsp:txBody>
      <dsp:txXfrm>
        <a:off x="742510" y="387751"/>
        <a:ext cx="403710" cy="269139"/>
      </dsp:txXfrm>
    </dsp:sp>
    <dsp:sp modelId="{2AB1F74B-F72D-48DE-AC35-E31277DFBD0F}">
      <dsp:nvSpPr>
        <dsp:cNvPr id="0" name=""/>
        <dsp:cNvSpPr/>
      </dsp:nvSpPr>
      <dsp:spPr>
        <a:xfrm>
          <a:off x="1213505"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2021</a:t>
          </a:r>
        </a:p>
      </dsp:txBody>
      <dsp:txXfrm>
        <a:off x="1348075" y="387751"/>
        <a:ext cx="403710" cy="269139"/>
      </dsp:txXfrm>
    </dsp:sp>
    <dsp:sp modelId="{306D8666-456E-4799-BD6D-67818C3ADF5C}">
      <dsp:nvSpPr>
        <dsp:cNvPr id="0" name=""/>
        <dsp:cNvSpPr/>
      </dsp:nvSpPr>
      <dsp:spPr>
        <a:xfrm>
          <a:off x="1819069"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2022</a:t>
          </a:r>
        </a:p>
      </dsp:txBody>
      <dsp:txXfrm>
        <a:off x="1953639" y="387751"/>
        <a:ext cx="403710" cy="269139"/>
      </dsp:txXfrm>
    </dsp:sp>
    <dsp:sp modelId="{861ECFB3-EB4F-4F7E-8C27-0AB09BD57986}">
      <dsp:nvSpPr>
        <dsp:cNvPr id="0" name=""/>
        <dsp:cNvSpPr/>
      </dsp:nvSpPr>
      <dsp:spPr>
        <a:xfrm>
          <a:off x="2424634" y="387751"/>
          <a:ext cx="672849" cy="269139"/>
        </a:xfrm>
        <a:prstGeom prst="chevron">
          <a:avLst/>
        </a:prstGeom>
        <a:solidFill>
          <a:srgbClr val="0595D5"/>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2023</a:t>
          </a:r>
        </a:p>
      </dsp:txBody>
      <dsp:txXfrm>
        <a:off x="2559204" y="387751"/>
        <a:ext cx="403710" cy="269139"/>
      </dsp:txXfrm>
    </dsp:sp>
    <dsp:sp modelId="{5FA1348E-3FB0-4AA1-93D5-330CA7DF9E7B}">
      <dsp:nvSpPr>
        <dsp:cNvPr id="0" name=""/>
        <dsp:cNvSpPr/>
      </dsp:nvSpPr>
      <dsp:spPr>
        <a:xfrm>
          <a:off x="3030198"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2024</a:t>
          </a:r>
        </a:p>
      </dsp:txBody>
      <dsp:txXfrm>
        <a:off x="3164768" y="387751"/>
        <a:ext cx="403710" cy="269139"/>
      </dsp:txXfrm>
    </dsp:sp>
    <dsp:sp modelId="{C2C5149D-8DD2-4A92-A1AA-CB10F6CB8C01}">
      <dsp:nvSpPr>
        <dsp:cNvPr id="0" name=""/>
        <dsp:cNvSpPr/>
      </dsp:nvSpPr>
      <dsp:spPr>
        <a:xfrm>
          <a:off x="3635763"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2025</a:t>
          </a:r>
        </a:p>
      </dsp:txBody>
      <dsp:txXfrm>
        <a:off x="3770333" y="387751"/>
        <a:ext cx="403710" cy="269139"/>
      </dsp:txXfrm>
    </dsp:sp>
    <dsp:sp modelId="{F3F91F83-7677-4250-81FE-7FF6C0138B0D}">
      <dsp:nvSpPr>
        <dsp:cNvPr id="0" name=""/>
        <dsp:cNvSpPr/>
      </dsp:nvSpPr>
      <dsp:spPr>
        <a:xfrm>
          <a:off x="4241327"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2026</a:t>
          </a:r>
        </a:p>
      </dsp:txBody>
      <dsp:txXfrm>
        <a:off x="4375897" y="387751"/>
        <a:ext cx="403710" cy="269139"/>
      </dsp:txXfrm>
    </dsp:sp>
    <dsp:sp modelId="{B559EC52-C225-419A-B382-6A69C1AE2526}">
      <dsp:nvSpPr>
        <dsp:cNvPr id="0" name=""/>
        <dsp:cNvSpPr/>
      </dsp:nvSpPr>
      <dsp:spPr>
        <a:xfrm>
          <a:off x="4846892"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2027</a:t>
          </a:r>
        </a:p>
      </dsp:txBody>
      <dsp:txXfrm>
        <a:off x="4981462" y="387751"/>
        <a:ext cx="403710" cy="269139"/>
      </dsp:txXfrm>
    </dsp:sp>
    <dsp:sp modelId="{BEB1BD4F-CE8F-4C09-8D7C-DD301864F443}">
      <dsp:nvSpPr>
        <dsp:cNvPr id="0" name=""/>
        <dsp:cNvSpPr/>
      </dsp:nvSpPr>
      <dsp:spPr>
        <a:xfrm>
          <a:off x="5452456" y="387751"/>
          <a:ext cx="672849" cy="269139"/>
        </a:xfrm>
        <a:prstGeom prst="chevron">
          <a:avLst/>
        </a:prstGeom>
        <a:solidFill>
          <a:srgbClr val="416D9B"/>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2028</a:t>
          </a:r>
        </a:p>
      </dsp:txBody>
      <dsp:txXfrm>
        <a:off x="5587026" y="387751"/>
        <a:ext cx="403710" cy="269139"/>
      </dsp:txXfrm>
    </dsp:sp>
    <dsp:sp modelId="{6ABBC6FE-0D5E-488E-89CE-CBFDA64DCD06}">
      <dsp:nvSpPr>
        <dsp:cNvPr id="0" name=""/>
        <dsp:cNvSpPr/>
      </dsp:nvSpPr>
      <dsp:spPr>
        <a:xfrm>
          <a:off x="6058021" y="387751"/>
          <a:ext cx="672849" cy="269139"/>
        </a:xfrm>
        <a:prstGeom prst="chevron">
          <a:avLst/>
        </a:prstGeom>
        <a:solidFill>
          <a:srgbClr val="C00000"/>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2029</a:t>
          </a:r>
        </a:p>
      </dsp:txBody>
      <dsp:txXfrm>
        <a:off x="6192591" y="387751"/>
        <a:ext cx="403710" cy="269139"/>
      </dsp:txXfrm>
    </dsp:sp>
    <dsp:sp modelId="{9F2E916B-EC8B-4466-999B-FE535283A44D}">
      <dsp:nvSpPr>
        <dsp:cNvPr id="0" name=""/>
        <dsp:cNvSpPr/>
      </dsp:nvSpPr>
      <dsp:spPr>
        <a:xfrm>
          <a:off x="6663585" y="387751"/>
          <a:ext cx="672849" cy="269139"/>
        </a:xfrm>
        <a:prstGeom prst="chevron">
          <a:avLst/>
        </a:prstGeom>
        <a:solidFill>
          <a:srgbClr val="FFC000"/>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Arial" panose="020B0604020202020204" pitchFamily="34" charset="0"/>
              <a:ea typeface="+mn-ea"/>
              <a:cs typeface="Arial" panose="020B0604020202020204" pitchFamily="34" charset="0"/>
            </a:rPr>
            <a:t>2030</a:t>
          </a:r>
        </a:p>
      </dsp:txBody>
      <dsp:txXfrm>
        <a:off x="6798155" y="387751"/>
        <a:ext cx="403710" cy="269139"/>
      </dsp:txXfrm>
    </dsp:sp>
    <dsp:sp modelId="{A4F1E02A-05F4-4C89-BFCD-04845C5EA38C}">
      <dsp:nvSpPr>
        <dsp:cNvPr id="0" name=""/>
        <dsp:cNvSpPr/>
      </dsp:nvSpPr>
      <dsp:spPr>
        <a:xfrm>
          <a:off x="7269150" y="387751"/>
          <a:ext cx="253630" cy="269139"/>
        </a:xfrm>
        <a:prstGeom prst="chevron">
          <a:avLst/>
        </a:prstGeom>
        <a:solidFill>
          <a:srgbClr val="FFC000"/>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endParaRPr lang="en-US" sz="1100" b="1" kern="1200">
            <a:solidFill>
              <a:sysClr val="window" lastClr="FFFFFF"/>
            </a:solidFill>
            <a:latin typeface="Arial" panose="020B0604020202020204" pitchFamily="34" charset="0"/>
            <a:ea typeface="+mn-ea"/>
            <a:cs typeface="Arial" panose="020B0604020202020204" pitchFamily="34" charset="0"/>
          </a:endParaRPr>
        </a:p>
      </dsp:txBody>
      <dsp:txXfrm>
        <a:off x="7269150" y="387751"/>
        <a:ext cx="253630" cy="269139"/>
      </dsp:txXfrm>
    </dsp:sp>
    <dsp:sp modelId="{E3944EA4-30FE-4DF1-97F8-099AC5618C35}">
      <dsp:nvSpPr>
        <dsp:cNvPr id="0" name=""/>
        <dsp:cNvSpPr/>
      </dsp:nvSpPr>
      <dsp:spPr>
        <a:xfrm>
          <a:off x="7455495" y="387751"/>
          <a:ext cx="275417" cy="269139"/>
        </a:xfrm>
        <a:prstGeom prst="chevron">
          <a:avLst/>
        </a:prstGeom>
        <a:solidFill>
          <a:srgbClr val="FFC000"/>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endParaRPr lang="en-US" sz="1100" kern="1200">
            <a:solidFill>
              <a:sysClr val="window" lastClr="FFFFFF"/>
            </a:solidFill>
            <a:latin typeface="Franklin Gothic Book"/>
            <a:ea typeface="+mn-ea"/>
            <a:cs typeface="+mn-cs"/>
          </a:endParaRPr>
        </a:p>
      </dsp:txBody>
      <dsp:txXfrm>
        <a:off x="7590065" y="387751"/>
        <a:ext cx="6278" cy="269139"/>
      </dsp:txXfrm>
    </dsp:sp>
    <dsp:sp modelId="{9076225F-CD59-4E4F-ABFA-9E4A67FC4977}">
      <dsp:nvSpPr>
        <dsp:cNvPr id="0" name=""/>
        <dsp:cNvSpPr/>
      </dsp:nvSpPr>
      <dsp:spPr>
        <a:xfrm>
          <a:off x="7663628" y="387751"/>
          <a:ext cx="672849" cy="269139"/>
        </a:xfrm>
        <a:prstGeom prst="chevron">
          <a:avLst/>
        </a:prstGeom>
        <a:solidFill>
          <a:srgbClr val="FFC000"/>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006" tIns="14669" rIns="14669" bIns="14669" numCol="1" spcCol="1270" anchor="ctr" anchorCtr="0">
          <a:noAutofit/>
        </a:bodyPr>
        <a:lstStyle/>
        <a:p>
          <a:pPr marL="0" lvl="0" indent="0" algn="ctr" defTabSz="488950">
            <a:lnSpc>
              <a:spcPct val="90000"/>
            </a:lnSpc>
            <a:spcBef>
              <a:spcPct val="0"/>
            </a:spcBef>
            <a:spcAft>
              <a:spcPct val="35000"/>
            </a:spcAft>
            <a:buNone/>
          </a:pPr>
          <a:r>
            <a:rPr lang="en-US" sz="1100" b="1" kern="1200">
              <a:solidFill>
                <a:sysClr val="window" lastClr="FFFFFF"/>
              </a:solidFill>
              <a:latin typeface="Franklin Gothic Book"/>
              <a:ea typeface="+mn-ea"/>
              <a:cs typeface="+mn-cs"/>
            </a:rPr>
            <a:t>2033</a:t>
          </a:r>
        </a:p>
      </dsp:txBody>
      <dsp:txXfrm>
        <a:off x="7798198" y="387751"/>
        <a:ext cx="403710" cy="269139"/>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E5AEA5-CCA0-44A5-9BA9-F5ADD943FF37}" type="datetimeFigureOut">
              <a:rPr lang="en-US" smtClean="0"/>
              <a:t>7/24/2020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B10B34-BCB8-4774-BAE2-A47076AF9574}" type="slidenum">
              <a:rPr lang="en-US" smtClean="0"/>
              <a:t>‹#›</a:t>
            </a:fld>
            <a:endParaRPr lang="en-US"/>
          </a:p>
        </p:txBody>
      </p:sp>
    </p:spTree>
    <p:extLst>
      <p:ext uri="{BB962C8B-B14F-4D97-AF65-F5344CB8AC3E}">
        <p14:creationId xmlns:p14="http://schemas.microsoft.com/office/powerpoint/2010/main" val="2152326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Nursing industry did it right</a:t>
            </a:r>
          </a:p>
          <a:p>
            <a:r>
              <a:rPr lang="en-US" dirty="0"/>
              <a:t>First choose construction then worry about where they go – we are in this together</a:t>
            </a:r>
          </a:p>
        </p:txBody>
      </p:sp>
      <p:sp>
        <p:nvSpPr>
          <p:cNvPr id="4" name="Slide Number Placeholder 3"/>
          <p:cNvSpPr>
            <a:spLocks noGrp="1"/>
          </p:cNvSpPr>
          <p:nvPr>
            <p:ph type="sldNum" sz="quarter" idx="5"/>
          </p:nvPr>
        </p:nvSpPr>
        <p:spPr/>
        <p:txBody>
          <a:bodyPr/>
          <a:lstStyle/>
          <a:p>
            <a:fld id="{DE599EA2-A621-44B7-ABA9-950EBF25213A}" type="slidenum">
              <a:rPr lang="en-US" smtClean="0"/>
              <a:t>8</a:t>
            </a:fld>
            <a:endParaRPr lang="en-US"/>
          </a:p>
        </p:txBody>
      </p:sp>
    </p:spTree>
    <p:extLst>
      <p:ext uri="{BB962C8B-B14F-4D97-AF65-F5344CB8AC3E}">
        <p14:creationId xmlns:p14="http://schemas.microsoft.com/office/powerpoint/2010/main" val="2691264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8500"/>
            <a:ext cx="4648200" cy="3486150"/>
          </a:xfrm>
        </p:spPr>
      </p:sp>
      <p:sp>
        <p:nvSpPr>
          <p:cNvPr id="3" name="Notes Placeholder 2"/>
          <p:cNvSpPr>
            <a:spLocks noGrp="1"/>
          </p:cNvSpPr>
          <p:nvPr>
            <p:ph type="body" idx="1"/>
          </p:nvPr>
        </p:nvSpPr>
        <p:spPr/>
        <p:txBody>
          <a:bodyPr/>
          <a:lstStyle/>
          <a:p>
            <a:r>
              <a:rPr lang="en-US" b="1"/>
              <a:t>RT 335 Intro:</a:t>
            </a:r>
            <a:endParaRPr lang="en-US"/>
          </a:p>
          <a:p>
            <a:pPr lvl="0"/>
            <a:r>
              <a:rPr lang="en-US"/>
              <a:t>It’s no surprise that the United States’ workforce development system is in need of an overhaul.  What was once one of the greatest infrastructure systems in the world has eroded because the workforce required to build, operate and maintain the facilities to support it is absent.  The skills shortage has worsened to the point that it is not only hard to find qualified craft professionals, but it also impacts projects’ schedule, cost and safety.  </a:t>
            </a:r>
          </a:p>
          <a:p>
            <a:pPr lvl="0"/>
            <a:endParaRPr lang="en-US"/>
          </a:p>
          <a:p>
            <a:pPr marL="0" marR="0" lvl="0" indent="0" algn="l" defTabSz="914400" rtl="0" eaLnBrk="0" fontAlgn="base" latinLnBrk="0" hangingPunct="0">
              <a:lnSpc>
                <a:spcPct val="100000"/>
              </a:lnSpc>
              <a:spcBef>
                <a:spcPct val="30000"/>
              </a:spcBef>
              <a:spcAft>
                <a:spcPct val="0"/>
              </a:spcAft>
              <a:buClrTx/>
              <a:buSzTx/>
              <a:buFontTx/>
              <a:buNone/>
              <a:tabLst/>
              <a:defRPr/>
            </a:pPr>
            <a:r>
              <a:rPr lang="en-US"/>
              <a:t>The three year research project resulted in a detailed research paper, “Restoring the Dignity of Work: Transforming the U.S. Workforce Development System into a World Leader” and addresses how we can best invest the resources required to rebuild our nation’s skilled workforce.</a:t>
            </a:r>
          </a:p>
          <a:p>
            <a:pPr lvl="0"/>
            <a:endParaRPr lang="en-US"/>
          </a:p>
          <a:p>
            <a:pPr lvl="0"/>
            <a:endParaRPr lang="en-US">
              <a:effectLst/>
            </a:endParaRPr>
          </a:p>
          <a:p>
            <a:pPr lvl="0"/>
            <a:endParaRPr lang="en-US">
              <a:effectLst/>
            </a:endParaRPr>
          </a:p>
          <a:p>
            <a:pPr lvl="0"/>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6804452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8500"/>
            <a:ext cx="6197600" cy="3486150"/>
          </a:xfrm>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t>The Construction Industry Institute (CII) was tasked with developing an industry-led team to conduct research on the existing American workforce system, identify the key issues and develop recommended action statements to change the complex and convoluted mess that is referred to as the U.S. Workforce Development System. </a:t>
            </a:r>
          </a:p>
          <a:p>
            <a:pPr marL="0" indent="0">
              <a:buFont typeface="Arial" panose="020B0604020202020204" pitchFamily="34" charset="0"/>
              <a:buNone/>
            </a:pPr>
            <a:endParaRPr lang="en-US"/>
          </a:p>
          <a:p>
            <a:pPr marL="275434" indent="-275434">
              <a:buFont typeface="Arial" panose="020B0604020202020204" pitchFamily="34" charset="0"/>
              <a:buChar char="•"/>
            </a:pPr>
            <a:r>
              <a:rPr lang="en-US"/>
              <a:t>The representatives of the industry associations reflected on the top row of this slide and the contractors, academic institutions and owners below all actively participated in this effort. </a:t>
            </a:r>
          </a:p>
          <a:p>
            <a:pPr marL="275434" indent="-275434">
              <a:buFont typeface="Arial" panose="020B0604020202020204" pitchFamily="34" charset="0"/>
              <a:buChar char="•"/>
            </a:pPr>
            <a:r>
              <a:rPr lang="en-US"/>
              <a:t>Special thanks to the NCCER Board of Trustees for approving the bulk of the funding and the generous contributions of IW/IMPACT and CURT </a:t>
            </a:r>
            <a:r>
              <a:rPr lang="en-US" sz="1100"/>
              <a:t>for this work.</a:t>
            </a:r>
          </a:p>
          <a:p>
            <a:endParaRPr lang="en-US"/>
          </a:p>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1373329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8500"/>
            <a:ext cx="4648200" cy="3486150"/>
          </a:xfrm>
        </p:spPr>
      </p:sp>
      <p:sp>
        <p:nvSpPr>
          <p:cNvPr id="3" name="Notes Placeholder 2"/>
          <p:cNvSpPr>
            <a:spLocks noGrp="1"/>
          </p:cNvSpPr>
          <p:nvPr>
            <p:ph type="body" idx="1"/>
          </p:nvPr>
        </p:nvSpPr>
        <p:spPr/>
        <p:txBody>
          <a:bodyPr/>
          <a:lstStyle/>
          <a:p>
            <a:pPr>
              <a:spcBef>
                <a:spcPct val="0"/>
              </a:spcBef>
            </a:pPr>
            <a:r>
              <a:rPr lang="en-US">
                <a:latin typeface="Arial" charset="0"/>
              </a:rPr>
              <a:t>Currently our </a:t>
            </a:r>
            <a:r>
              <a:rPr lang="en-US" baseline="0">
                <a:latin typeface="Arial" charset="0"/>
              </a:rPr>
              <a:t>nation’s workforce system is overly complicated and simply doesn’t work.  </a:t>
            </a:r>
            <a:endParaRPr lang="en-US">
              <a:latin typeface="Arial" charset="0"/>
            </a:endParaRPr>
          </a:p>
          <a:p>
            <a:pPr>
              <a:spcBef>
                <a:spcPct val="0"/>
              </a:spcBef>
            </a:pPr>
            <a:endParaRPr lang="en-US">
              <a:latin typeface="Arial" charset="0"/>
            </a:endParaRPr>
          </a:p>
          <a:p>
            <a:pPr>
              <a:spcBef>
                <a:spcPct val="0"/>
              </a:spcBef>
            </a:pPr>
            <a:r>
              <a:rPr lang="en-US">
                <a:latin typeface="Arial" charset="0"/>
              </a:rPr>
              <a:t>It is a system of redundant</a:t>
            </a:r>
            <a:r>
              <a:rPr lang="en-US" baseline="0">
                <a:latin typeface="Arial" charset="0"/>
              </a:rPr>
              <a:t> programs that is more focused on poverty prevention rather than developing the size of the workforce that we need. </a:t>
            </a:r>
            <a:r>
              <a:rPr lang="en-US" b="1" baseline="0">
                <a:latin typeface="Arial" charset="0"/>
              </a:rPr>
              <a:t> </a:t>
            </a:r>
          </a:p>
          <a:p>
            <a:pPr>
              <a:spcBef>
                <a:spcPct val="0"/>
              </a:spcBef>
            </a:pPr>
            <a:endParaRPr lang="en-US" b="1" baseline="0">
              <a:latin typeface="Arial" charset="0"/>
            </a:endParaRPr>
          </a:p>
          <a:p>
            <a:pPr>
              <a:spcBef>
                <a:spcPct val="0"/>
              </a:spcBef>
            </a:pPr>
            <a:r>
              <a:rPr lang="en-US" b="1" baseline="0">
                <a:latin typeface="Arial" charset="0"/>
              </a:rPr>
              <a:t>It is inefficient with 2/3 of the funding never reaching the actual trainee.</a:t>
            </a:r>
          </a:p>
          <a:p>
            <a:pPr>
              <a:spcBef>
                <a:spcPct val="0"/>
              </a:spcBef>
            </a:pPr>
            <a:endParaRPr lang="en-US" baseline="0">
              <a:latin typeface="Arial" charset="0"/>
            </a:endParaRPr>
          </a:p>
          <a:p>
            <a:pPr>
              <a:spcBef>
                <a:spcPct val="0"/>
              </a:spcBef>
            </a:pPr>
            <a:r>
              <a:rPr lang="en-US" baseline="0">
                <a:latin typeface="Arial" charset="0"/>
              </a:rPr>
              <a:t>We know that projects experiencing shortages of craft workers report having higher completion costs and longer schedules than projects that don’t.  Perhaps, we as an industry are willing to accept this </a:t>
            </a:r>
            <a:r>
              <a:rPr lang="en-US" i="1" baseline="0">
                <a:latin typeface="Arial" charset="0"/>
              </a:rPr>
              <a:t>(continued on next slide)</a:t>
            </a:r>
            <a:endParaRPr lang="en-US" i="1">
              <a:latin typeface="Arial"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14278208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8500"/>
            <a:ext cx="4648200" cy="348615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latin typeface="Arial" charset="0"/>
              </a:rPr>
              <a:t>CII’s Research Team 335, made up of qualified stakeholders, conducted a three year research project which resulted in a comprehensive research document and seven strategic recommendations.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latin typeface="Arial"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latin typeface="Arial" charset="0"/>
              </a:rPr>
              <a:t>These</a:t>
            </a:r>
            <a:r>
              <a:rPr lang="en-US" baseline="0" dirty="0">
                <a:latin typeface="Arial" charset="0"/>
              </a:rPr>
              <a:t> were developed after an extensive number of visits and interviews with other industries and countries including: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1" spc="200" baseline="0" dirty="0">
              <a:solidFill>
                <a:srgbClr val="1E4164"/>
              </a:solidFill>
              <a:latin typeface="Arial" charset="0"/>
            </a:endParaRP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sz="1200" b="1" spc="200" dirty="0">
                <a:solidFill>
                  <a:srgbClr val="1E4164"/>
                </a:solidFill>
                <a:latin typeface="Arial" panose="020B0604020202020204" pitchFamily="34" charset="0"/>
                <a:cs typeface="Arial" panose="020B0604020202020204" pitchFamily="34" charset="0"/>
              </a:rPr>
              <a:t>45 site visits</a:t>
            </a:r>
            <a:r>
              <a:rPr lang="mr-IN" sz="1200" b="1" spc="200" dirty="0">
                <a:solidFill>
                  <a:srgbClr val="1E4164"/>
                </a:solidFill>
                <a:latin typeface="Arial" panose="020B0604020202020204" pitchFamily="34" charset="0"/>
              </a:rPr>
              <a:t>…</a:t>
            </a:r>
            <a:r>
              <a:rPr lang="en-US" sz="1200" b="1" spc="200" dirty="0">
                <a:solidFill>
                  <a:srgbClr val="1E4164"/>
                </a:solidFill>
                <a:latin typeface="Arial" panose="020B0604020202020204" pitchFamily="34" charset="0"/>
                <a:cs typeface="Arial" panose="020B0604020202020204" pitchFamily="34" charset="0"/>
              </a:rPr>
              <a:t> including Angola Louisiana State Penitentiary System</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sz="1200" b="1" spc="200" dirty="0">
                <a:solidFill>
                  <a:srgbClr val="1E4164"/>
                </a:solidFill>
                <a:latin typeface="Arial" panose="020B0604020202020204" pitchFamily="34" charset="0"/>
                <a:cs typeface="Arial" panose="020B0604020202020204" pitchFamily="34" charset="0"/>
              </a:rPr>
              <a:t>Input from 1,400 craft trainees and workers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sz="1200" b="1" spc="200" dirty="0">
                <a:solidFill>
                  <a:srgbClr val="1E4164"/>
                </a:solidFill>
                <a:latin typeface="Arial" panose="020B0604020202020204" pitchFamily="34" charset="0"/>
                <a:cs typeface="Arial" panose="020B0604020202020204" pitchFamily="34" charset="0"/>
              </a:rPr>
              <a:t>Analyses of 25 state workforce development agencies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b="1" baseline="0" dirty="0">
                <a:latin typeface="Arial" charset="0"/>
              </a:rPr>
              <a:t>Millions of data points from over 21 different data sources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b="1" baseline="0" dirty="0">
                <a:latin typeface="Arial" charset="0"/>
              </a:rPr>
              <a:t>Analysis of European model</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b="1" baseline="0" dirty="0">
                <a:latin typeface="Arial"/>
                <a:ea typeface="ＭＳ Ｐゴシック"/>
                <a:cs typeface="Arial"/>
              </a:rPr>
              <a:t>Identification and prioritization through the Analytical Hierarchal Process </a:t>
            </a:r>
            <a:endParaRPr lang="en-US" sz="1200" b="1" spc="200" dirty="0">
              <a:solidFill>
                <a:srgbClr val="1E4164"/>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5236586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428625"/>
            <a:ext cx="5472112" cy="3079750"/>
          </a:xfrm>
        </p:spPr>
      </p:sp>
      <p:sp>
        <p:nvSpPr>
          <p:cNvPr id="3" name="Notes Placeholder 2"/>
          <p:cNvSpPr>
            <a:spLocks noGrp="1"/>
          </p:cNvSpPr>
          <p:nvPr>
            <p:ph type="body" idx="1"/>
          </p:nvPr>
        </p:nvSpPr>
        <p:spPr/>
        <p:txBody>
          <a:bodyPr/>
          <a:lstStyle/>
          <a:p>
            <a:r>
              <a:rPr lang="en-US" sz="1800">
                <a:latin typeface="Tahoma" panose="020B0604030504040204" pitchFamily="34" charset="0"/>
                <a:ea typeface="Tahoma" panose="020B0604030504040204" pitchFamily="34" charset="0"/>
                <a:cs typeface="Tahoma" panose="020B0604030504040204" pitchFamily="34" charset="0"/>
              </a:rPr>
              <a:t>If we look at the “Educational Pipeline” of success, as shown in this diagram developed from statistics provided by the U.S. Department of Education’s 2017 National Center for Education Statistics:</a:t>
            </a:r>
          </a:p>
          <a:p>
            <a:r>
              <a:rPr lang="en-US" sz="1800">
                <a:latin typeface="Tahoma" panose="020B0604030504040204" pitchFamily="34" charset="0"/>
                <a:ea typeface="Tahoma" panose="020B0604030504040204" pitchFamily="34" charset="0"/>
                <a:cs typeface="Tahoma" panose="020B0604030504040204" pitchFamily="34" charset="0"/>
              </a:rPr>
              <a:t> </a:t>
            </a:r>
          </a:p>
          <a:p>
            <a:r>
              <a:rPr lang="en-US" sz="1800">
                <a:latin typeface="Tahoma" panose="020B0604030504040204" pitchFamily="34" charset="0"/>
                <a:ea typeface="Tahoma" panose="020B0604030504040204" pitchFamily="34" charset="0"/>
                <a:cs typeface="Tahoma" panose="020B0604030504040204" pitchFamily="34" charset="0"/>
              </a:rPr>
              <a:t>Of the 100% of youth that enter into a 9</a:t>
            </a:r>
            <a:r>
              <a:rPr lang="en-US" sz="1800" baseline="30000">
                <a:latin typeface="Tahoma" panose="020B0604030504040204" pitchFamily="34" charset="0"/>
                <a:ea typeface="Tahoma" panose="020B0604030504040204" pitchFamily="34" charset="0"/>
                <a:cs typeface="Tahoma" panose="020B0604030504040204" pitchFamily="34" charset="0"/>
              </a:rPr>
              <a:t>th</a:t>
            </a:r>
            <a:r>
              <a:rPr lang="en-US" sz="1800">
                <a:latin typeface="Tahoma" panose="020B0604030504040204" pitchFamily="34" charset="0"/>
                <a:ea typeface="Tahoma" panose="020B0604030504040204" pitchFamily="34" charset="0"/>
                <a:cs typeface="Tahoma" panose="020B0604030504040204" pitchFamily="34" charset="0"/>
              </a:rPr>
              <a:t> grade public institution, only 80% complete high school. 55% enter into a post-high school program of study; and amazingly, only 30% graduate from college within 4 ½ years. Disappointingly, only 50% of those that finish college actually </a:t>
            </a:r>
            <a:r>
              <a:rPr lang="en-US" sz="1800" b="1">
                <a:latin typeface="Tahoma" panose="020B0604030504040204" pitchFamily="34" charset="0"/>
                <a:ea typeface="Tahoma" panose="020B0604030504040204" pitchFamily="34" charset="0"/>
                <a:cs typeface="Tahoma" panose="020B0604030504040204" pitchFamily="34" charset="0"/>
              </a:rPr>
              <a:t>ever</a:t>
            </a:r>
            <a:r>
              <a:rPr lang="en-US" sz="1800">
                <a:latin typeface="Tahoma" panose="020B0604030504040204" pitchFamily="34" charset="0"/>
                <a:ea typeface="Tahoma" panose="020B0604030504040204" pitchFamily="34" charset="0"/>
                <a:cs typeface="Tahoma" panose="020B0604030504040204" pitchFamily="34" charset="0"/>
              </a:rPr>
              <a:t> pursue a career in their collegiate field of study.  </a:t>
            </a:r>
          </a:p>
          <a:p>
            <a:r>
              <a:rPr lang="en-US" sz="1800">
                <a:latin typeface="Tahoma" panose="020B0604030504040204" pitchFamily="34" charset="0"/>
                <a:ea typeface="Tahoma" panose="020B0604030504040204" pitchFamily="34" charset="0"/>
                <a:cs typeface="Tahoma" panose="020B0604030504040204" pitchFamily="34" charset="0"/>
              </a:rPr>
              <a:t> </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308243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373063"/>
            <a:ext cx="5473700" cy="3079750"/>
          </a:xfrm>
        </p:spPr>
      </p:sp>
      <p:sp>
        <p:nvSpPr>
          <p:cNvPr id="3" name="Notes Placeholder 2"/>
          <p:cNvSpPr>
            <a:spLocks noGrp="1"/>
          </p:cNvSpPr>
          <p:nvPr>
            <p:ph type="body" idx="1"/>
          </p:nvPr>
        </p:nvSpPr>
        <p:spPr>
          <a:xfrm>
            <a:off x="332773" y="3933882"/>
            <a:ext cx="6344854" cy="4183380"/>
          </a:xfrm>
        </p:spPr>
        <p:txBody>
          <a:bodyPr/>
          <a:lstStyle/>
          <a:p>
            <a:r>
              <a:rPr lang="en-US" sz="1800">
                <a:latin typeface="Tahoma"/>
                <a:ea typeface="Tahoma"/>
                <a:cs typeface="Tahoma"/>
              </a:rPr>
              <a:t>Until the 1990’s, students enrolled in vocational education classes to learn construction skills. Today, it is called Career and Technical Education - or CTE.</a:t>
            </a:r>
          </a:p>
          <a:p>
            <a:endParaRPr lang="en-US" sz="1800">
              <a:latin typeface="Tahoma"/>
              <a:ea typeface="Tahoma"/>
              <a:cs typeface="Tahoma"/>
            </a:endParaRPr>
          </a:p>
          <a:p>
            <a:r>
              <a:rPr lang="en-US" sz="1800">
                <a:latin typeface="Tahoma"/>
                <a:ea typeface="Tahoma"/>
                <a:cs typeface="Tahoma"/>
              </a:rPr>
              <a:t>Statistically, young people who are enrolled in CTE programs have:</a:t>
            </a:r>
            <a:endParaRPr lang="en-US">
              <a:latin typeface="Tahoma"/>
              <a:ea typeface="Tahoma"/>
              <a:cs typeface="Tahoma"/>
            </a:endParaRPr>
          </a:p>
          <a:p>
            <a:pPr marL="274955" indent="-274955">
              <a:buFont typeface="Arial" panose="020B0604020202020204" pitchFamily="34" charset="0"/>
              <a:buChar char="•"/>
            </a:pPr>
            <a:r>
              <a:rPr lang="en-US" sz="1800">
                <a:latin typeface="Tahoma"/>
                <a:ea typeface="Tahoma"/>
                <a:cs typeface="Tahoma"/>
              </a:rPr>
              <a:t>Significantly higher test scores </a:t>
            </a:r>
            <a:r>
              <a:rPr lang="en-US" sz="1800" b="1">
                <a:latin typeface="Tahoma"/>
                <a:ea typeface="Tahoma"/>
                <a:cs typeface="Tahoma"/>
              </a:rPr>
              <a:t>and</a:t>
            </a:r>
            <a:r>
              <a:rPr lang="en-US" sz="1800">
                <a:latin typeface="Tahoma"/>
                <a:ea typeface="Tahoma"/>
                <a:cs typeface="Tahoma"/>
              </a:rPr>
              <a:t> higher grade point averages in their</a:t>
            </a:r>
            <a:r>
              <a:rPr lang="es-ES_tradnl" sz="1800">
                <a:latin typeface="Tahoma"/>
                <a:ea typeface="Tahoma"/>
                <a:cs typeface="Tahoma"/>
              </a:rPr>
              <a:t> academic studies</a:t>
            </a:r>
            <a:endParaRPr lang="en-US" sz="1800">
              <a:latin typeface="Tahoma"/>
              <a:ea typeface="Tahoma"/>
              <a:cs typeface="Tahoma"/>
            </a:endParaRPr>
          </a:p>
          <a:p>
            <a:pPr marL="274955" indent="-274955">
              <a:buFont typeface="Arial" panose="020B0604020202020204" pitchFamily="34" charset="0"/>
              <a:buChar char="•"/>
            </a:pPr>
            <a:r>
              <a:rPr lang="en-US" sz="1800">
                <a:latin typeface="Tahoma"/>
                <a:ea typeface="Tahoma"/>
                <a:cs typeface="Tahoma"/>
              </a:rPr>
              <a:t>Improved graduation rates - these students graduate from high school at over </a:t>
            </a:r>
            <a:r>
              <a:rPr lang="en-US" sz="1800" b="1">
                <a:latin typeface="Tahoma"/>
                <a:ea typeface="Tahoma"/>
                <a:cs typeface="Tahoma"/>
              </a:rPr>
              <a:t>93%</a:t>
            </a:r>
            <a:r>
              <a:rPr lang="en-US" sz="1800">
                <a:latin typeface="Tahoma"/>
                <a:ea typeface="Tahoma"/>
                <a:cs typeface="Tahoma"/>
              </a:rPr>
              <a:t>, as opposed to students who are not taking CTE programs of study, that graduate at </a:t>
            </a:r>
            <a:r>
              <a:rPr lang="en-US" sz="1800" b="1">
                <a:latin typeface="Tahoma"/>
                <a:ea typeface="Tahoma"/>
                <a:cs typeface="Tahoma"/>
              </a:rPr>
              <a:t>80%</a:t>
            </a:r>
            <a:r>
              <a:rPr lang="en-US" sz="1800" b="0">
                <a:latin typeface="Tahoma"/>
                <a:ea typeface="Tahoma"/>
                <a:cs typeface="Tahoma"/>
              </a:rPr>
              <a:t>, and</a:t>
            </a:r>
            <a:r>
              <a:rPr lang="en-US" sz="1800">
                <a:latin typeface="Tahoma"/>
                <a:ea typeface="Tahoma"/>
                <a:cs typeface="Tahoma"/>
              </a:rPr>
              <a:t> </a:t>
            </a:r>
          </a:p>
          <a:p>
            <a:pPr marL="275434" indent="-275434">
              <a:buFont typeface="Arial" panose="020B0604020202020204" pitchFamily="34" charset="0"/>
              <a:buChar char="•"/>
            </a:pPr>
            <a:r>
              <a:rPr lang="en-US" sz="1800">
                <a:latin typeface="Tahoma"/>
                <a:ea typeface="Tahoma"/>
                <a:cs typeface="Tahoma"/>
              </a:rPr>
              <a:t>A</a:t>
            </a:r>
            <a:r>
              <a:rPr lang="en-US" sz="1800" b="1">
                <a:latin typeface="Tahoma"/>
                <a:ea typeface="Tahoma"/>
                <a:cs typeface="Tahoma"/>
              </a:rPr>
              <a:t> much clearer career path</a:t>
            </a:r>
            <a:r>
              <a:rPr lang="en-US" sz="1800">
                <a:latin typeface="Tahoma"/>
                <a:ea typeface="Tahoma"/>
                <a:cs typeface="Tahoma"/>
              </a:rPr>
              <a:t>, as shown in the graph above of CTSO (Career &amp; Technical Student Organizations) students compared with non-CTE students. </a:t>
            </a:r>
            <a:endParaRPr lang="en-US" sz="1800">
              <a:latin typeface="Tahoma" panose="020B0604030504040204" pitchFamily="34" charset="0"/>
              <a:ea typeface="Tahoma" panose="020B0604030504040204" pitchFamily="34" charset="0"/>
              <a:cs typeface="Tahoma" panose="020B0604030504040204" pitchFamily="34" charset="0"/>
            </a:endParaRPr>
          </a:p>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2952000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1675" y="373063"/>
            <a:ext cx="5664200" cy="3187700"/>
          </a:xfrm>
        </p:spPr>
      </p:sp>
      <p:sp>
        <p:nvSpPr>
          <p:cNvPr id="3" name="Notes Placeholder 2"/>
          <p:cNvSpPr>
            <a:spLocks noGrp="1"/>
          </p:cNvSpPr>
          <p:nvPr>
            <p:ph type="body" idx="1"/>
          </p:nvPr>
        </p:nvSpPr>
        <p:spPr>
          <a:xfrm>
            <a:off x="662282" y="4104028"/>
            <a:ext cx="5743646" cy="4183380"/>
          </a:xfrm>
        </p:spPr>
        <p:txBody>
          <a:bodyPr/>
          <a:lstStyle/>
          <a:p>
            <a:pPr algn="just"/>
            <a:r>
              <a:rPr lang="en-US" sz="1800">
                <a:latin typeface="Tahoma" panose="020B0604030504040204" pitchFamily="34" charset="0"/>
                <a:ea typeface="Tahoma" panose="020B0604030504040204" pitchFamily="34" charset="0"/>
                <a:cs typeface="Tahoma" panose="020B0604030504040204" pitchFamily="34" charset="0"/>
              </a:rPr>
              <a:t>If you remember the formula 1:2:7 – for every 10 new jobs that are produced in the United States, one will require an advanced degree - Masters or Doctorate. 2 will need a bachelor’s degree; </a:t>
            </a:r>
            <a:r>
              <a:rPr lang="en-US" sz="1800" u="sng">
                <a:latin typeface="Tahoma" panose="020B0604030504040204" pitchFamily="34" charset="0"/>
                <a:ea typeface="Tahoma" panose="020B0604030504040204" pitchFamily="34" charset="0"/>
                <a:cs typeface="Tahoma" panose="020B0604030504040204" pitchFamily="34" charset="0"/>
              </a:rPr>
              <a:t>BUT</a:t>
            </a:r>
            <a:r>
              <a:rPr lang="en-US" sz="1800">
                <a:latin typeface="Tahoma" panose="020B0604030504040204" pitchFamily="34" charset="0"/>
                <a:ea typeface="Tahoma" panose="020B0604030504040204" pitchFamily="34" charset="0"/>
                <a:cs typeface="Tahoma" panose="020B0604030504040204" pitchFamily="34" charset="0"/>
              </a:rPr>
              <a:t> 7 of the jobs will require a technical degree, apprenticeship or craft training certificate. </a:t>
            </a:r>
          </a:p>
          <a:p>
            <a:pPr algn="just"/>
            <a:endParaRPr lang="en-US" sz="1800">
              <a:latin typeface="Tahoma" panose="020B0604030504040204" pitchFamily="34" charset="0"/>
              <a:ea typeface="Tahoma" panose="020B0604030504040204" pitchFamily="34" charset="0"/>
              <a:cs typeface="Tahoma" panose="020B0604030504040204" pitchFamily="34" charset="0"/>
            </a:endParaRPr>
          </a:p>
          <a:p>
            <a:pPr algn="just"/>
            <a:r>
              <a:rPr lang="en-US" sz="1800">
                <a:latin typeface="Tahoma" panose="020B0604030504040204" pitchFamily="34" charset="0"/>
                <a:ea typeface="Tahoma" panose="020B0604030504040204" pitchFamily="34" charset="0"/>
                <a:cs typeface="Tahoma" panose="020B0604030504040204" pitchFamily="34" charset="0"/>
              </a:rPr>
              <a:t>Simply stated, the U.S. labor market typically requires that only 30% of the workforce needs a 4-year or more college degree. But these positions have specific requirements for the type of degree! </a:t>
            </a:r>
          </a:p>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2128248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7725" y="395288"/>
            <a:ext cx="5314950" cy="2990850"/>
          </a:xfrm>
        </p:spPr>
      </p:sp>
      <p:sp>
        <p:nvSpPr>
          <p:cNvPr id="3" name="Notes Placeholder 2"/>
          <p:cNvSpPr>
            <a:spLocks noGrp="1"/>
          </p:cNvSpPr>
          <p:nvPr>
            <p:ph type="body" idx="1"/>
          </p:nvPr>
        </p:nvSpPr>
        <p:spPr>
          <a:xfrm>
            <a:off x="595234" y="3810692"/>
            <a:ext cx="6038024" cy="4594823"/>
          </a:xfrm>
        </p:spPr>
        <p:txBody>
          <a:bodyPr/>
          <a:lstStyle/>
          <a:p>
            <a:r>
              <a:rPr lang="en-US" sz="1800">
                <a:latin typeface="Tahoma"/>
                <a:ea typeface="Tahoma"/>
                <a:cs typeface="Tahoma"/>
              </a:rPr>
              <a:t>One of the primary goals, and responsibilities, of the United States’ education system is to </a:t>
            </a:r>
            <a:r>
              <a:rPr lang="en-US" sz="1800" b="1">
                <a:latin typeface="Tahoma"/>
                <a:ea typeface="Tahoma"/>
                <a:cs typeface="Tahoma"/>
              </a:rPr>
              <a:t>provide the economy with the inflow of required talent </a:t>
            </a:r>
            <a:r>
              <a:rPr lang="en-US" sz="1800">
                <a:latin typeface="Tahoma"/>
                <a:ea typeface="Tahoma"/>
                <a:cs typeface="Tahoma"/>
              </a:rPr>
              <a:t>for society – in </a:t>
            </a:r>
            <a:r>
              <a:rPr lang="en-US" sz="1800" u="sng">
                <a:latin typeface="Tahoma"/>
                <a:ea typeface="Tahoma"/>
                <a:cs typeface="Tahoma"/>
              </a:rPr>
              <a:t>all</a:t>
            </a:r>
            <a:r>
              <a:rPr lang="en-US" sz="1800">
                <a:latin typeface="Tahoma"/>
                <a:ea typeface="Tahoma"/>
                <a:cs typeface="Tahoma"/>
              </a:rPr>
              <a:t> careers! </a:t>
            </a:r>
            <a:endParaRPr lang="en-US" sz="1800">
              <a:latin typeface="Tahoma" panose="020B0604030504040204" pitchFamily="34" charset="0"/>
              <a:ea typeface="Tahoma" panose="020B0604030504040204" pitchFamily="34" charset="0"/>
              <a:cs typeface="Tahoma" panose="020B0604030504040204" pitchFamily="34" charset="0"/>
            </a:endParaRPr>
          </a:p>
          <a:p>
            <a:endParaRPr lang="en-US" sz="1800">
              <a:latin typeface="Tahoma"/>
              <a:ea typeface="Tahoma"/>
              <a:cs typeface="Tahoma"/>
            </a:endParaRPr>
          </a:p>
          <a:p>
            <a:r>
              <a:rPr lang="en-US" sz="1800">
                <a:latin typeface="Tahoma"/>
                <a:ea typeface="Tahoma"/>
                <a:cs typeface="Tahoma"/>
              </a:rPr>
              <a:t>But</a:t>
            </a:r>
            <a:r>
              <a:rPr lang="en-US" sz="1800" b="1">
                <a:latin typeface="Tahoma"/>
                <a:ea typeface="Tahoma"/>
                <a:cs typeface="Tahoma"/>
              </a:rPr>
              <a:t> </a:t>
            </a:r>
            <a:r>
              <a:rPr lang="en-US" sz="1800">
                <a:latin typeface="Tahoma"/>
                <a:ea typeface="Tahoma"/>
                <a:cs typeface="Tahoma"/>
              </a:rPr>
              <a:t>today</a:t>
            </a:r>
            <a:r>
              <a:rPr lang="en-US" sz="1800" b="1">
                <a:latin typeface="Tahoma"/>
                <a:ea typeface="Tahoma"/>
                <a:cs typeface="Tahoma"/>
              </a:rPr>
              <a:t> </a:t>
            </a:r>
            <a:r>
              <a:rPr lang="en-US" sz="1800">
                <a:latin typeface="Tahoma"/>
                <a:ea typeface="Tahoma"/>
                <a:cs typeface="Tahoma"/>
              </a:rPr>
              <a:t>there</a:t>
            </a:r>
            <a:r>
              <a:rPr lang="en-US" sz="1800" b="1">
                <a:latin typeface="Tahoma"/>
                <a:ea typeface="Tahoma"/>
                <a:cs typeface="Tahoma"/>
              </a:rPr>
              <a:t> </a:t>
            </a:r>
            <a:r>
              <a:rPr lang="en-US" sz="1800">
                <a:latin typeface="Tahoma"/>
                <a:ea typeface="Tahoma"/>
                <a:cs typeface="Tahoma"/>
              </a:rPr>
              <a:t>is</a:t>
            </a:r>
            <a:r>
              <a:rPr lang="en-US" sz="1800" b="1">
                <a:latin typeface="Tahoma"/>
                <a:ea typeface="Tahoma"/>
                <a:cs typeface="Tahoma"/>
              </a:rPr>
              <a:t> significant weight on college readiness </a:t>
            </a:r>
            <a:r>
              <a:rPr lang="en-US" sz="1800">
                <a:latin typeface="Tahoma"/>
                <a:ea typeface="Tahoma"/>
                <a:cs typeface="Tahoma"/>
              </a:rPr>
              <a:t>by both governmental and societal measures. </a:t>
            </a:r>
            <a:endParaRPr lang="en-US"/>
          </a:p>
          <a:p>
            <a:r>
              <a:rPr lang="en-US" sz="1800">
                <a:latin typeface="Tahoma"/>
                <a:ea typeface="Tahoma"/>
                <a:cs typeface="Tahoma"/>
              </a:rPr>
              <a:t>If you glance at the “</a:t>
            </a:r>
            <a:r>
              <a:rPr lang="fr-FR" sz="1800">
                <a:latin typeface="Tahoma"/>
                <a:ea typeface="Tahoma"/>
                <a:cs typeface="Tahoma"/>
              </a:rPr>
              <a:t>pie chart</a:t>
            </a:r>
            <a:r>
              <a:rPr lang="en-US" sz="1800">
                <a:latin typeface="Tahoma"/>
                <a:ea typeface="Tahoma"/>
                <a:cs typeface="Tahoma"/>
              </a:rPr>
              <a:t>” on the right side of this slide, the issue will become very clear to you – the </a:t>
            </a:r>
            <a:r>
              <a:rPr lang="en-US" sz="1800" i="1">
                <a:latin typeface="Tahoma"/>
                <a:ea typeface="Tahoma"/>
                <a:cs typeface="Tahoma"/>
              </a:rPr>
              <a:t>”Newsweek report of Public School Rankings”</a:t>
            </a:r>
            <a:r>
              <a:rPr lang="en-US" sz="1800">
                <a:latin typeface="Tahoma"/>
                <a:ea typeface="Tahoma"/>
                <a:cs typeface="Tahoma"/>
              </a:rPr>
              <a:t> show that higher rankings are heavily weighted by factors like College Enrollment rates (25% of weight), SAT and/or ACT Scores (17% of weight), and Advanced Placement or International Baccalaureate Enrollment statistics (18% of weight). </a:t>
            </a:r>
            <a:endParaRPr lang="en-US" sz="1800">
              <a:latin typeface="Tahoma" panose="020B0604030504040204" pitchFamily="34" charset="0"/>
              <a:ea typeface="Tahoma" panose="020B0604030504040204" pitchFamily="34" charset="0"/>
              <a:cs typeface="Tahoma" panose="020B0604030504040204" pitchFamily="34" charset="0"/>
            </a:endParaRPr>
          </a:p>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1323069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8500"/>
            <a:ext cx="6197600" cy="348615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aseline="0">
                <a:latin typeface="Arial"/>
                <a:ea typeface="ＭＳ Ｐゴシック"/>
                <a:cs typeface="Arial"/>
              </a:rPr>
              <a:t>Seven policies were identified in the research and developed into action steps that must be implemented in order for us to rebuild our nation’s workforce development system for not only the benefit of the construction industry but for a multitude of other industries too.</a:t>
            </a:r>
            <a:r>
              <a:rPr lang="en-US">
                <a:latin typeface="Arial"/>
                <a:ea typeface="ＭＳ Ｐゴシック"/>
                <a:cs typeface="Arial"/>
              </a:rPr>
              <a: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atin typeface="Arial"/>
              <a:ea typeface="ＭＳ Ｐゴシック"/>
              <a:cs typeface="Aria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atin typeface="Arial"/>
                <a:ea typeface="ＭＳ Ｐゴシック"/>
                <a:cs typeface="Arial"/>
              </a:rPr>
              <a:t>These range from </a:t>
            </a:r>
            <a:r>
              <a:rPr lang="en-US" baseline="0"/>
              <a:t>how to expand the nation’s work-based training programs to how to fund post-secondary education and are outlined in this presentation.</a:t>
            </a:r>
            <a:endParaRPr lang="en-US"/>
          </a:p>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4288455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8500"/>
            <a:ext cx="6197600" cy="3486150"/>
          </a:xfrm>
        </p:spPr>
      </p:sp>
      <p:sp>
        <p:nvSpPr>
          <p:cNvPr id="3" name="Notes Placeholder 2"/>
          <p:cNvSpPr>
            <a:spLocks noGrp="1"/>
          </p:cNvSpPr>
          <p:nvPr>
            <p:ph type="body" idx="1"/>
          </p:nvPr>
        </p:nvSpPr>
        <p:spPr/>
        <p:txBody>
          <a:bodyPr/>
          <a:lstStyle/>
          <a:p>
            <a:r>
              <a:rPr lang="en-US">
                <a:solidFill>
                  <a:srgbClr val="002060"/>
                </a:solidFill>
                <a:latin typeface="Calibri" panose="020F0502020204030204" pitchFamily="34" charset="0"/>
                <a:ea typeface="Calibri" panose="020F0502020204030204" pitchFamily="34" charset="0"/>
              </a:rPr>
              <a:t>Our approach is a “</a:t>
            </a:r>
            <a:r>
              <a:rPr lang="en-US">
                <a:solidFill>
                  <a:srgbClr val="FF0000"/>
                </a:solidFill>
                <a:latin typeface="Calibri" panose="020F0502020204030204" pitchFamily="34" charset="0"/>
                <a:ea typeface="Calibri" panose="020F0502020204030204" pitchFamily="34" charset="0"/>
              </a:rPr>
              <a:t>grass</a:t>
            </a:r>
            <a:r>
              <a:rPr lang="en-US">
                <a:solidFill>
                  <a:srgbClr val="002060"/>
                </a:solidFill>
                <a:latin typeface="Calibri" panose="020F0502020204030204" pitchFamily="34" charset="0"/>
                <a:ea typeface="Calibri" panose="020F0502020204030204" pitchFamily="34" charset="0"/>
              </a:rPr>
              <a:t> roots” effort. We need each of you here to download and read the research paper and advocacy document and then enlist the support and endorsement of your</a:t>
            </a:r>
            <a:r>
              <a:rPr lang="en-US">
                <a:solidFill>
                  <a:srgbClr val="FF0000"/>
                </a:solidFill>
                <a:latin typeface="Calibri" panose="020F0502020204030204" pitchFamily="34" charset="0"/>
                <a:ea typeface="Calibri" panose="020F0502020204030204" pitchFamily="34" charset="0"/>
              </a:rPr>
              <a:t> entire </a:t>
            </a:r>
            <a:r>
              <a:rPr lang="en-US">
                <a:solidFill>
                  <a:srgbClr val="002060"/>
                </a:solidFill>
                <a:latin typeface="Calibri" panose="020F0502020204030204" pitchFamily="34" charset="0"/>
                <a:ea typeface="Calibri" panose="020F0502020204030204" pitchFamily="34" charset="0"/>
              </a:rPr>
              <a:t>organization</a:t>
            </a:r>
            <a:r>
              <a:rPr lang="en-US" strike="sngStrike">
                <a:solidFill>
                  <a:srgbClr val="002060"/>
                </a:solidFill>
                <a:latin typeface="Calibri" panose="020F0502020204030204" pitchFamily="34" charset="0"/>
                <a:ea typeface="Calibri" panose="020F0502020204030204" pitchFamily="34" charset="0"/>
              </a:rPr>
              <a:t>s</a:t>
            </a:r>
            <a:r>
              <a:rPr lang="en-US">
                <a:solidFill>
                  <a:srgbClr val="002060"/>
                </a:solidFill>
                <a:latin typeface="Calibri" panose="020F0502020204030204" pitchFamily="34" charset="0"/>
                <a:ea typeface="Calibri" panose="020F0502020204030204" pitchFamily="34" charset="0"/>
              </a:rPr>
              <a:t> </a:t>
            </a:r>
            <a:r>
              <a:rPr lang="en-US">
                <a:solidFill>
                  <a:srgbClr val="FF0000"/>
                </a:solidFill>
                <a:latin typeface="Calibri" panose="020F0502020204030204" pitchFamily="34" charset="0"/>
                <a:ea typeface="Calibri" panose="020F0502020204030204" pitchFamily="34" charset="0"/>
              </a:rPr>
              <a:t>top to bottom</a:t>
            </a:r>
            <a:r>
              <a:rPr lang="en-US">
                <a:solidFill>
                  <a:srgbClr val="002060"/>
                </a:solidFill>
                <a:latin typeface="Calibri" panose="020F0502020204030204" pitchFamily="34" charset="0"/>
                <a:ea typeface="Calibri" panose="020F0502020204030204" pitchFamily="34" charset="0"/>
              </a:rPr>
              <a:t>. </a:t>
            </a:r>
          </a:p>
          <a:p>
            <a:endParaRPr lang="en-US">
              <a:solidFill>
                <a:srgbClr val="002060"/>
              </a:solidFill>
              <a:latin typeface="Calibri" panose="020F0502020204030204" pitchFamily="34" charset="0"/>
            </a:endParaRPr>
          </a:p>
          <a:p>
            <a:r>
              <a:rPr lang="en-US">
                <a:solidFill>
                  <a:srgbClr val="002060"/>
                </a:solidFill>
                <a:latin typeface="Calibri" panose="020F0502020204030204" pitchFamily="34" charset="0"/>
              </a:rPr>
              <a:t>You can endorse these policies and add your company to the advocacy document by visiting </a:t>
            </a:r>
            <a:r>
              <a:rPr lang="en-US" b="1">
                <a:solidFill>
                  <a:srgbClr val="002060"/>
                </a:solidFill>
                <a:latin typeface="Calibri" panose="020F0502020204030204" pitchFamily="34" charset="0"/>
              </a:rPr>
              <a:t>nccer.org/research.</a:t>
            </a:r>
          </a:p>
          <a:p>
            <a:endParaRPr lang="en-US" b="1">
              <a:solidFill>
                <a:srgbClr val="002060"/>
              </a:solidFill>
              <a:latin typeface="Calibri" panose="020F0502020204030204" pitchFamily="34" charset="0"/>
            </a:endParaRPr>
          </a:p>
          <a:p>
            <a:endParaRPr lang="en-US" b="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45CFB54-5065-4C53-9C9C-3703DA4A721A}" type="slidenum">
              <a:rPr kumimoji="0" lang="en-US" sz="1200" b="0" i="0" u="none" strike="noStrike" kern="1200" cap="none" spc="0" normalizeH="0" baseline="0" noProof="0" smtClean="0">
                <a:ln>
                  <a:noFill/>
                </a:ln>
                <a:solidFill>
                  <a:srgbClr val="000000"/>
                </a:solidFill>
                <a:effectLst/>
                <a:uLnTx/>
                <a:uFillTx/>
                <a:latin typeface="Arial" charset="0"/>
                <a:ea typeface="ＭＳ Ｐゴシック" pitchFamily="-112"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sz="12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17163400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Actual launch day was 1/8/2019</a:t>
            </a:r>
          </a:p>
        </p:txBody>
      </p:sp>
      <p:sp>
        <p:nvSpPr>
          <p:cNvPr id="4" name="Slide Number Placeholder 3"/>
          <p:cNvSpPr>
            <a:spLocks noGrp="1"/>
          </p:cNvSpPr>
          <p:nvPr>
            <p:ph type="sldNum" sz="quarter" idx="5"/>
          </p:nvPr>
        </p:nvSpPr>
        <p:spPr/>
        <p:txBody>
          <a:bodyPr/>
          <a:lstStyle/>
          <a:p>
            <a:fld id="{88B10B34-BCB8-4774-BAE2-A47076AF9574}" type="slidenum">
              <a:rPr lang="en-US" smtClean="0"/>
              <a:t>26</a:t>
            </a:fld>
            <a:endParaRPr lang="en-US"/>
          </a:p>
        </p:txBody>
      </p:sp>
    </p:spTree>
    <p:extLst>
      <p:ext uri="{BB962C8B-B14F-4D97-AF65-F5344CB8AC3E}">
        <p14:creationId xmlns:p14="http://schemas.microsoft.com/office/powerpoint/2010/main" val="1454337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Jacobs now Worley?</a:t>
            </a:r>
          </a:p>
          <a:p>
            <a:endParaRPr lang="en-US"/>
          </a:p>
        </p:txBody>
      </p:sp>
      <p:sp>
        <p:nvSpPr>
          <p:cNvPr id="4" name="Slide Number Placeholder 3"/>
          <p:cNvSpPr>
            <a:spLocks noGrp="1"/>
          </p:cNvSpPr>
          <p:nvPr>
            <p:ph type="sldNum" sz="quarter" idx="5"/>
          </p:nvPr>
        </p:nvSpPr>
        <p:spPr/>
        <p:txBody>
          <a:bodyPr/>
          <a:lstStyle/>
          <a:p>
            <a:fld id="{88B10B34-BCB8-4774-BAE2-A47076AF9574}" type="slidenum">
              <a:rPr lang="en-US" smtClean="0"/>
              <a:t>28</a:t>
            </a:fld>
            <a:endParaRPr lang="en-US"/>
          </a:p>
        </p:txBody>
      </p:sp>
    </p:spTree>
    <p:extLst>
      <p:ext uri="{BB962C8B-B14F-4D97-AF65-F5344CB8AC3E}">
        <p14:creationId xmlns:p14="http://schemas.microsoft.com/office/powerpoint/2010/main" val="2426231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Graphic hyperlinks to </a:t>
            </a:r>
            <a:r>
              <a:rPr lang="en-US" dirty="0" err="1"/>
              <a:t>NCCERConnect</a:t>
            </a:r>
            <a:r>
              <a:rPr lang="en-US" dirty="0"/>
              <a:t> site.</a:t>
            </a:r>
          </a:p>
        </p:txBody>
      </p:sp>
      <p:sp>
        <p:nvSpPr>
          <p:cNvPr id="4" name="Slide Number Placeholder 3"/>
          <p:cNvSpPr>
            <a:spLocks noGrp="1"/>
          </p:cNvSpPr>
          <p:nvPr>
            <p:ph type="sldNum" sz="quarter" idx="10"/>
          </p:nvPr>
        </p:nvSpPr>
        <p:spPr/>
        <p:txBody>
          <a:bodyPr/>
          <a:lstStyle/>
          <a:p>
            <a:fld id="{F10E337A-16EE-4D41-B893-79C4521931C0}" type="slidenum">
              <a:rPr lang="en-US" smtClean="0">
                <a:solidFill>
                  <a:prstClr val="black"/>
                </a:solidFill>
              </a:rPr>
              <a:pPr/>
              <a:t>37</a:t>
            </a:fld>
            <a:endParaRPr lang="en-US" dirty="0">
              <a:solidFill>
                <a:prstClr val="black"/>
              </a:solidFill>
            </a:endParaRPr>
          </a:p>
        </p:txBody>
      </p:sp>
    </p:spTree>
    <p:extLst>
      <p:ext uri="{BB962C8B-B14F-4D97-AF65-F5344CB8AC3E}">
        <p14:creationId xmlns:p14="http://schemas.microsoft.com/office/powerpoint/2010/main" val="15422718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3" y="858"/>
            <a:ext cx="12190474" cy="6857142"/>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pic>
        <p:nvPicPr>
          <p:cNvPr id="10" name="Picture 9">
            <a:extLst>
              <a:ext uri="{FF2B5EF4-FFF2-40B4-BE49-F238E27FC236}">
                <a16:creationId xmlns:a16="http://schemas.microsoft.com/office/drawing/2014/main" id="{35448703-91A0-FF4E-ABC0-6D616809A93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4235"/>
            <a:ext cx="2287578" cy="996974"/>
          </a:xfrm>
          <a:prstGeom prst="rect">
            <a:avLst/>
          </a:prstGeom>
        </p:spPr>
      </p:pic>
    </p:spTree>
    <p:extLst>
      <p:ext uri="{BB962C8B-B14F-4D97-AF65-F5344CB8AC3E}">
        <p14:creationId xmlns:p14="http://schemas.microsoft.com/office/powerpoint/2010/main" val="1070520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3" y="428"/>
            <a:ext cx="12190474" cy="6857141"/>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pic>
        <p:nvPicPr>
          <p:cNvPr id="13" name="Picture 12">
            <a:extLst>
              <a:ext uri="{FF2B5EF4-FFF2-40B4-BE49-F238E27FC236}">
                <a16:creationId xmlns:a16="http://schemas.microsoft.com/office/drawing/2014/main" id="{EED96989-5F66-664D-84E7-074BE9115CB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4235"/>
            <a:ext cx="2287578" cy="996974"/>
          </a:xfrm>
          <a:prstGeom prst="rect">
            <a:avLst/>
          </a:prstGeom>
        </p:spPr>
      </p:pic>
    </p:spTree>
    <p:extLst>
      <p:ext uri="{BB962C8B-B14F-4D97-AF65-F5344CB8AC3E}">
        <p14:creationId xmlns:p14="http://schemas.microsoft.com/office/powerpoint/2010/main" val="3129064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4" y="428"/>
            <a:ext cx="12190472" cy="6857141"/>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pic>
        <p:nvPicPr>
          <p:cNvPr id="13" name="Picture 12">
            <a:extLst>
              <a:ext uri="{FF2B5EF4-FFF2-40B4-BE49-F238E27FC236}">
                <a16:creationId xmlns:a16="http://schemas.microsoft.com/office/drawing/2014/main" id="{EED96989-5F66-664D-84E7-074BE9115CB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4235"/>
            <a:ext cx="2287578" cy="996974"/>
          </a:xfrm>
          <a:prstGeom prst="rect">
            <a:avLst/>
          </a:prstGeom>
        </p:spPr>
      </p:pic>
    </p:spTree>
    <p:extLst>
      <p:ext uri="{BB962C8B-B14F-4D97-AF65-F5344CB8AC3E}">
        <p14:creationId xmlns:p14="http://schemas.microsoft.com/office/powerpoint/2010/main" val="64429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4" y="428"/>
            <a:ext cx="12190472" cy="6857140"/>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pic>
        <p:nvPicPr>
          <p:cNvPr id="13" name="Picture 12">
            <a:extLst>
              <a:ext uri="{FF2B5EF4-FFF2-40B4-BE49-F238E27FC236}">
                <a16:creationId xmlns:a16="http://schemas.microsoft.com/office/drawing/2014/main" id="{EED96989-5F66-664D-84E7-074BE9115CB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4235"/>
            <a:ext cx="2287578" cy="996974"/>
          </a:xfrm>
          <a:prstGeom prst="rect">
            <a:avLst/>
          </a:prstGeom>
        </p:spPr>
      </p:pic>
    </p:spTree>
    <p:extLst>
      <p:ext uri="{BB962C8B-B14F-4D97-AF65-F5344CB8AC3E}">
        <p14:creationId xmlns:p14="http://schemas.microsoft.com/office/powerpoint/2010/main" val="2126100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4_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4" y="428"/>
            <a:ext cx="12190471" cy="6857140"/>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pic>
        <p:nvPicPr>
          <p:cNvPr id="13" name="Picture 12">
            <a:extLst>
              <a:ext uri="{FF2B5EF4-FFF2-40B4-BE49-F238E27FC236}">
                <a16:creationId xmlns:a16="http://schemas.microsoft.com/office/drawing/2014/main" id="{EED96989-5F66-664D-84E7-074BE9115CB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4235"/>
            <a:ext cx="2287578" cy="996974"/>
          </a:xfrm>
          <a:prstGeom prst="rect">
            <a:avLst/>
          </a:prstGeom>
        </p:spPr>
      </p:pic>
    </p:spTree>
    <p:extLst>
      <p:ext uri="{BB962C8B-B14F-4D97-AF65-F5344CB8AC3E}">
        <p14:creationId xmlns:p14="http://schemas.microsoft.com/office/powerpoint/2010/main" val="2119719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2" y="428"/>
            <a:ext cx="12190476" cy="6857142"/>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grpSp>
        <p:nvGrpSpPr>
          <p:cNvPr id="12" name="Group 11">
            <a:extLst>
              <a:ext uri="{FF2B5EF4-FFF2-40B4-BE49-F238E27FC236}">
                <a16:creationId xmlns:a16="http://schemas.microsoft.com/office/drawing/2014/main" id="{7E63ECC5-97B4-9245-A8B9-495CD7E980A7}"/>
              </a:ext>
            </a:extLst>
          </p:cNvPr>
          <p:cNvGrpSpPr/>
          <p:nvPr userDrawn="1"/>
        </p:nvGrpSpPr>
        <p:grpSpPr>
          <a:xfrm>
            <a:off x="941234" y="5000177"/>
            <a:ext cx="2287578" cy="996969"/>
            <a:chOff x="941234" y="5000177"/>
            <a:chExt cx="2287578" cy="996969"/>
          </a:xfrm>
        </p:grpSpPr>
        <p:pic>
          <p:nvPicPr>
            <p:cNvPr id="6" name="Picture 5">
              <a:extLst>
                <a:ext uri="{FF2B5EF4-FFF2-40B4-BE49-F238E27FC236}">
                  <a16:creationId xmlns:a16="http://schemas.microsoft.com/office/drawing/2014/main" id="{087EFE08-F9DD-C647-9B4E-4F0BBD5EC45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0177"/>
              <a:ext cx="996969" cy="996969"/>
            </a:xfrm>
            <a:prstGeom prst="rect">
              <a:avLst/>
            </a:prstGeom>
          </p:spPr>
        </p:pic>
        <p:pic>
          <p:nvPicPr>
            <p:cNvPr id="11" name="Picture 10">
              <a:extLst>
                <a:ext uri="{FF2B5EF4-FFF2-40B4-BE49-F238E27FC236}">
                  <a16:creationId xmlns:a16="http://schemas.microsoft.com/office/drawing/2014/main" id="{FDA70F13-FB62-5A47-8D43-2973DCF23F7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077985" y="5260720"/>
              <a:ext cx="1150827" cy="475944"/>
            </a:xfrm>
            <a:prstGeom prst="rect">
              <a:avLst/>
            </a:prstGeom>
          </p:spPr>
        </p:pic>
      </p:grpSp>
    </p:spTree>
    <p:extLst>
      <p:ext uri="{BB962C8B-B14F-4D97-AF65-F5344CB8AC3E}">
        <p14:creationId xmlns:p14="http://schemas.microsoft.com/office/powerpoint/2010/main" val="2358926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3" y="428"/>
            <a:ext cx="12190474" cy="6857142"/>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grpSp>
        <p:nvGrpSpPr>
          <p:cNvPr id="10" name="Group 9">
            <a:extLst>
              <a:ext uri="{FF2B5EF4-FFF2-40B4-BE49-F238E27FC236}">
                <a16:creationId xmlns:a16="http://schemas.microsoft.com/office/drawing/2014/main" id="{C3A92264-8F43-374F-AB4A-887B60FE91AE}"/>
              </a:ext>
            </a:extLst>
          </p:cNvPr>
          <p:cNvGrpSpPr/>
          <p:nvPr userDrawn="1"/>
        </p:nvGrpSpPr>
        <p:grpSpPr>
          <a:xfrm>
            <a:off x="941234" y="5000177"/>
            <a:ext cx="2287578" cy="996969"/>
            <a:chOff x="941234" y="5000177"/>
            <a:chExt cx="2287578" cy="996969"/>
          </a:xfrm>
        </p:grpSpPr>
        <p:pic>
          <p:nvPicPr>
            <p:cNvPr id="11" name="Picture 10">
              <a:extLst>
                <a:ext uri="{FF2B5EF4-FFF2-40B4-BE49-F238E27FC236}">
                  <a16:creationId xmlns:a16="http://schemas.microsoft.com/office/drawing/2014/main" id="{1D1DE6B3-7B81-5444-99B7-0CC2568D3D2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0177"/>
              <a:ext cx="996969" cy="996969"/>
            </a:xfrm>
            <a:prstGeom prst="rect">
              <a:avLst/>
            </a:prstGeom>
          </p:spPr>
        </p:pic>
        <p:pic>
          <p:nvPicPr>
            <p:cNvPr id="12" name="Picture 11">
              <a:extLst>
                <a:ext uri="{FF2B5EF4-FFF2-40B4-BE49-F238E27FC236}">
                  <a16:creationId xmlns:a16="http://schemas.microsoft.com/office/drawing/2014/main" id="{21F91EEB-1FF1-C04A-8DD6-3788B4FB4DD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077985" y="5260720"/>
              <a:ext cx="1150827" cy="475944"/>
            </a:xfrm>
            <a:prstGeom prst="rect">
              <a:avLst/>
            </a:prstGeom>
          </p:spPr>
        </p:pic>
      </p:grpSp>
    </p:spTree>
    <p:extLst>
      <p:ext uri="{BB962C8B-B14F-4D97-AF65-F5344CB8AC3E}">
        <p14:creationId xmlns:p14="http://schemas.microsoft.com/office/powerpoint/2010/main" val="4242920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432A9B-BDDA-E34F-9F96-8B43DC8B258C}"/>
              </a:ext>
            </a:extLst>
          </p:cNvPr>
          <p:cNvPicPr>
            <a:picLocks noChangeAspect="1"/>
          </p:cNvPicPr>
          <p:nvPr userDrawn="1"/>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a:extLst>
              <a:ext uri="{FF2B5EF4-FFF2-40B4-BE49-F238E27FC236}">
                <a16:creationId xmlns:a16="http://schemas.microsoft.com/office/drawing/2014/main" id="{5FEFECDA-7F86-D749-98A6-424B3DE1E17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
        <p:nvSpPr>
          <p:cNvPr id="2" name="Title 1">
            <a:extLst>
              <a:ext uri="{FF2B5EF4-FFF2-40B4-BE49-F238E27FC236}">
                <a16:creationId xmlns:a16="http://schemas.microsoft.com/office/drawing/2014/main" id="{E3B68245-28F7-C840-B0FB-F2B1FEC0FD38}"/>
              </a:ext>
            </a:extLst>
          </p:cNvPr>
          <p:cNvSpPr>
            <a:spLocks noGrp="1"/>
          </p:cNvSpPr>
          <p:nvPr>
            <p:ph type="title" hasCustomPrompt="1"/>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7538902-4E4D-FB48-B772-55C2543F1C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D9C118-49A5-144B-89AD-32638C1B3CB4}"/>
              </a:ext>
            </a:extLst>
          </p:cNvPr>
          <p:cNvSpPr>
            <a:spLocks noGrp="1"/>
          </p:cNvSpPr>
          <p:nvPr>
            <p:ph type="dt" sz="half" idx="10"/>
          </p:nvPr>
        </p:nvSpPr>
        <p:spPr/>
        <p:txBody>
          <a:bodyPr/>
          <a:lstStyle/>
          <a:p>
            <a:fld id="{5969626C-0DE9-A74D-BB23-BC30D46EFF77}" type="datetimeFigureOut">
              <a:rPr lang="en-US" smtClean="0"/>
              <a:t>7/24/2020</a:t>
            </a:fld>
            <a:endParaRPr lang="en-US"/>
          </a:p>
        </p:txBody>
      </p:sp>
    </p:spTree>
    <p:extLst>
      <p:ext uri="{BB962C8B-B14F-4D97-AF65-F5344CB8AC3E}">
        <p14:creationId xmlns:p14="http://schemas.microsoft.com/office/powerpoint/2010/main" val="4141214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A picture containing text&#10;&#10;Description automatically generated">
            <a:extLst>
              <a:ext uri="{FF2B5EF4-FFF2-40B4-BE49-F238E27FC236}">
                <a16:creationId xmlns:a16="http://schemas.microsoft.com/office/drawing/2014/main" id="{CF51FFC0-88EB-1E44-96B4-B4EFE8CDB762}"/>
              </a:ext>
            </a:extLst>
          </p:cNvPr>
          <p:cNvPicPr>
            <a:picLocks noChangeAspect="1"/>
          </p:cNvPicPr>
          <p:nvPr userDrawn="1"/>
        </p:nvPicPr>
        <p:blipFill>
          <a:blip r:embed="rId2">
            <a:alphaModFix amt="50000"/>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4EA6A331-4E37-954C-A4CB-B6DD399097EC}"/>
              </a:ext>
            </a:extLst>
          </p:cNvPr>
          <p:cNvSpPr>
            <a:spLocks noGrp="1"/>
          </p:cNvSpPr>
          <p:nvPr>
            <p:ph type="title" hasCustomPrompt="1"/>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84404AF-8B0A-B141-AA15-B8FEBB7C7D76}"/>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3D32C75-178E-2543-9B60-2DA6D595D3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32A9F2A-8AC5-3642-9B3F-7F49EF5F3355}"/>
              </a:ext>
            </a:extLst>
          </p:cNvPr>
          <p:cNvSpPr>
            <a:spLocks noGrp="1"/>
          </p:cNvSpPr>
          <p:nvPr>
            <p:ph type="dt" sz="half" idx="10"/>
          </p:nvPr>
        </p:nvSpPr>
        <p:spPr/>
        <p:txBody>
          <a:bodyPr/>
          <a:lstStyle/>
          <a:p>
            <a:fld id="{5969626C-0DE9-A74D-BB23-BC30D46EFF77}" type="datetimeFigureOut">
              <a:rPr lang="en-US" smtClean="0"/>
              <a:t>7/24/2020</a:t>
            </a:fld>
            <a:endParaRPr lang="en-US"/>
          </a:p>
        </p:txBody>
      </p:sp>
      <p:pic>
        <p:nvPicPr>
          <p:cNvPr id="9" name="Picture 8">
            <a:extLst>
              <a:ext uri="{FF2B5EF4-FFF2-40B4-BE49-F238E27FC236}">
                <a16:creationId xmlns:a16="http://schemas.microsoft.com/office/drawing/2014/main" id="{C6210607-BC13-A046-B4E7-80458AD52E3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Tree>
    <p:extLst>
      <p:ext uri="{BB962C8B-B14F-4D97-AF65-F5344CB8AC3E}">
        <p14:creationId xmlns:p14="http://schemas.microsoft.com/office/powerpoint/2010/main" val="1668492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A view of a city&#10;&#10;Description automatically generated">
            <a:extLst>
              <a:ext uri="{FF2B5EF4-FFF2-40B4-BE49-F238E27FC236}">
                <a16:creationId xmlns:a16="http://schemas.microsoft.com/office/drawing/2014/main" id="{30DA5559-D082-A742-9A77-D726B27480AB}"/>
              </a:ext>
            </a:extLst>
          </p:cNvPr>
          <p:cNvPicPr>
            <a:picLocks noChangeAspect="1"/>
          </p:cNvPicPr>
          <p:nvPr userDrawn="1"/>
        </p:nvPicPr>
        <p:blipFill>
          <a:blip r:embed="rId2">
            <a:alphaModFix amt="50000"/>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11" name="Picture 10">
            <a:extLst>
              <a:ext uri="{FF2B5EF4-FFF2-40B4-BE49-F238E27FC236}">
                <a16:creationId xmlns:a16="http://schemas.microsoft.com/office/drawing/2014/main" id="{AEF699C7-EEA2-F94B-A0CA-50604A7FD14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
        <p:nvSpPr>
          <p:cNvPr id="2" name="Title 1">
            <a:extLst>
              <a:ext uri="{FF2B5EF4-FFF2-40B4-BE49-F238E27FC236}">
                <a16:creationId xmlns:a16="http://schemas.microsoft.com/office/drawing/2014/main" id="{7BC694F7-7996-234D-AB93-0CAD28575B36}"/>
              </a:ext>
            </a:extLst>
          </p:cNvPr>
          <p:cNvSpPr>
            <a:spLocks noGrp="1"/>
          </p:cNvSpPr>
          <p:nvPr>
            <p:ph type="title" hasCustomPrompt="1"/>
          </p:nvPr>
        </p:nvSpPr>
        <p:spPr>
          <a:xfrm>
            <a:off x="839788"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2D7AA77-F6D4-964D-88E7-689AD566F9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0A6780-128D-EB48-B08A-8ABB5B5E6E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DC0D022-0287-2E43-8FA8-57781EB5A8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C1ACE6-F0DB-594D-88B8-50E0198DE7F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36440B3-8F60-BD46-83E5-8D3DC49EC6F0}"/>
              </a:ext>
            </a:extLst>
          </p:cNvPr>
          <p:cNvSpPr>
            <a:spLocks noGrp="1"/>
          </p:cNvSpPr>
          <p:nvPr>
            <p:ph type="dt" sz="half" idx="10"/>
          </p:nvPr>
        </p:nvSpPr>
        <p:spPr/>
        <p:txBody>
          <a:bodyPr/>
          <a:lstStyle/>
          <a:p>
            <a:fld id="{5969626C-0DE9-A74D-BB23-BC30D46EFF77}" type="datetimeFigureOut">
              <a:rPr lang="en-US" smtClean="0"/>
              <a:t>7/24/2020</a:t>
            </a:fld>
            <a:endParaRPr lang="en-US"/>
          </a:p>
        </p:txBody>
      </p:sp>
    </p:spTree>
    <p:extLst>
      <p:ext uri="{BB962C8B-B14F-4D97-AF65-F5344CB8AC3E}">
        <p14:creationId xmlns:p14="http://schemas.microsoft.com/office/powerpoint/2010/main" val="83954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301AC-AC1A-CC4A-8A21-D44411510D9D}"/>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F6CD133-A0BE-D740-B5FA-117195CCB6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83D3D6ED-8B78-2A4F-87A1-ADC863A2F1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A3F7EB-7AFA-A045-8F41-FBE6678EEDEB}"/>
              </a:ext>
            </a:extLst>
          </p:cNvPr>
          <p:cNvSpPr>
            <a:spLocks noGrp="1"/>
          </p:cNvSpPr>
          <p:nvPr>
            <p:ph type="dt" sz="half" idx="10"/>
          </p:nvPr>
        </p:nvSpPr>
        <p:spPr/>
        <p:txBody>
          <a:bodyPr/>
          <a:lstStyle/>
          <a:p>
            <a:fld id="{5969626C-0DE9-A74D-BB23-BC30D46EFF77}" type="datetimeFigureOut">
              <a:rPr lang="en-US" smtClean="0"/>
              <a:t>7/24/2020</a:t>
            </a:fld>
            <a:endParaRPr lang="en-US"/>
          </a:p>
        </p:txBody>
      </p:sp>
      <p:pic>
        <p:nvPicPr>
          <p:cNvPr id="8" name="Picture 7" descr="A view of a city&#10;&#10;Description automatically generated">
            <a:extLst>
              <a:ext uri="{FF2B5EF4-FFF2-40B4-BE49-F238E27FC236}">
                <a16:creationId xmlns:a16="http://schemas.microsoft.com/office/drawing/2014/main" id="{691E860D-5903-9F4C-A8E5-03897BC439A9}"/>
              </a:ext>
            </a:extLst>
          </p:cNvPr>
          <p:cNvPicPr>
            <a:picLocks noChangeAspect="1"/>
          </p:cNvPicPr>
          <p:nvPr userDrawn="1"/>
        </p:nvPicPr>
        <p:blipFill>
          <a:blip r:embed="rId2">
            <a:alphaModFix amt="50000"/>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7" name="Picture 6">
            <a:extLst>
              <a:ext uri="{FF2B5EF4-FFF2-40B4-BE49-F238E27FC236}">
                <a16:creationId xmlns:a16="http://schemas.microsoft.com/office/drawing/2014/main" id="{FC8F70B0-09D2-FD4E-A8FB-A1F0B98B36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Tree>
    <p:extLst>
      <p:ext uri="{BB962C8B-B14F-4D97-AF65-F5344CB8AC3E}">
        <p14:creationId xmlns:p14="http://schemas.microsoft.com/office/powerpoint/2010/main" val="8746386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8" name="Picture 7" descr="A view of a city&#10;&#10;Description automatically generated">
            <a:extLst>
              <a:ext uri="{FF2B5EF4-FFF2-40B4-BE49-F238E27FC236}">
                <a16:creationId xmlns:a16="http://schemas.microsoft.com/office/drawing/2014/main" id="{629C4E4D-2CED-954A-87B8-E2B3C432ABC1}"/>
              </a:ext>
            </a:extLst>
          </p:cNvPr>
          <p:cNvPicPr>
            <a:picLocks noChangeAspect="1"/>
          </p:cNvPicPr>
          <p:nvPr userDrawn="1"/>
        </p:nvPicPr>
        <p:blipFill>
          <a:blip r:embed="rId2">
            <a:alphaModFix amt="40000"/>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9" name="Picture 8">
            <a:extLst>
              <a:ext uri="{FF2B5EF4-FFF2-40B4-BE49-F238E27FC236}">
                <a16:creationId xmlns:a16="http://schemas.microsoft.com/office/drawing/2014/main" id="{57C4DDFD-1656-4F49-9B29-74E2A2CAD01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
        <p:nvSpPr>
          <p:cNvPr id="2" name="Title 1">
            <a:extLst>
              <a:ext uri="{FF2B5EF4-FFF2-40B4-BE49-F238E27FC236}">
                <a16:creationId xmlns:a16="http://schemas.microsoft.com/office/drawing/2014/main" id="{3E9CF83F-715E-E04B-8DA3-1B46B4143A2B}"/>
              </a:ext>
            </a:extLst>
          </p:cNvPr>
          <p:cNvSpPr>
            <a:spLocks noGrp="1"/>
          </p:cNvSpPr>
          <p:nvPr>
            <p:ph type="title" hasCustomPrompt="1"/>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C8790D85-0DE8-D04D-829C-D38C6D6DE546}"/>
              </a:ext>
            </a:extLst>
          </p:cNvPr>
          <p:cNvSpPr>
            <a:spLocks noGrp="1"/>
          </p:cNvSpPr>
          <p:nvPr>
            <p:ph type="dt" sz="half" idx="10"/>
          </p:nvPr>
        </p:nvSpPr>
        <p:spPr/>
        <p:txBody>
          <a:bodyPr/>
          <a:lstStyle/>
          <a:p>
            <a:fld id="{5969626C-0DE9-A74D-BB23-BC30D46EFF77}" type="datetimeFigureOut">
              <a:rPr lang="en-US" smtClean="0"/>
              <a:t>7/24/2020</a:t>
            </a:fld>
            <a:endParaRPr lang="en-US"/>
          </a:p>
        </p:txBody>
      </p:sp>
      <p:sp>
        <p:nvSpPr>
          <p:cNvPr id="7" name="Text Placeholder 6">
            <a:extLst>
              <a:ext uri="{FF2B5EF4-FFF2-40B4-BE49-F238E27FC236}">
                <a16:creationId xmlns:a16="http://schemas.microsoft.com/office/drawing/2014/main" id="{CD83CAB1-D0D7-0744-A503-D9D0FA4BDA7F}"/>
              </a:ext>
            </a:extLst>
          </p:cNvPr>
          <p:cNvSpPr>
            <a:spLocks noGrp="1"/>
          </p:cNvSpPr>
          <p:nvPr>
            <p:ph type="body" sz="quarter" idx="11"/>
          </p:nvPr>
        </p:nvSpPr>
        <p:spPr>
          <a:xfrm>
            <a:off x="838200" y="1771650"/>
            <a:ext cx="10515600" cy="3835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44852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4061B72-2FE7-AD40-B955-B84B24190837}"/>
              </a:ext>
            </a:extLst>
          </p:cNvPr>
          <p:cNvPicPr>
            <a:picLocks noChangeAspect="1"/>
          </p:cNvPicPr>
          <p:nvPr userDrawn="1"/>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36BDAA7-CC0C-FE43-BCD8-2C55B8B04C45}"/>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C4479EB6-AA8B-8148-B3B2-A4BB8F5551EF}"/>
              </a:ext>
            </a:extLst>
          </p:cNvPr>
          <p:cNvSpPr>
            <a:spLocks noGrp="1"/>
          </p:cNvSpPr>
          <p:nvPr>
            <p:ph type="pic" idx="1" hasCustomPrompt="1"/>
          </p:nvPr>
        </p:nvSpPr>
        <p:spPr>
          <a:xfrm>
            <a:off x="5183188" y="987425"/>
            <a:ext cx="6172200" cy="4873625"/>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Insert Picture Here</a:t>
            </a:r>
          </a:p>
        </p:txBody>
      </p:sp>
      <p:sp>
        <p:nvSpPr>
          <p:cNvPr id="4" name="Text Placeholder 3">
            <a:extLst>
              <a:ext uri="{FF2B5EF4-FFF2-40B4-BE49-F238E27FC236}">
                <a16:creationId xmlns:a16="http://schemas.microsoft.com/office/drawing/2014/main" id="{100BA14B-90C1-F644-BE9C-74D1526B0851}"/>
              </a:ext>
            </a:extLst>
          </p:cNvPr>
          <p:cNvSpPr>
            <a:spLocks noGrp="1"/>
          </p:cNvSpPr>
          <p:nvPr>
            <p:ph type="body" sz="half" idx="2"/>
          </p:nvPr>
        </p:nvSpPr>
        <p:spPr>
          <a:xfrm>
            <a:off x="839788"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4E7DF4C7-7049-8040-8C8C-0C772C1BBEF7}"/>
              </a:ext>
            </a:extLst>
          </p:cNvPr>
          <p:cNvSpPr>
            <a:spLocks noGrp="1"/>
          </p:cNvSpPr>
          <p:nvPr>
            <p:ph type="dt" sz="half" idx="10"/>
          </p:nvPr>
        </p:nvSpPr>
        <p:spPr/>
        <p:txBody>
          <a:bodyPr/>
          <a:lstStyle/>
          <a:p>
            <a:fld id="{5969626C-0DE9-A74D-BB23-BC30D46EFF77}" type="datetimeFigureOut">
              <a:rPr lang="en-US" smtClean="0"/>
              <a:t>7/24/2020</a:t>
            </a:fld>
            <a:endParaRPr lang="en-US"/>
          </a:p>
        </p:txBody>
      </p:sp>
      <p:pic>
        <p:nvPicPr>
          <p:cNvPr id="7" name="Picture 6">
            <a:extLst>
              <a:ext uri="{FF2B5EF4-FFF2-40B4-BE49-F238E27FC236}">
                <a16:creationId xmlns:a16="http://schemas.microsoft.com/office/drawing/2014/main" id="{699E6290-E837-E346-A8AB-F37CDEB4F19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Tree>
    <p:extLst>
      <p:ext uri="{BB962C8B-B14F-4D97-AF65-F5344CB8AC3E}">
        <p14:creationId xmlns:p14="http://schemas.microsoft.com/office/powerpoint/2010/main" val="24731132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474F887-AC95-8D43-91B4-0EE5A8044A3B}"/>
              </a:ext>
            </a:extLst>
          </p:cNvPr>
          <p:cNvSpPr>
            <a:spLocks noGrp="1"/>
          </p:cNvSpPr>
          <p:nvPr>
            <p:ph type="dt" sz="half" idx="10"/>
          </p:nvPr>
        </p:nvSpPr>
        <p:spPr/>
        <p:txBody>
          <a:bodyPr/>
          <a:lstStyle/>
          <a:p>
            <a:fld id="{5969626C-0DE9-A74D-BB23-BC30D46EFF77}" type="datetimeFigureOut">
              <a:rPr lang="en-US" smtClean="0"/>
              <a:t>7/24/2020</a:t>
            </a:fld>
            <a:endParaRPr lang="en-US"/>
          </a:p>
        </p:txBody>
      </p:sp>
      <p:pic>
        <p:nvPicPr>
          <p:cNvPr id="3" name="Picture 2">
            <a:extLst>
              <a:ext uri="{FF2B5EF4-FFF2-40B4-BE49-F238E27FC236}">
                <a16:creationId xmlns:a16="http://schemas.microsoft.com/office/drawing/2014/main" id="{8EA24BF3-2FB8-EF40-803F-BB4CCB17839A}"/>
              </a:ext>
            </a:extLst>
          </p:cNvPr>
          <p:cNvPicPr>
            <a:picLocks noChangeAspect="1"/>
          </p:cNvPicPr>
          <p:nvPr userDrawn="1"/>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Media Placeholder 4">
            <a:extLst>
              <a:ext uri="{FF2B5EF4-FFF2-40B4-BE49-F238E27FC236}">
                <a16:creationId xmlns:a16="http://schemas.microsoft.com/office/drawing/2014/main" id="{1604C21B-A543-C545-9161-C264E8B6FC0A}"/>
              </a:ext>
            </a:extLst>
          </p:cNvPr>
          <p:cNvSpPr>
            <a:spLocks noGrp="1"/>
          </p:cNvSpPr>
          <p:nvPr>
            <p:ph type="media" sz="quarter" idx="11" hasCustomPrompt="1"/>
          </p:nvPr>
        </p:nvSpPr>
        <p:spPr>
          <a:xfrm>
            <a:off x="242888" y="227013"/>
            <a:ext cx="11701462" cy="6265862"/>
          </a:xfrm>
        </p:spPr>
        <p:txBody>
          <a:bodyPr anchor="ctr">
            <a:normAutofit/>
          </a:bodyPr>
          <a:lstStyle>
            <a:lvl1pPr marL="0" indent="0" algn="ctr">
              <a:buNone/>
              <a:defRPr sz="4400"/>
            </a:lvl1pPr>
          </a:lstStyle>
          <a:p>
            <a:r>
              <a:rPr lang="en-US" dirty="0"/>
              <a:t>Insert Video Here</a:t>
            </a:r>
          </a:p>
        </p:txBody>
      </p:sp>
    </p:spTree>
    <p:extLst>
      <p:ext uri="{BB962C8B-B14F-4D97-AF65-F5344CB8AC3E}">
        <p14:creationId xmlns:p14="http://schemas.microsoft.com/office/powerpoint/2010/main" val="405379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37E274F-0627-4F92-A9F6-53C497970E7A}" type="datetimeFigureOut">
              <a:rPr lang="en-US" smtClean="0"/>
              <a:t>7/24/2020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9E4245-D970-4619-B976-8CAAD755A280}" type="slidenum">
              <a:rPr lang="en-US" smtClean="0"/>
              <a:t>‹#›</a:t>
            </a:fld>
            <a:endParaRPr lang="en-US"/>
          </a:p>
        </p:txBody>
      </p:sp>
    </p:spTree>
    <p:extLst>
      <p:ext uri="{BB962C8B-B14F-4D97-AF65-F5344CB8AC3E}">
        <p14:creationId xmlns:p14="http://schemas.microsoft.com/office/powerpoint/2010/main" val="1232284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4" name="Rectangle 24"/>
          <p:cNvSpPr>
            <a:spLocks noChangeArrowheads="1"/>
          </p:cNvSpPr>
          <p:nvPr/>
        </p:nvSpPr>
        <p:spPr bwMode="auto">
          <a:xfrm>
            <a:off x="13864170" y="4411665"/>
            <a:ext cx="184731" cy="461665"/>
          </a:xfrm>
          <a:prstGeom prst="rect">
            <a:avLst/>
          </a:prstGeom>
          <a:noFill/>
          <a:ln w="9525">
            <a:noFill/>
            <a:miter lim="800000"/>
            <a:headEnd/>
            <a:tailEnd/>
          </a:ln>
          <a:effectLst/>
        </p:spPr>
        <p:txBody>
          <a:bodyPr wrap="none">
            <a:spAutoFit/>
          </a:bodyP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pic>
        <p:nvPicPr>
          <p:cNvPr id="15" name="Picture 14">
            <a:extLst>
              <a:ext uri="{FF2B5EF4-FFF2-40B4-BE49-F238E27FC236}">
                <a16:creationId xmlns:a16="http://schemas.microsoft.com/office/drawing/2014/main" id="{3CEEA74B-4B80-E04C-B370-D57C53C3DE16}"/>
              </a:ext>
            </a:extLst>
          </p:cNvPr>
          <p:cNvPicPr>
            <a:picLocks noChangeAspect="1"/>
          </p:cNvPicPr>
          <p:nvPr/>
        </p:nvPicPr>
        <p:blipFill rotWithShape="1">
          <a:blip r:embed="rId2">
            <a:extLst>
              <a:ext uri="{28A0092B-C50C-407E-A947-70E740481C1C}">
                <a14:useLocalDpi xmlns:a14="http://schemas.microsoft.com/office/drawing/2010/main" val="0"/>
              </a:ext>
            </a:extLst>
          </a:blip>
          <a:srcRect l="7274" t="7903" r="31066" b="9724"/>
          <a:stretch/>
        </p:blipFill>
        <p:spPr>
          <a:xfrm>
            <a:off x="0" y="3"/>
            <a:ext cx="12192000" cy="6857999"/>
          </a:xfrm>
          <a:prstGeom prst="rect">
            <a:avLst/>
          </a:prstGeom>
        </p:spPr>
      </p:pic>
      <p:sp>
        <p:nvSpPr>
          <p:cNvPr id="2" name="Rectangle 1">
            <a:extLst>
              <a:ext uri="{FF2B5EF4-FFF2-40B4-BE49-F238E27FC236}">
                <a16:creationId xmlns:a16="http://schemas.microsoft.com/office/drawing/2014/main" id="{E250C9D9-2EF5-4A7A-97C9-16FDA3C9F602}"/>
              </a:ext>
            </a:extLst>
          </p:cNvPr>
          <p:cNvSpPr/>
          <p:nvPr userDrawn="1"/>
        </p:nvSpPr>
        <p:spPr bwMode="auto">
          <a:xfrm>
            <a:off x="463108" y="331383"/>
            <a:ext cx="11265787" cy="6195237"/>
          </a:xfrm>
          <a:prstGeom prst="rect">
            <a:avLst/>
          </a:prstGeom>
          <a:noFill/>
          <a:ln w="12700" cap="flat" cmpd="sng" algn="ctr">
            <a:solidFill>
              <a:schemeClr val="bg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bodyP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12" charset="-128"/>
              <a:cs typeface="+mn-cs"/>
            </a:endParaRPr>
          </a:p>
        </p:txBody>
      </p:sp>
    </p:spTree>
    <p:extLst>
      <p:ext uri="{BB962C8B-B14F-4D97-AF65-F5344CB8AC3E}">
        <p14:creationId xmlns:p14="http://schemas.microsoft.com/office/powerpoint/2010/main" val="3179655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19287FC-B749-E24A-BD00-3DE9A0BA0FC5}"/>
              </a:ext>
            </a:extLst>
          </p:cNvPr>
          <p:cNvPicPr>
            <a:picLocks noChangeAspect="1"/>
          </p:cNvPicPr>
          <p:nvPr/>
        </p:nvPicPr>
        <p:blipFill rotWithShape="1">
          <a:blip r:embed="rId2">
            <a:extLst>
              <a:ext uri="{28A0092B-C50C-407E-A947-70E740481C1C}">
                <a14:useLocalDpi xmlns:a14="http://schemas.microsoft.com/office/drawing/2010/main" val="0"/>
              </a:ext>
            </a:extLst>
          </a:blip>
          <a:srcRect l="9303" r="15697"/>
          <a:stretch/>
        </p:blipFill>
        <p:spPr>
          <a:xfrm>
            <a:off x="2" y="0"/>
            <a:ext cx="12191999" cy="6858000"/>
          </a:xfrm>
          <a:prstGeom prst="rect">
            <a:avLst/>
          </a:prstGeom>
        </p:spPr>
      </p:pic>
    </p:spTree>
    <p:extLst>
      <p:ext uri="{BB962C8B-B14F-4D97-AF65-F5344CB8AC3E}">
        <p14:creationId xmlns:p14="http://schemas.microsoft.com/office/powerpoint/2010/main" val="144708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7B3C08-7860-0A41-B591-E22799E8688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2" y="428"/>
            <a:ext cx="12190476" cy="6857142"/>
          </a:xfrm>
          <a:prstGeom prst="rect">
            <a:avLst/>
          </a:prstGeom>
        </p:spPr>
      </p:pic>
      <p:cxnSp>
        <p:nvCxnSpPr>
          <p:cNvPr id="9" name="Straight Connector 8">
            <a:extLst>
              <a:ext uri="{FF2B5EF4-FFF2-40B4-BE49-F238E27FC236}">
                <a16:creationId xmlns:a16="http://schemas.microsoft.com/office/drawing/2014/main" id="{4AC36D2C-2D57-954F-962D-295F17629CBC}"/>
              </a:ext>
            </a:extLst>
          </p:cNvPr>
          <p:cNvCxnSpPr>
            <a:cxnSpLocks/>
          </p:cNvCxnSpPr>
          <p:nvPr userDrawn="1"/>
        </p:nvCxnSpPr>
        <p:spPr>
          <a:xfrm>
            <a:off x="1013254" y="4380470"/>
            <a:ext cx="871151"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20799C5-11C5-1D49-9D15-48F14A9E108A}"/>
              </a:ext>
            </a:extLst>
          </p:cNvPr>
          <p:cNvSpPr>
            <a:spLocks noGrp="1"/>
          </p:cNvSpPr>
          <p:nvPr>
            <p:ph type="ctrTitle" hasCustomPrompt="1"/>
          </p:nvPr>
        </p:nvSpPr>
        <p:spPr>
          <a:xfrm>
            <a:off x="941234" y="411780"/>
            <a:ext cx="6484213" cy="1767395"/>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F67BB45D-0790-044C-ABB4-8E281DBF15C2}"/>
              </a:ext>
            </a:extLst>
          </p:cNvPr>
          <p:cNvSpPr>
            <a:spLocks noGrp="1"/>
          </p:cNvSpPr>
          <p:nvPr>
            <p:ph type="subTitle" idx="1"/>
          </p:nvPr>
        </p:nvSpPr>
        <p:spPr>
          <a:xfrm>
            <a:off x="941234" y="2412505"/>
            <a:ext cx="5272391" cy="1655762"/>
          </a:xfrm>
          <a:prstGeom prst="rect">
            <a:avLst/>
          </a:prstGeom>
        </p:spPr>
        <p:txBody>
          <a:bodyPr>
            <a:normAutofit/>
          </a:bodyPr>
          <a:lstStyle>
            <a:lvl1pPr marL="0" indent="0" algn="l">
              <a:buNone/>
              <a:defRPr sz="18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679EA16-433A-3E44-B05C-F8B639FAE017}"/>
              </a:ext>
            </a:extLst>
          </p:cNvPr>
          <p:cNvSpPr>
            <a:spLocks noGrp="1"/>
          </p:cNvSpPr>
          <p:nvPr>
            <p:ph type="dt" sz="half" idx="10"/>
          </p:nvPr>
        </p:nvSpPr>
        <p:spPr/>
        <p:txBody>
          <a:bodyPr/>
          <a:lstStyle/>
          <a:p>
            <a:fld id="{BA37FFA5-FF30-2E4F-8A1A-1167C82AB78B}" type="datetimeFigureOut">
              <a:rPr lang="en-US" smtClean="0"/>
              <a:t>7/24/2020</a:t>
            </a:fld>
            <a:endParaRPr lang="en-US"/>
          </a:p>
        </p:txBody>
      </p:sp>
      <p:grpSp>
        <p:nvGrpSpPr>
          <p:cNvPr id="12" name="Group 11">
            <a:extLst>
              <a:ext uri="{FF2B5EF4-FFF2-40B4-BE49-F238E27FC236}">
                <a16:creationId xmlns:a16="http://schemas.microsoft.com/office/drawing/2014/main" id="{7E63ECC5-97B4-9245-A8B9-495CD7E980A7}"/>
              </a:ext>
            </a:extLst>
          </p:cNvPr>
          <p:cNvGrpSpPr/>
          <p:nvPr userDrawn="1"/>
        </p:nvGrpSpPr>
        <p:grpSpPr>
          <a:xfrm>
            <a:off x="941234" y="5000177"/>
            <a:ext cx="2287578" cy="996969"/>
            <a:chOff x="941234" y="5000177"/>
            <a:chExt cx="2287578" cy="996969"/>
          </a:xfrm>
        </p:grpSpPr>
        <p:pic>
          <p:nvPicPr>
            <p:cNvPr id="6" name="Picture 5">
              <a:extLst>
                <a:ext uri="{FF2B5EF4-FFF2-40B4-BE49-F238E27FC236}">
                  <a16:creationId xmlns:a16="http://schemas.microsoft.com/office/drawing/2014/main" id="{087EFE08-F9DD-C647-9B4E-4F0BBD5EC45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234" y="5000177"/>
              <a:ext cx="996969" cy="996969"/>
            </a:xfrm>
            <a:prstGeom prst="rect">
              <a:avLst/>
            </a:prstGeom>
          </p:spPr>
        </p:pic>
        <p:pic>
          <p:nvPicPr>
            <p:cNvPr id="11" name="Picture 10">
              <a:extLst>
                <a:ext uri="{FF2B5EF4-FFF2-40B4-BE49-F238E27FC236}">
                  <a16:creationId xmlns:a16="http://schemas.microsoft.com/office/drawing/2014/main" id="{FDA70F13-FB62-5A47-8D43-2973DCF23F7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077985" y="5260720"/>
              <a:ext cx="1150827" cy="475944"/>
            </a:xfrm>
            <a:prstGeom prst="rect">
              <a:avLst/>
            </a:prstGeom>
          </p:spPr>
        </p:pic>
      </p:grpSp>
    </p:spTree>
    <p:extLst>
      <p:ext uri="{BB962C8B-B14F-4D97-AF65-F5344CB8AC3E}">
        <p14:creationId xmlns:p14="http://schemas.microsoft.com/office/powerpoint/2010/main" val="1589100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6" name="Picture 5" descr="A picture containing person, boy, young, sitting&#10;&#10;Description automatically generated">
            <a:extLst>
              <a:ext uri="{FF2B5EF4-FFF2-40B4-BE49-F238E27FC236}">
                <a16:creationId xmlns:a16="http://schemas.microsoft.com/office/drawing/2014/main" id="{B70C5105-8D5C-4F1D-9348-85553900E8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4" y="857"/>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5951018"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spTree>
    <p:extLst>
      <p:ext uri="{BB962C8B-B14F-4D97-AF65-F5344CB8AC3E}">
        <p14:creationId xmlns:p14="http://schemas.microsoft.com/office/powerpoint/2010/main" val="33840621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EFECDA-7F86-D749-98A6-424B3DE1E17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
        <p:nvSpPr>
          <p:cNvPr id="2" name="Title 1">
            <a:extLst>
              <a:ext uri="{FF2B5EF4-FFF2-40B4-BE49-F238E27FC236}">
                <a16:creationId xmlns:a16="http://schemas.microsoft.com/office/drawing/2014/main" id="{E3B68245-28F7-C840-B0FB-F2B1FEC0FD38}"/>
              </a:ext>
            </a:extLst>
          </p:cNvPr>
          <p:cNvSpPr>
            <a:spLocks noGrp="1"/>
          </p:cNvSpPr>
          <p:nvPr>
            <p:ph type="title" hasCustomPrompt="1"/>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7538902-4E4D-FB48-B772-55C2543F1C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D9C118-49A5-144B-89AD-32638C1B3CB4}"/>
              </a:ext>
            </a:extLst>
          </p:cNvPr>
          <p:cNvSpPr>
            <a:spLocks noGrp="1"/>
          </p:cNvSpPr>
          <p:nvPr>
            <p:ph type="dt" sz="half" idx="10"/>
          </p:nvPr>
        </p:nvSpPr>
        <p:spPr/>
        <p:txBody>
          <a:bodyPr/>
          <a:lstStyle/>
          <a:p>
            <a:fld id="{5969626C-0DE9-A74D-BB23-BC30D46EFF77}" type="datetimeFigureOut">
              <a:rPr lang="en-US" smtClean="0"/>
              <a:t>7/24/2020</a:t>
            </a:fld>
            <a:endParaRPr lang="en-US"/>
          </a:p>
        </p:txBody>
      </p:sp>
    </p:spTree>
    <p:extLst>
      <p:ext uri="{BB962C8B-B14F-4D97-AF65-F5344CB8AC3E}">
        <p14:creationId xmlns:p14="http://schemas.microsoft.com/office/powerpoint/2010/main" val="31938404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6A331-4E37-954C-A4CB-B6DD399097EC}"/>
              </a:ext>
            </a:extLst>
          </p:cNvPr>
          <p:cNvSpPr>
            <a:spLocks noGrp="1"/>
          </p:cNvSpPr>
          <p:nvPr>
            <p:ph type="title" hasCustomPrompt="1"/>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84404AF-8B0A-B141-AA15-B8FEBB7C7D76}"/>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3D32C75-178E-2543-9B60-2DA6D595D3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32A9F2A-8AC5-3642-9B3F-7F49EF5F3355}"/>
              </a:ext>
            </a:extLst>
          </p:cNvPr>
          <p:cNvSpPr>
            <a:spLocks noGrp="1"/>
          </p:cNvSpPr>
          <p:nvPr>
            <p:ph type="dt" sz="half" idx="10"/>
          </p:nvPr>
        </p:nvSpPr>
        <p:spPr/>
        <p:txBody>
          <a:bodyPr/>
          <a:lstStyle/>
          <a:p>
            <a:fld id="{5969626C-0DE9-A74D-BB23-BC30D46EFF77}" type="datetimeFigureOut">
              <a:rPr lang="en-US" smtClean="0"/>
              <a:t>7/24/2020</a:t>
            </a:fld>
            <a:endParaRPr lang="en-US"/>
          </a:p>
        </p:txBody>
      </p:sp>
      <p:pic>
        <p:nvPicPr>
          <p:cNvPr id="9" name="Picture 8">
            <a:extLst>
              <a:ext uri="{FF2B5EF4-FFF2-40B4-BE49-F238E27FC236}">
                <a16:creationId xmlns:a16="http://schemas.microsoft.com/office/drawing/2014/main" id="{C6210607-BC13-A046-B4E7-80458AD52E3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Tree>
    <p:extLst>
      <p:ext uri="{BB962C8B-B14F-4D97-AF65-F5344CB8AC3E}">
        <p14:creationId xmlns:p14="http://schemas.microsoft.com/office/powerpoint/2010/main" val="17299034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7C4DDFD-1656-4F49-9B29-74E2A2CAD0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
        <p:nvSpPr>
          <p:cNvPr id="2" name="Title 1">
            <a:extLst>
              <a:ext uri="{FF2B5EF4-FFF2-40B4-BE49-F238E27FC236}">
                <a16:creationId xmlns:a16="http://schemas.microsoft.com/office/drawing/2014/main" id="{3E9CF83F-715E-E04B-8DA3-1B46B4143A2B}"/>
              </a:ext>
            </a:extLst>
          </p:cNvPr>
          <p:cNvSpPr>
            <a:spLocks noGrp="1"/>
          </p:cNvSpPr>
          <p:nvPr>
            <p:ph type="title" hasCustomPrompt="1"/>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C8790D85-0DE8-D04D-829C-D38C6D6DE546}"/>
              </a:ext>
            </a:extLst>
          </p:cNvPr>
          <p:cNvSpPr>
            <a:spLocks noGrp="1"/>
          </p:cNvSpPr>
          <p:nvPr>
            <p:ph type="dt" sz="half" idx="10"/>
          </p:nvPr>
        </p:nvSpPr>
        <p:spPr/>
        <p:txBody>
          <a:bodyPr/>
          <a:lstStyle/>
          <a:p>
            <a:fld id="{5969626C-0DE9-A74D-BB23-BC30D46EFF77}" type="datetimeFigureOut">
              <a:rPr lang="en-US" smtClean="0"/>
              <a:t>7/24/2020</a:t>
            </a:fld>
            <a:endParaRPr lang="en-US"/>
          </a:p>
        </p:txBody>
      </p:sp>
      <p:sp>
        <p:nvSpPr>
          <p:cNvPr id="7" name="Text Placeholder 6">
            <a:extLst>
              <a:ext uri="{FF2B5EF4-FFF2-40B4-BE49-F238E27FC236}">
                <a16:creationId xmlns:a16="http://schemas.microsoft.com/office/drawing/2014/main" id="{CD83CAB1-D0D7-0744-A503-D9D0FA4BDA7F}"/>
              </a:ext>
            </a:extLst>
          </p:cNvPr>
          <p:cNvSpPr>
            <a:spLocks noGrp="1"/>
          </p:cNvSpPr>
          <p:nvPr>
            <p:ph type="body" sz="quarter" idx="11"/>
          </p:nvPr>
        </p:nvSpPr>
        <p:spPr>
          <a:xfrm>
            <a:off x="838200" y="1771650"/>
            <a:ext cx="10515600" cy="3835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411643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301AC-AC1A-CC4A-8A21-D44411510D9D}"/>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F6CD133-A0BE-D740-B5FA-117195CCB6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83D3D6ED-8B78-2A4F-87A1-ADC863A2F1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A3F7EB-7AFA-A045-8F41-FBE6678EEDEB}"/>
              </a:ext>
            </a:extLst>
          </p:cNvPr>
          <p:cNvSpPr>
            <a:spLocks noGrp="1"/>
          </p:cNvSpPr>
          <p:nvPr>
            <p:ph type="dt" sz="half" idx="10"/>
          </p:nvPr>
        </p:nvSpPr>
        <p:spPr/>
        <p:txBody>
          <a:bodyPr/>
          <a:lstStyle/>
          <a:p>
            <a:fld id="{5969626C-0DE9-A74D-BB23-BC30D46EFF77}" type="datetimeFigureOut">
              <a:rPr lang="en-US" smtClean="0"/>
              <a:t>7/24/2020</a:t>
            </a:fld>
            <a:endParaRPr lang="en-US"/>
          </a:p>
        </p:txBody>
      </p:sp>
      <p:pic>
        <p:nvPicPr>
          <p:cNvPr id="7" name="Picture 6">
            <a:extLst>
              <a:ext uri="{FF2B5EF4-FFF2-40B4-BE49-F238E27FC236}">
                <a16:creationId xmlns:a16="http://schemas.microsoft.com/office/drawing/2014/main" id="{FC8F70B0-09D2-FD4E-A8FB-A1F0B98B36F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spTree>
    <p:extLst>
      <p:ext uri="{BB962C8B-B14F-4D97-AF65-F5344CB8AC3E}">
        <p14:creationId xmlns:p14="http://schemas.microsoft.com/office/powerpoint/2010/main" val="27153439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474F887-AC95-8D43-91B4-0EE5A8044A3B}"/>
              </a:ext>
            </a:extLst>
          </p:cNvPr>
          <p:cNvSpPr>
            <a:spLocks noGrp="1"/>
          </p:cNvSpPr>
          <p:nvPr>
            <p:ph type="dt" sz="half" idx="10"/>
          </p:nvPr>
        </p:nvSpPr>
        <p:spPr/>
        <p:txBody>
          <a:bodyPr/>
          <a:lstStyle/>
          <a:p>
            <a:fld id="{5969626C-0DE9-A74D-BB23-BC30D46EFF77}" type="datetimeFigureOut">
              <a:rPr lang="en-US" smtClean="0"/>
              <a:t>7/24/2020</a:t>
            </a:fld>
            <a:endParaRPr lang="en-US"/>
          </a:p>
        </p:txBody>
      </p:sp>
      <p:sp>
        <p:nvSpPr>
          <p:cNvPr id="5" name="Media Placeholder 4">
            <a:extLst>
              <a:ext uri="{FF2B5EF4-FFF2-40B4-BE49-F238E27FC236}">
                <a16:creationId xmlns:a16="http://schemas.microsoft.com/office/drawing/2014/main" id="{1604C21B-A543-C545-9161-C264E8B6FC0A}"/>
              </a:ext>
            </a:extLst>
          </p:cNvPr>
          <p:cNvSpPr>
            <a:spLocks noGrp="1"/>
          </p:cNvSpPr>
          <p:nvPr>
            <p:ph type="media" sz="quarter" idx="11" hasCustomPrompt="1"/>
          </p:nvPr>
        </p:nvSpPr>
        <p:spPr>
          <a:xfrm>
            <a:off x="242888" y="227013"/>
            <a:ext cx="11701462" cy="6265862"/>
          </a:xfrm>
        </p:spPr>
        <p:txBody>
          <a:bodyPr anchor="ctr">
            <a:normAutofit/>
          </a:bodyPr>
          <a:lstStyle>
            <a:lvl1pPr marL="0" indent="0" algn="ctr">
              <a:buNone/>
              <a:defRPr sz="4400"/>
            </a:lvl1pPr>
          </a:lstStyle>
          <a:p>
            <a:r>
              <a:rPr lang="en-US" dirty="0"/>
              <a:t>Insert Video Here</a:t>
            </a:r>
          </a:p>
        </p:txBody>
      </p:sp>
    </p:spTree>
    <p:extLst>
      <p:ext uri="{BB962C8B-B14F-4D97-AF65-F5344CB8AC3E}">
        <p14:creationId xmlns:p14="http://schemas.microsoft.com/office/powerpoint/2010/main" val="22539988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pic>
        <p:nvPicPr>
          <p:cNvPr id="7" name="Picture 6" descr="A person holding a phone&#10;&#10;Description automatically generated">
            <a:extLst>
              <a:ext uri="{FF2B5EF4-FFF2-40B4-BE49-F238E27FC236}">
                <a16:creationId xmlns:a16="http://schemas.microsoft.com/office/drawing/2014/main" id="{7F9F11C7-8420-2F47-8B38-4CDD9A382B5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5951018" cy="1325563"/>
          </a:xfrm>
        </p:spPr>
        <p:txBody>
          <a:bodyPr/>
          <a:lstStyle/>
          <a:p>
            <a:r>
              <a:rPr lang="en-US" dirty="0"/>
              <a:t>CLICK TO EDIT MASTER TITLE STYLE</a:t>
            </a:r>
          </a:p>
        </p:txBody>
      </p:sp>
    </p:spTree>
    <p:extLst>
      <p:ext uri="{BB962C8B-B14F-4D97-AF65-F5344CB8AC3E}">
        <p14:creationId xmlns:p14="http://schemas.microsoft.com/office/powerpoint/2010/main" val="28950751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12_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F9F11C7-8420-2F47-8B38-4CDD9A382B5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62" y="428"/>
            <a:ext cx="12190476" cy="6857142"/>
          </a:xfrm>
          <a:prstGeom prst="rect">
            <a:avLst/>
          </a:prstGeom>
        </p:spPr>
      </p:pic>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5951018" cy="1325563"/>
          </a:xfrm>
        </p:spPr>
        <p:txBody>
          <a:bodyPr/>
          <a:lstStyle/>
          <a:p>
            <a:r>
              <a:rPr lang="en-US" dirty="0"/>
              <a:t>CLICK TO EDIT MASTER TITLE STYLE</a:t>
            </a:r>
          </a:p>
        </p:txBody>
      </p:sp>
    </p:spTree>
    <p:extLst>
      <p:ext uri="{BB962C8B-B14F-4D97-AF65-F5344CB8AC3E}">
        <p14:creationId xmlns:p14="http://schemas.microsoft.com/office/powerpoint/2010/main" val="1311564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6" name="Picture 5" descr="A picture containing person, cellphone, holding, phone&#10;&#10;Description automatically generated">
            <a:extLst>
              <a:ext uri="{FF2B5EF4-FFF2-40B4-BE49-F238E27FC236}">
                <a16:creationId xmlns:a16="http://schemas.microsoft.com/office/drawing/2014/main" id="{E43C1820-1A12-7D47-88B6-49C447FEDEB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5951018"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spTree>
    <p:extLst>
      <p:ext uri="{BB962C8B-B14F-4D97-AF65-F5344CB8AC3E}">
        <p14:creationId xmlns:p14="http://schemas.microsoft.com/office/powerpoint/2010/main" val="38921983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6" name="Picture 5" descr="A picture containing person, boy, young, sitting&#10;&#10;Description automatically generated">
            <a:extLst>
              <a:ext uri="{FF2B5EF4-FFF2-40B4-BE49-F238E27FC236}">
                <a16:creationId xmlns:a16="http://schemas.microsoft.com/office/drawing/2014/main" id="{B70C5105-8D5C-4F1D-9348-85553900E8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4" y="857"/>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5951018"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spTree>
    <p:extLst>
      <p:ext uri="{BB962C8B-B14F-4D97-AF65-F5344CB8AC3E}">
        <p14:creationId xmlns:p14="http://schemas.microsoft.com/office/powerpoint/2010/main" val="18108754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6_Title and Content">
    <p:spTree>
      <p:nvGrpSpPr>
        <p:cNvPr id="1" name=""/>
        <p:cNvGrpSpPr/>
        <p:nvPr/>
      </p:nvGrpSpPr>
      <p:grpSpPr>
        <a:xfrm>
          <a:off x="0" y="0"/>
          <a:ext cx="0" cy="0"/>
          <a:chOff x="0" y="0"/>
          <a:chExt cx="0" cy="0"/>
        </a:xfrm>
      </p:grpSpPr>
      <p:pic>
        <p:nvPicPr>
          <p:cNvPr id="6" name="Picture 5" descr="A person standing in a room&#10;&#10;Description automatically generated">
            <a:extLst>
              <a:ext uri="{FF2B5EF4-FFF2-40B4-BE49-F238E27FC236}">
                <a16:creationId xmlns:a16="http://schemas.microsoft.com/office/drawing/2014/main" id="{A4924F06-0F06-4F20-92D6-F5AE9FA5630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5951018"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095855"/>
            <a:ext cx="5951018" cy="42509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spTree>
    <p:extLst>
      <p:ext uri="{BB962C8B-B14F-4D97-AF65-F5344CB8AC3E}">
        <p14:creationId xmlns:p14="http://schemas.microsoft.com/office/powerpoint/2010/main" val="2162766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9" name="Picture 8" descr="A picture containing person, wearing, clothing, young&#10;&#10;Description automatically generated">
            <a:extLst>
              <a:ext uri="{FF2B5EF4-FFF2-40B4-BE49-F238E27FC236}">
                <a16:creationId xmlns:a16="http://schemas.microsoft.com/office/drawing/2014/main" id="{D6792844-62A6-0E4C-843C-C819C68CF0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5951018"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spTree>
    <p:extLst>
      <p:ext uri="{BB962C8B-B14F-4D97-AF65-F5344CB8AC3E}">
        <p14:creationId xmlns:p14="http://schemas.microsoft.com/office/powerpoint/2010/main" val="7620998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pic>
        <p:nvPicPr>
          <p:cNvPr id="6" name="Picture 5" descr="A close up of a piece of paper&#10;&#10;Description automatically generated">
            <a:extLst>
              <a:ext uri="{FF2B5EF4-FFF2-40B4-BE49-F238E27FC236}">
                <a16:creationId xmlns:a16="http://schemas.microsoft.com/office/drawing/2014/main" id="{73B7475A-58EB-8D48-A371-4AC34F20A21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0"/>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73914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666250"/>
            <a:ext cx="5951018" cy="348766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2331512"/>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08446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pic>
        <p:nvPicPr>
          <p:cNvPr id="7" name="Picture 6" descr="A close up of a computer&#10;&#10;Description automatically generated">
            <a:extLst>
              <a:ext uri="{FF2B5EF4-FFF2-40B4-BE49-F238E27FC236}">
                <a16:creationId xmlns:a16="http://schemas.microsoft.com/office/drawing/2014/main" id="{0EFCF884-A983-A541-8B73-89F8FD4D62F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1004395"/>
            <a:ext cx="73914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666250"/>
            <a:ext cx="5951018" cy="348766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2329958"/>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88496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6" name="Picture 5" descr="A picture containing outdoor, man, grass, standing&#10;&#10;Description automatically generated">
            <a:extLst>
              <a:ext uri="{FF2B5EF4-FFF2-40B4-BE49-F238E27FC236}">
                <a16:creationId xmlns:a16="http://schemas.microsoft.com/office/drawing/2014/main" id="{38356CDF-978D-4FB1-8D07-898B13DF12F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5951018" cy="1325563"/>
          </a:xfrm>
        </p:spPr>
        <p:txBody>
          <a:bodyPr/>
          <a:lstStyle>
            <a:lvl1pPr>
              <a:defRPr>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5951018" cy="425093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899092"/>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41602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7_Title and Content">
    <p:spTree>
      <p:nvGrpSpPr>
        <p:cNvPr id="1" name=""/>
        <p:cNvGrpSpPr/>
        <p:nvPr/>
      </p:nvGrpSpPr>
      <p:grpSpPr>
        <a:xfrm>
          <a:off x="0" y="0"/>
          <a:ext cx="0" cy="0"/>
          <a:chOff x="0" y="0"/>
          <a:chExt cx="0" cy="0"/>
        </a:xfrm>
      </p:grpSpPr>
      <p:pic>
        <p:nvPicPr>
          <p:cNvPr id="7" name="Picture 6" descr="A person posing for the camera&#10;&#10;Description automatically generated">
            <a:extLst>
              <a:ext uri="{FF2B5EF4-FFF2-40B4-BE49-F238E27FC236}">
                <a16:creationId xmlns:a16="http://schemas.microsoft.com/office/drawing/2014/main" id="{CD10A4DD-3D43-D44F-9806-69076398E5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5951018"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5951018" cy="42509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899092"/>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59606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pic>
        <p:nvPicPr>
          <p:cNvPr id="6" name="Picture 5" descr="A picture containing person, sitting, riding, young&#10;&#10;Description automatically generated">
            <a:extLst>
              <a:ext uri="{FF2B5EF4-FFF2-40B4-BE49-F238E27FC236}">
                <a16:creationId xmlns:a16="http://schemas.microsoft.com/office/drawing/2014/main" id="{5B52C8E2-C0D1-42E2-BF4E-111B0CF8FC9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5951018" cy="1325563"/>
          </a:xfrm>
        </p:spPr>
        <p:txBody>
          <a:bodyPr/>
          <a:lstStyle>
            <a:lvl1pPr>
              <a:defRPr>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5951018" cy="425093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899092"/>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88836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9_Title and Content">
    <p:spTree>
      <p:nvGrpSpPr>
        <p:cNvPr id="1" name=""/>
        <p:cNvGrpSpPr/>
        <p:nvPr/>
      </p:nvGrpSpPr>
      <p:grpSpPr>
        <a:xfrm>
          <a:off x="0" y="0"/>
          <a:ext cx="0" cy="0"/>
          <a:chOff x="0" y="0"/>
          <a:chExt cx="0" cy="0"/>
        </a:xfrm>
      </p:grpSpPr>
      <p:pic>
        <p:nvPicPr>
          <p:cNvPr id="7" name="Picture 6" descr="A picture containing wall, indoor&#10;&#10;Description automatically generated">
            <a:extLst>
              <a:ext uri="{FF2B5EF4-FFF2-40B4-BE49-F238E27FC236}">
                <a16:creationId xmlns:a16="http://schemas.microsoft.com/office/drawing/2014/main" id="{F2F0F811-A56A-034D-9ECB-B4D1E59916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6606473"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5368391" cy="42509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899092"/>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59520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980533A-EADB-8C4E-9EF3-51588A85351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6606473"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5368391" cy="42509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899401"/>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6177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12_Title and Content">
    <p:spTree>
      <p:nvGrpSpPr>
        <p:cNvPr id="1" name=""/>
        <p:cNvGrpSpPr/>
        <p:nvPr/>
      </p:nvGrpSpPr>
      <p:grpSpPr>
        <a:xfrm>
          <a:off x="0" y="0"/>
          <a:ext cx="0" cy="0"/>
          <a:chOff x="0" y="0"/>
          <a:chExt cx="0" cy="0"/>
        </a:xfrm>
      </p:grpSpPr>
      <p:pic>
        <p:nvPicPr>
          <p:cNvPr id="7" name="Picture 6" descr="A picture containing person&#10;&#10;Description automatically generated">
            <a:extLst>
              <a:ext uri="{FF2B5EF4-FFF2-40B4-BE49-F238E27FC236}">
                <a16:creationId xmlns:a16="http://schemas.microsoft.com/office/drawing/2014/main" id="{021922B4-1921-B542-B1F4-CDDAED21BF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6606473"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5368391" cy="42509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978578"/>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08001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13_Title and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2CAEE9F-E32F-5440-A2FA-FA1DAF1871C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6606473"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6019800" cy="42509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978578"/>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3629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14_Title and Content">
    <p:spTree>
      <p:nvGrpSpPr>
        <p:cNvPr id="1" name=""/>
        <p:cNvGrpSpPr/>
        <p:nvPr/>
      </p:nvGrpSpPr>
      <p:grpSpPr>
        <a:xfrm>
          <a:off x="0" y="0"/>
          <a:ext cx="0" cy="0"/>
          <a:chOff x="0" y="0"/>
          <a:chExt cx="0" cy="0"/>
        </a:xfrm>
      </p:grpSpPr>
      <p:pic>
        <p:nvPicPr>
          <p:cNvPr id="7" name="Picture 6" descr="A person wearing a hat&#10;&#10;Description automatically generated">
            <a:extLst>
              <a:ext uri="{FF2B5EF4-FFF2-40B4-BE49-F238E27FC236}">
                <a16:creationId xmlns:a16="http://schemas.microsoft.com/office/drawing/2014/main" id="{208175B4-D743-7641-A71D-8610959841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1">
            <a:extLst>
              <a:ext uri="{FF2B5EF4-FFF2-40B4-BE49-F238E27FC236}">
                <a16:creationId xmlns:a16="http://schemas.microsoft.com/office/drawing/2014/main" id="{2D7D574D-3F09-3D4D-B323-AFF4405C8CDB}"/>
              </a:ext>
            </a:extLst>
          </p:cNvPr>
          <p:cNvSpPr>
            <a:spLocks noGrp="1"/>
          </p:cNvSpPr>
          <p:nvPr>
            <p:ph type="title" hasCustomPrompt="1"/>
          </p:nvPr>
        </p:nvSpPr>
        <p:spPr>
          <a:xfrm>
            <a:off x="838200" y="573529"/>
            <a:ext cx="6606473"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63BB0EF-DC05-1E46-AEA8-C5B87A500B22}"/>
              </a:ext>
            </a:extLst>
          </p:cNvPr>
          <p:cNvSpPr>
            <a:spLocks noGrp="1"/>
          </p:cNvSpPr>
          <p:nvPr>
            <p:ph idx="1"/>
          </p:nvPr>
        </p:nvSpPr>
        <p:spPr>
          <a:xfrm>
            <a:off x="838200" y="2241512"/>
            <a:ext cx="6019800" cy="42509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3C0A44-A1D6-8C40-89E7-B7B8FA685DCE}"/>
              </a:ext>
            </a:extLst>
          </p:cNvPr>
          <p:cNvSpPr>
            <a:spLocks noGrp="1"/>
          </p:cNvSpPr>
          <p:nvPr>
            <p:ph type="dt" sz="half" idx="10"/>
          </p:nvPr>
        </p:nvSpPr>
        <p:spPr>
          <a:xfrm>
            <a:off x="9448800" y="6492446"/>
            <a:ext cx="2743200" cy="365125"/>
          </a:xfrm>
          <a:prstGeom prst="rect">
            <a:avLst/>
          </a:prstGeom>
        </p:spPr>
        <p:txBody>
          <a:bodyPr/>
          <a:lstStyle/>
          <a:p>
            <a:fld id="{BA37FFA5-FF30-2E4F-8A1A-1167C82AB78B}" type="datetimeFigureOut">
              <a:rPr lang="en-US" smtClean="0"/>
              <a:t>7/24/2020</a:t>
            </a:fld>
            <a:endParaRPr lang="en-US"/>
          </a:p>
        </p:txBody>
      </p:sp>
      <p:cxnSp>
        <p:nvCxnSpPr>
          <p:cNvPr id="8" name="Straight Connector 7">
            <a:extLst>
              <a:ext uri="{FF2B5EF4-FFF2-40B4-BE49-F238E27FC236}">
                <a16:creationId xmlns:a16="http://schemas.microsoft.com/office/drawing/2014/main" id="{43931893-9994-6845-9EED-31295EAAE5D8}"/>
              </a:ext>
            </a:extLst>
          </p:cNvPr>
          <p:cNvCxnSpPr/>
          <p:nvPr userDrawn="1"/>
        </p:nvCxnSpPr>
        <p:spPr>
          <a:xfrm>
            <a:off x="838200" y="1978578"/>
            <a:ext cx="4368800" cy="0"/>
          </a:xfrm>
          <a:prstGeom prst="line">
            <a:avLst/>
          </a:prstGeom>
          <a:ln w="3175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69028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2.xml"/><Relationship Id="rId7" Type="http://schemas.openxmlformats.org/officeDocument/2006/relationships/image" Target="../media/image18.pn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theme" Target="../theme/theme4.xml"/><Relationship Id="rId5" Type="http://schemas.openxmlformats.org/officeDocument/2006/relationships/slideLayout" Target="../slideLayouts/slideLayout24.xml"/><Relationship Id="rId4" Type="http://schemas.openxmlformats.org/officeDocument/2006/relationships/slideLayout" Target="../slideLayouts/slideLayout2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slideLayout" Target="../slideLayouts/slideLayout39.xml"/><Relationship Id="rId1" Type="http://schemas.openxmlformats.org/officeDocument/2006/relationships/slideLayout" Target="../slideLayouts/slideLayout38.xml"/><Relationship Id="rId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itle Placeholder 6">
            <a:extLst>
              <a:ext uri="{FF2B5EF4-FFF2-40B4-BE49-F238E27FC236}">
                <a16:creationId xmlns:a16="http://schemas.microsoft.com/office/drawing/2014/main" id="{4E7F654A-B3B8-B640-9B61-2D31961999A0}"/>
              </a:ext>
            </a:extLst>
          </p:cNvPr>
          <p:cNvSpPr>
            <a:spLocks noGrp="1"/>
          </p:cNvSpPr>
          <p:nvPr>
            <p:ph type="title"/>
          </p:nvPr>
        </p:nvSpPr>
        <p:spPr>
          <a:xfrm>
            <a:off x="930964" y="928342"/>
            <a:ext cx="6052930" cy="1325563"/>
          </a:xfrm>
          <a:prstGeom prst="rect">
            <a:avLst/>
          </a:prstGeom>
        </p:spPr>
        <p:txBody>
          <a:bodyPr vert="horz" lIns="91440" tIns="45720" rIns="91440" bIns="45720" rtlCol="0" anchor="ctr">
            <a:normAutofit/>
          </a:bodyPr>
          <a:lstStyle/>
          <a:p>
            <a:r>
              <a:rPr lang="en-US" dirty="0"/>
              <a:t>CLICK TO EDIT MASTER TITLE STYLE</a:t>
            </a:r>
          </a:p>
        </p:txBody>
      </p:sp>
      <p:sp>
        <p:nvSpPr>
          <p:cNvPr id="12" name="Date Placeholder 11">
            <a:extLst>
              <a:ext uri="{FF2B5EF4-FFF2-40B4-BE49-F238E27FC236}">
                <a16:creationId xmlns:a16="http://schemas.microsoft.com/office/drawing/2014/main" id="{6E192A6D-9494-AD41-A4C6-C72BB1FFB722}"/>
              </a:ext>
            </a:extLst>
          </p:cNvPr>
          <p:cNvSpPr>
            <a:spLocks noGrp="1"/>
          </p:cNvSpPr>
          <p:nvPr>
            <p:ph type="dt" sz="half" idx="2"/>
          </p:nvPr>
        </p:nvSpPr>
        <p:spPr>
          <a:xfrm>
            <a:off x="0" y="6492875"/>
            <a:ext cx="2743200" cy="365125"/>
          </a:xfrm>
          <a:prstGeom prst="rect">
            <a:avLst/>
          </a:prstGeom>
        </p:spPr>
        <p:txBody>
          <a:bodyPr vert="horz" lIns="91440" tIns="45720" rIns="91440" bIns="45720" rtlCol="0" anchor="ctr"/>
          <a:lstStyle>
            <a:lvl1pPr algn="l">
              <a:defRPr sz="1200">
                <a:solidFill>
                  <a:schemeClr val="tx2"/>
                </a:solidFill>
              </a:defRPr>
            </a:lvl1pPr>
          </a:lstStyle>
          <a:p>
            <a:r>
              <a:rPr lang="en-US" dirty="0"/>
              <a:t>Date</a:t>
            </a:r>
          </a:p>
        </p:txBody>
      </p:sp>
      <p:sp>
        <p:nvSpPr>
          <p:cNvPr id="14" name="Text Placeholder 13">
            <a:extLst>
              <a:ext uri="{FF2B5EF4-FFF2-40B4-BE49-F238E27FC236}">
                <a16:creationId xmlns:a16="http://schemas.microsoft.com/office/drawing/2014/main" id="{E427BB06-1308-1E4E-B9BD-C3011C41E43E}"/>
              </a:ext>
            </a:extLst>
          </p:cNvPr>
          <p:cNvSpPr>
            <a:spLocks noGrp="1"/>
          </p:cNvSpPr>
          <p:nvPr>
            <p:ph type="body" idx="1"/>
          </p:nvPr>
        </p:nvSpPr>
        <p:spPr>
          <a:xfrm>
            <a:off x="930964" y="2333894"/>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3701575"/>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11" r:id="rId3"/>
    <p:sldLayoutId id="2147483712" r:id="rId4"/>
    <p:sldLayoutId id="2147483713" r:id="rId5"/>
  </p:sldLayoutIdLst>
  <p:txStyles>
    <p:titleStyle>
      <a:lvl1pPr algn="l" defTabSz="914400" rtl="0" eaLnBrk="1" latinLnBrk="0" hangingPunct="1">
        <a:lnSpc>
          <a:spcPct val="90000"/>
        </a:lnSpc>
        <a:spcBef>
          <a:spcPct val="0"/>
        </a:spcBef>
        <a:buNone/>
        <a:defRPr sz="4000" b="1" kern="1200">
          <a:solidFill>
            <a:schemeClr val="accent1">
              <a:lumMod val="75000"/>
            </a:schemeClr>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i="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6287D9-FDEF-8240-B0C6-A53370FF69FA}"/>
              </a:ext>
            </a:extLst>
          </p:cNvPr>
          <p:cNvSpPr/>
          <p:nvPr userDrawn="1"/>
        </p:nvSpPr>
        <p:spPr>
          <a:xfrm>
            <a:off x="0" y="0"/>
            <a:ext cx="12192000"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Placeholder 6">
            <a:extLst>
              <a:ext uri="{FF2B5EF4-FFF2-40B4-BE49-F238E27FC236}">
                <a16:creationId xmlns:a16="http://schemas.microsoft.com/office/drawing/2014/main" id="{4E7F654A-B3B8-B640-9B61-2D31961999A0}"/>
              </a:ext>
            </a:extLst>
          </p:cNvPr>
          <p:cNvSpPr>
            <a:spLocks noGrp="1"/>
          </p:cNvSpPr>
          <p:nvPr>
            <p:ph type="title"/>
          </p:nvPr>
        </p:nvSpPr>
        <p:spPr>
          <a:xfrm>
            <a:off x="930964" y="928342"/>
            <a:ext cx="6052930" cy="1325563"/>
          </a:xfrm>
          <a:prstGeom prst="rect">
            <a:avLst/>
          </a:prstGeom>
        </p:spPr>
        <p:txBody>
          <a:bodyPr vert="horz" lIns="91440" tIns="45720" rIns="91440" bIns="45720" rtlCol="0" anchor="ctr">
            <a:normAutofit/>
          </a:bodyPr>
          <a:lstStyle/>
          <a:p>
            <a:r>
              <a:rPr lang="en-US" dirty="0"/>
              <a:t>CLICK TO EDIT MASTER TITLE STYLE</a:t>
            </a:r>
          </a:p>
        </p:txBody>
      </p:sp>
      <p:sp>
        <p:nvSpPr>
          <p:cNvPr id="12" name="Date Placeholder 11">
            <a:extLst>
              <a:ext uri="{FF2B5EF4-FFF2-40B4-BE49-F238E27FC236}">
                <a16:creationId xmlns:a16="http://schemas.microsoft.com/office/drawing/2014/main" id="{6E192A6D-9494-AD41-A4C6-C72BB1FFB722}"/>
              </a:ext>
            </a:extLst>
          </p:cNvPr>
          <p:cNvSpPr>
            <a:spLocks noGrp="1"/>
          </p:cNvSpPr>
          <p:nvPr>
            <p:ph type="dt" sz="half" idx="2"/>
          </p:nvPr>
        </p:nvSpPr>
        <p:spPr>
          <a:xfrm>
            <a:off x="0" y="6492875"/>
            <a:ext cx="2743200" cy="365125"/>
          </a:xfrm>
          <a:prstGeom prst="rect">
            <a:avLst/>
          </a:prstGeom>
        </p:spPr>
        <p:txBody>
          <a:bodyPr vert="horz" lIns="91440" tIns="45720" rIns="91440" bIns="45720" rtlCol="0" anchor="ctr"/>
          <a:lstStyle>
            <a:lvl1pPr algn="l">
              <a:defRPr sz="1200">
                <a:solidFill>
                  <a:schemeClr val="bg2"/>
                </a:solidFill>
              </a:defRPr>
            </a:lvl1pPr>
          </a:lstStyle>
          <a:p>
            <a:r>
              <a:rPr lang="en-US" dirty="0"/>
              <a:t>Date</a:t>
            </a:r>
          </a:p>
        </p:txBody>
      </p:sp>
      <p:sp>
        <p:nvSpPr>
          <p:cNvPr id="14" name="Text Placeholder 13">
            <a:extLst>
              <a:ext uri="{FF2B5EF4-FFF2-40B4-BE49-F238E27FC236}">
                <a16:creationId xmlns:a16="http://schemas.microsoft.com/office/drawing/2014/main" id="{E427BB06-1308-1E4E-B9BD-C3011C41E43E}"/>
              </a:ext>
            </a:extLst>
          </p:cNvPr>
          <p:cNvSpPr>
            <a:spLocks noGrp="1"/>
          </p:cNvSpPr>
          <p:nvPr>
            <p:ph type="body" idx="1"/>
          </p:nvPr>
        </p:nvSpPr>
        <p:spPr>
          <a:xfrm>
            <a:off x="930964" y="2333894"/>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61862216"/>
      </p:ext>
    </p:extLst>
  </p:cSld>
  <p:clrMap bg1="lt1" tx1="dk1" bg2="lt2" tx2="dk2" accent1="accent1" accent2="accent2" accent3="accent3" accent4="accent4" accent5="accent5" accent6="accent6" hlink="hlink" folHlink="folHlink"/>
  <p:sldLayoutIdLst>
    <p:sldLayoutId id="2147483709" r:id="rId1"/>
    <p:sldLayoutId id="2147483710" r:id="rId2"/>
  </p:sldLayoutIdLst>
  <p:txStyles>
    <p:title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4460F5-162B-E440-A0B0-74D5ACE61C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2F74CC1-F1F2-5A4D-8AD7-C38DD608E5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B9237CB-6EB4-1F4B-B13E-B1D9AB63ED77}"/>
              </a:ext>
            </a:extLst>
          </p:cNvPr>
          <p:cNvSpPr>
            <a:spLocks noGrp="1"/>
          </p:cNvSpPr>
          <p:nvPr>
            <p:ph type="dt" sz="half" idx="2"/>
          </p:nvPr>
        </p:nvSpPr>
        <p:spPr>
          <a:xfrm>
            <a:off x="9448800" y="6492875"/>
            <a:ext cx="2743200" cy="365125"/>
          </a:xfrm>
          <a:prstGeom prst="rect">
            <a:avLst/>
          </a:prstGeom>
        </p:spPr>
        <p:txBody>
          <a:bodyPr vert="horz" lIns="91440" tIns="45720" rIns="91440" bIns="45720" rtlCol="0" anchor="ctr"/>
          <a:lstStyle>
            <a:lvl1pPr algn="r">
              <a:defRPr sz="1200">
                <a:solidFill>
                  <a:schemeClr val="tx2"/>
                </a:solidFill>
              </a:defRPr>
            </a:lvl1pPr>
          </a:lstStyle>
          <a:p>
            <a:fld id="{5969626C-0DE9-A74D-BB23-BC30D46EFF77}" type="datetimeFigureOut">
              <a:rPr lang="en-US" smtClean="0"/>
              <a:pPr/>
              <a:t>7/24/2020</a:t>
            </a:fld>
            <a:endParaRPr lang="en-US" dirty="0"/>
          </a:p>
        </p:txBody>
      </p:sp>
    </p:spTree>
    <p:extLst>
      <p:ext uri="{BB962C8B-B14F-4D97-AF65-F5344CB8AC3E}">
        <p14:creationId xmlns:p14="http://schemas.microsoft.com/office/powerpoint/2010/main" val="2075604292"/>
      </p:ext>
    </p:extLst>
  </p:cSld>
  <p:clrMap bg1="lt1" tx1="dk1" bg2="lt2" tx2="dk2" accent1="accent1" accent2="accent2" accent3="accent3" accent4="accent4" accent5="accent5" accent6="accent6" hlink="hlink" folHlink="folHlink"/>
  <p:sldLayoutIdLst>
    <p:sldLayoutId id="2147483743" r:id="rId1"/>
    <p:sldLayoutId id="2147483831" r:id="rId2"/>
    <p:sldLayoutId id="2147483694" r:id="rId3"/>
    <p:sldLayoutId id="2147483697" r:id="rId4"/>
    <p:sldLayoutId id="2147483832" r:id="rId5"/>
    <p:sldLayoutId id="2147483698" r:id="rId6"/>
    <p:sldLayoutId id="2147483696" r:id="rId7"/>
    <p:sldLayoutId id="2147483836" r:id="rId8"/>
    <p:sldLayoutId id="2147483837" r:id="rId9"/>
    <p:sldLayoutId id="2147483838" r:id="rId10"/>
    <p:sldLayoutId id="2147483839" r:id="rId11"/>
    <p:sldLayoutId id="2147483840" r:id="rId12"/>
  </p:sldLayoutIdLst>
  <p:txStyles>
    <p:titleStyle>
      <a:lvl1pPr algn="l" defTabSz="914400" rtl="0" eaLnBrk="1" latinLnBrk="0" hangingPunct="1">
        <a:lnSpc>
          <a:spcPct val="90000"/>
        </a:lnSpc>
        <a:spcBef>
          <a:spcPct val="0"/>
        </a:spcBef>
        <a:buNone/>
        <a:defRPr sz="4000" b="1" kern="1200">
          <a:solidFill>
            <a:schemeClr val="accent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picture containing outdoor, sky&#10;&#10;Description automatically generated">
            <a:extLst>
              <a:ext uri="{FF2B5EF4-FFF2-40B4-BE49-F238E27FC236}">
                <a16:creationId xmlns:a16="http://schemas.microsoft.com/office/drawing/2014/main" id="{BEF2EE09-6D81-9C47-9667-A5589324276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2" name="Title Placeholder 1">
            <a:extLst>
              <a:ext uri="{FF2B5EF4-FFF2-40B4-BE49-F238E27FC236}">
                <a16:creationId xmlns:a16="http://schemas.microsoft.com/office/drawing/2014/main" id="{7D4460F5-162B-E440-A0B0-74D5ACE61C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2F74CC1-F1F2-5A4D-8AD7-C38DD608E56A}"/>
              </a:ext>
            </a:extLst>
          </p:cNvPr>
          <p:cNvSpPr>
            <a:spLocks noGrp="1"/>
          </p:cNvSpPr>
          <p:nvPr>
            <p:ph type="body" idx="1"/>
          </p:nvPr>
        </p:nvSpPr>
        <p:spPr>
          <a:xfrm>
            <a:off x="838200" y="1825625"/>
            <a:ext cx="10515600" cy="389816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B9237CB-6EB4-1F4B-B13E-B1D9AB63ED77}"/>
              </a:ext>
            </a:extLst>
          </p:cNvPr>
          <p:cNvSpPr>
            <a:spLocks noGrp="1"/>
          </p:cNvSpPr>
          <p:nvPr>
            <p:ph type="dt" sz="half" idx="2"/>
          </p:nvPr>
        </p:nvSpPr>
        <p:spPr>
          <a:xfrm>
            <a:off x="9448800" y="6492875"/>
            <a:ext cx="2743200" cy="365125"/>
          </a:xfrm>
          <a:prstGeom prst="rect">
            <a:avLst/>
          </a:prstGeom>
        </p:spPr>
        <p:txBody>
          <a:bodyPr vert="horz" lIns="91440" tIns="45720" rIns="91440" bIns="45720" rtlCol="0" anchor="ctr"/>
          <a:lstStyle>
            <a:lvl1pPr algn="r">
              <a:defRPr sz="1200">
                <a:solidFill>
                  <a:schemeClr val="bg1"/>
                </a:solidFill>
              </a:defRPr>
            </a:lvl1pPr>
          </a:lstStyle>
          <a:p>
            <a:fld id="{5969626C-0DE9-A74D-BB23-BC30D46EFF77}" type="datetimeFigureOut">
              <a:rPr lang="en-US" smtClean="0"/>
              <a:pPr/>
              <a:t>7/24/2020</a:t>
            </a:fld>
            <a:endParaRPr lang="en-US" dirty="0"/>
          </a:p>
        </p:txBody>
      </p:sp>
    </p:spTree>
    <p:extLst>
      <p:ext uri="{BB962C8B-B14F-4D97-AF65-F5344CB8AC3E}">
        <p14:creationId xmlns:p14="http://schemas.microsoft.com/office/powerpoint/2010/main" val="180507310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8" r:id="rId3"/>
    <p:sldLayoutId id="2147483719" r:id="rId4"/>
    <p:sldLayoutId id="2147483721" r:id="rId5"/>
  </p:sldLayoutIdLst>
  <p:txStyles>
    <p:title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8333A8-8870-DB4F-BC8B-84877D163F1E}"/>
              </a:ext>
            </a:extLst>
          </p:cNvPr>
          <p:cNvSpPr>
            <a:spLocks noGrp="1"/>
          </p:cNvSpPr>
          <p:nvPr>
            <p:ph type="title"/>
          </p:nvPr>
        </p:nvSpPr>
        <p:spPr>
          <a:xfrm>
            <a:off x="838200" y="1004395"/>
            <a:ext cx="5951018"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6F7E98E-9E1C-A04E-9A16-1867F7E22E7A}"/>
              </a:ext>
            </a:extLst>
          </p:cNvPr>
          <p:cNvSpPr>
            <a:spLocks noGrp="1"/>
          </p:cNvSpPr>
          <p:nvPr>
            <p:ph type="body" idx="1"/>
          </p:nvPr>
        </p:nvSpPr>
        <p:spPr>
          <a:xfrm>
            <a:off x="838201" y="2557083"/>
            <a:ext cx="5951018" cy="348766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6284437-1B59-AF40-9442-312FD4A43150}"/>
              </a:ext>
            </a:extLst>
          </p:cNvPr>
          <p:cNvSpPr>
            <a:spLocks noGrp="1"/>
          </p:cNvSpPr>
          <p:nvPr>
            <p:ph type="dt" sz="half" idx="2"/>
          </p:nvPr>
        </p:nvSpPr>
        <p:spPr>
          <a:xfrm>
            <a:off x="9448800" y="64928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37FFA5-FF30-2E4F-8A1A-1167C82AB78B}" type="datetimeFigureOut">
              <a:rPr lang="en-US" smtClean="0"/>
              <a:pPr/>
              <a:t>7/24/2020</a:t>
            </a:fld>
            <a:endParaRPr lang="en-US"/>
          </a:p>
        </p:txBody>
      </p:sp>
    </p:spTree>
    <p:extLst>
      <p:ext uri="{BB962C8B-B14F-4D97-AF65-F5344CB8AC3E}">
        <p14:creationId xmlns:p14="http://schemas.microsoft.com/office/powerpoint/2010/main" val="910692132"/>
      </p:ext>
    </p:extLst>
  </p:cSld>
  <p:clrMap bg1="lt1" tx1="dk1" bg2="lt2" tx2="dk2" accent1="accent1" accent2="accent2" accent3="accent3" accent4="accent4" accent5="accent5" accent6="accent6" hlink="hlink" folHlink="folHlink"/>
  <p:sldLayoutIdLst>
    <p:sldLayoutId id="2147483739" r:id="rId1"/>
    <p:sldLayoutId id="2147483833" r:id="rId2"/>
    <p:sldLayoutId id="2147483722" r:id="rId3"/>
    <p:sldLayoutId id="2147483723" r:id="rId4"/>
    <p:sldLayoutId id="2147483727" r:id="rId5"/>
    <p:sldLayoutId id="2147483679" r:id="rId6"/>
    <p:sldLayoutId id="2147483724" r:id="rId7"/>
    <p:sldLayoutId id="2147483725" r:id="rId8"/>
    <p:sldLayoutId id="2147483726" r:id="rId9"/>
    <p:sldLayoutId id="2147483728" r:id="rId10"/>
    <p:sldLayoutId id="2147483729" r:id="rId11"/>
    <p:sldLayoutId id="2147483737" r:id="rId12"/>
    <p:sldLayoutId id="2147483738" r:id="rId13"/>
  </p:sldLayoutIdLst>
  <p:txStyles>
    <p:titleStyle>
      <a:lvl1pPr algn="l" defTabSz="914400" rtl="0" eaLnBrk="1" latinLnBrk="0" hangingPunct="1">
        <a:lnSpc>
          <a:spcPct val="90000"/>
        </a:lnSpc>
        <a:spcBef>
          <a:spcPct val="0"/>
        </a:spcBef>
        <a:buNone/>
        <a:defRPr sz="4000" b="1" kern="1200">
          <a:solidFill>
            <a:schemeClr val="accent1">
              <a:lumMod val="75000"/>
            </a:schemeClr>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6A19131-3A85-8F41-87B2-45716CE463F4}"/>
              </a:ext>
            </a:extLst>
          </p:cNvPr>
          <p:cNvSpPr/>
          <p:nvPr userDrawn="1"/>
        </p:nvSpPr>
        <p:spPr>
          <a:xfrm>
            <a:off x="0" y="0"/>
            <a:ext cx="12192000"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8333A8-8870-DB4F-BC8B-84877D163F1E}"/>
              </a:ext>
            </a:extLst>
          </p:cNvPr>
          <p:cNvSpPr>
            <a:spLocks noGrp="1"/>
          </p:cNvSpPr>
          <p:nvPr>
            <p:ph type="title"/>
          </p:nvPr>
        </p:nvSpPr>
        <p:spPr>
          <a:xfrm>
            <a:off x="838200" y="1004395"/>
            <a:ext cx="5951018"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6F7E98E-9E1C-A04E-9A16-1867F7E22E7A}"/>
              </a:ext>
            </a:extLst>
          </p:cNvPr>
          <p:cNvSpPr>
            <a:spLocks noGrp="1"/>
          </p:cNvSpPr>
          <p:nvPr>
            <p:ph type="body" idx="1"/>
          </p:nvPr>
        </p:nvSpPr>
        <p:spPr>
          <a:xfrm>
            <a:off x="838201" y="2557083"/>
            <a:ext cx="5951018" cy="348766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6284437-1B59-AF40-9442-312FD4A43150}"/>
              </a:ext>
            </a:extLst>
          </p:cNvPr>
          <p:cNvSpPr>
            <a:spLocks noGrp="1"/>
          </p:cNvSpPr>
          <p:nvPr>
            <p:ph type="dt" sz="half" idx="2"/>
          </p:nvPr>
        </p:nvSpPr>
        <p:spPr>
          <a:xfrm>
            <a:off x="9448800" y="6492875"/>
            <a:ext cx="2743200" cy="365125"/>
          </a:xfrm>
          <a:prstGeom prst="rect">
            <a:avLst/>
          </a:prstGeom>
        </p:spPr>
        <p:txBody>
          <a:bodyPr vert="horz" lIns="91440" tIns="45720" rIns="91440" bIns="45720" rtlCol="0" anchor="ctr"/>
          <a:lstStyle>
            <a:lvl1pPr algn="r">
              <a:defRPr sz="1200">
                <a:solidFill>
                  <a:schemeClr val="bg2"/>
                </a:solidFill>
              </a:defRPr>
            </a:lvl1pPr>
          </a:lstStyle>
          <a:p>
            <a:fld id="{BA37FFA5-FF30-2E4F-8A1A-1167C82AB78B}" type="datetimeFigureOut">
              <a:rPr lang="en-US" smtClean="0"/>
              <a:pPr/>
              <a:t>7/24/2020</a:t>
            </a:fld>
            <a:endParaRPr lang="en-US" dirty="0"/>
          </a:p>
        </p:txBody>
      </p:sp>
    </p:spTree>
    <p:extLst>
      <p:ext uri="{BB962C8B-B14F-4D97-AF65-F5344CB8AC3E}">
        <p14:creationId xmlns:p14="http://schemas.microsoft.com/office/powerpoint/2010/main" val="1019535470"/>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Lst>
  <p:txStyles>
    <p:title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emf"/><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diagramLayout" Target="../diagrams/layout1.xml"/><Relationship Id="rId7" Type="http://schemas.openxmlformats.org/officeDocument/2006/relationships/image" Target="../media/image37.png"/><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11" Type="http://schemas.openxmlformats.org/officeDocument/2006/relationships/chart" Target="../charts/chart4.xml"/><Relationship Id="rId5" Type="http://schemas.openxmlformats.org/officeDocument/2006/relationships/diagramColors" Target="../diagrams/colors1.xml"/><Relationship Id="rId10" Type="http://schemas.openxmlformats.org/officeDocument/2006/relationships/chart" Target="../charts/chart3.xml"/><Relationship Id="rId4" Type="http://schemas.openxmlformats.org/officeDocument/2006/relationships/diagramQuickStyle" Target="../diagrams/quickStyle1.xml"/><Relationship Id="rId9" Type="http://schemas.openxmlformats.org/officeDocument/2006/relationships/chart" Target="../charts/chart2.xml"/></Relationships>
</file>

<file path=ppt/slides/_rels/slide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jpeg"/><Relationship Id="rId3" Type="http://schemas.openxmlformats.org/officeDocument/2006/relationships/image" Target="../media/image41.jpe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3.xml"/><Relationship Id="rId16" Type="http://schemas.openxmlformats.org/officeDocument/2006/relationships/image" Target="../media/image54.jpeg"/><Relationship Id="rId1" Type="http://schemas.openxmlformats.org/officeDocument/2006/relationships/slideLayout" Target="../slideLayouts/slideLayout8.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5" Type="http://schemas.openxmlformats.org/officeDocument/2006/relationships/image" Target="../media/image5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 Id="rId14" Type="http://schemas.openxmlformats.org/officeDocument/2006/relationships/image" Target="../media/image52.png"/></Relationships>
</file>

<file path=ppt/slides/_rels/slide1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hyperlink" Target="https://nces.ed.gov/programs/coe/indicator_coi.asp"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hyperlink" Target="http://pathways.nccer.org/" TargetMode="External"/><Relationship Id="rId1" Type="http://schemas.openxmlformats.org/officeDocument/2006/relationships/slideLayout" Target="../slideLayouts/slideLayout11.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2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8.png"/><Relationship Id="rId1" Type="http://schemas.openxmlformats.org/officeDocument/2006/relationships/slideLayout" Target="../slideLayouts/slideLayout13.xml"/><Relationship Id="rId5" Type="http://schemas.openxmlformats.org/officeDocument/2006/relationships/image" Target="../media/image69.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9.png"/><Relationship Id="rId18" Type="http://schemas.openxmlformats.org/officeDocument/2006/relationships/image" Target="../media/image84.jpeg"/><Relationship Id="rId3" Type="http://schemas.openxmlformats.org/officeDocument/2006/relationships/image" Target="../media/image70.png"/><Relationship Id="rId21" Type="http://schemas.openxmlformats.org/officeDocument/2006/relationships/image" Target="../media/image87.png"/><Relationship Id="rId7" Type="http://schemas.openxmlformats.org/officeDocument/2006/relationships/image" Target="../media/image73.jpeg"/><Relationship Id="rId12" Type="http://schemas.openxmlformats.org/officeDocument/2006/relationships/image" Target="../media/image78.png"/><Relationship Id="rId17" Type="http://schemas.openxmlformats.org/officeDocument/2006/relationships/image" Target="../media/image83.png"/><Relationship Id="rId25" Type="http://schemas.openxmlformats.org/officeDocument/2006/relationships/image" Target="../media/image91.png"/><Relationship Id="rId2" Type="http://schemas.openxmlformats.org/officeDocument/2006/relationships/notesSlide" Target="../notesSlides/notesSlide13.xml"/><Relationship Id="rId16" Type="http://schemas.openxmlformats.org/officeDocument/2006/relationships/image" Target="../media/image82.png"/><Relationship Id="rId20" Type="http://schemas.openxmlformats.org/officeDocument/2006/relationships/image" Target="../media/image86.emf"/><Relationship Id="rId1" Type="http://schemas.openxmlformats.org/officeDocument/2006/relationships/slideLayout" Target="../slideLayouts/slideLayout8.xml"/><Relationship Id="rId6" Type="http://schemas.openxmlformats.org/officeDocument/2006/relationships/image" Target="../media/image42.png"/><Relationship Id="rId11" Type="http://schemas.openxmlformats.org/officeDocument/2006/relationships/image" Target="../media/image77.png"/><Relationship Id="rId24" Type="http://schemas.openxmlformats.org/officeDocument/2006/relationships/image" Target="../media/image90.gif"/><Relationship Id="rId5" Type="http://schemas.openxmlformats.org/officeDocument/2006/relationships/image" Target="../media/image72.png"/><Relationship Id="rId15" Type="http://schemas.openxmlformats.org/officeDocument/2006/relationships/image" Target="../media/image81.gif"/><Relationship Id="rId23" Type="http://schemas.openxmlformats.org/officeDocument/2006/relationships/image" Target="../media/image89.png"/><Relationship Id="rId10" Type="http://schemas.openxmlformats.org/officeDocument/2006/relationships/image" Target="../media/image76.png"/><Relationship Id="rId19" Type="http://schemas.openxmlformats.org/officeDocument/2006/relationships/image" Target="../media/image85.png"/><Relationship Id="rId4" Type="http://schemas.openxmlformats.org/officeDocument/2006/relationships/image" Target="../media/image71.png"/><Relationship Id="rId9" Type="http://schemas.openxmlformats.org/officeDocument/2006/relationships/image" Target="../media/image75.png"/><Relationship Id="rId14" Type="http://schemas.openxmlformats.org/officeDocument/2006/relationships/image" Target="../media/image80.jpeg"/><Relationship Id="rId22" Type="http://schemas.openxmlformats.org/officeDocument/2006/relationships/image" Target="../media/image88.png"/></Relationships>
</file>

<file path=ppt/slides/_rels/slide29.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image" Target="../media/image101.png"/><Relationship Id="rId18" Type="http://schemas.openxmlformats.org/officeDocument/2006/relationships/image" Target="../media/image105.png"/><Relationship Id="rId26" Type="http://schemas.openxmlformats.org/officeDocument/2006/relationships/image" Target="../media/image113.png"/><Relationship Id="rId3" Type="http://schemas.openxmlformats.org/officeDocument/2006/relationships/image" Target="../media/image84.jpeg"/><Relationship Id="rId21" Type="http://schemas.openxmlformats.org/officeDocument/2006/relationships/image" Target="../media/image108.png"/><Relationship Id="rId7" Type="http://schemas.openxmlformats.org/officeDocument/2006/relationships/image" Target="../media/image96.png"/><Relationship Id="rId12" Type="http://schemas.openxmlformats.org/officeDocument/2006/relationships/image" Target="../media/image42.png"/><Relationship Id="rId17" Type="http://schemas.openxmlformats.org/officeDocument/2006/relationships/image" Target="../media/image104.png"/><Relationship Id="rId25" Type="http://schemas.openxmlformats.org/officeDocument/2006/relationships/image" Target="../media/image112.png"/><Relationship Id="rId2" Type="http://schemas.openxmlformats.org/officeDocument/2006/relationships/image" Target="../media/image92.png"/><Relationship Id="rId16" Type="http://schemas.openxmlformats.org/officeDocument/2006/relationships/image" Target="../media/image75.png"/><Relationship Id="rId20" Type="http://schemas.openxmlformats.org/officeDocument/2006/relationships/image" Target="../media/image107.png"/><Relationship Id="rId1" Type="http://schemas.openxmlformats.org/officeDocument/2006/relationships/slideLayout" Target="../slideLayouts/slideLayout8.xml"/><Relationship Id="rId6" Type="http://schemas.openxmlformats.org/officeDocument/2006/relationships/image" Target="../media/image95.png"/><Relationship Id="rId11" Type="http://schemas.openxmlformats.org/officeDocument/2006/relationships/image" Target="../media/image100.png"/><Relationship Id="rId24" Type="http://schemas.openxmlformats.org/officeDocument/2006/relationships/image" Target="../media/image111.png"/><Relationship Id="rId5" Type="http://schemas.openxmlformats.org/officeDocument/2006/relationships/image" Target="../media/image94.png"/><Relationship Id="rId15" Type="http://schemas.openxmlformats.org/officeDocument/2006/relationships/image" Target="../media/image103.png"/><Relationship Id="rId23" Type="http://schemas.openxmlformats.org/officeDocument/2006/relationships/image" Target="../media/image110.gif"/><Relationship Id="rId10" Type="http://schemas.openxmlformats.org/officeDocument/2006/relationships/image" Target="../media/image99.png"/><Relationship Id="rId19" Type="http://schemas.openxmlformats.org/officeDocument/2006/relationships/image" Target="../media/image106.png"/><Relationship Id="rId4" Type="http://schemas.openxmlformats.org/officeDocument/2006/relationships/image" Target="../media/image93.png"/><Relationship Id="rId9" Type="http://schemas.openxmlformats.org/officeDocument/2006/relationships/image" Target="../media/image98.png"/><Relationship Id="rId14" Type="http://schemas.openxmlformats.org/officeDocument/2006/relationships/image" Target="../media/image102.png"/><Relationship Id="rId22" Type="http://schemas.openxmlformats.org/officeDocument/2006/relationships/image" Target="../media/image109.png"/></Relationships>
</file>

<file path=ppt/slides/_rels/slide3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9.xml"/><Relationship Id="rId6" Type="http://schemas.openxmlformats.org/officeDocument/2006/relationships/image" Target="../media/image118.png"/><Relationship Id="rId5" Type="http://schemas.openxmlformats.org/officeDocument/2006/relationships/image" Target="../media/image117.png"/><Relationship Id="rId4" Type="http://schemas.openxmlformats.org/officeDocument/2006/relationships/image" Target="../media/image116.png"/></Relationships>
</file>

<file path=ppt/slides/_rels/slide31.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8.xml"/><Relationship Id="rId5" Type="http://schemas.openxmlformats.org/officeDocument/2006/relationships/image" Target="../media/image122.png"/><Relationship Id="rId4" Type="http://schemas.openxmlformats.org/officeDocument/2006/relationships/image" Target="../media/image121.png"/></Relationships>
</file>

<file path=ppt/slides/_rels/slide32.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13.xml"/><Relationship Id="rId4" Type="http://schemas.openxmlformats.org/officeDocument/2006/relationships/image" Target="../media/image12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hyperlink" Target="https://www.pearson.com/us/higher-education/products-services-teaching/distance-learning-solutions/nccerconnect.html"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openxmlformats.org/officeDocument/2006/relationships/image" Target="../media/image129.png"/></Relationships>
</file>

<file path=ppt/slides/_rels/slide38.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hyperlink" Target="mailto:pbird@nccer.org" TargetMode="Externa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59492-37DC-DF4C-B973-40909BAC7A90}"/>
              </a:ext>
            </a:extLst>
          </p:cNvPr>
          <p:cNvSpPr>
            <a:spLocks noGrp="1"/>
          </p:cNvSpPr>
          <p:nvPr>
            <p:ph type="ctrTitle"/>
          </p:nvPr>
        </p:nvSpPr>
        <p:spPr/>
        <p:txBody>
          <a:bodyPr/>
          <a:lstStyle/>
          <a:p>
            <a:r>
              <a:rPr lang="en-US" dirty="0"/>
              <a:t>NCCER</a:t>
            </a:r>
          </a:p>
        </p:txBody>
      </p:sp>
      <p:sp>
        <p:nvSpPr>
          <p:cNvPr id="3" name="Subtitle 2">
            <a:extLst>
              <a:ext uri="{FF2B5EF4-FFF2-40B4-BE49-F238E27FC236}">
                <a16:creationId xmlns:a16="http://schemas.microsoft.com/office/drawing/2014/main" id="{20CE8F14-5126-F84A-B385-05811D9BC4E6}"/>
              </a:ext>
            </a:extLst>
          </p:cNvPr>
          <p:cNvSpPr>
            <a:spLocks noGrp="1"/>
          </p:cNvSpPr>
          <p:nvPr>
            <p:ph type="subTitle" idx="1"/>
          </p:nvPr>
        </p:nvSpPr>
        <p:spPr>
          <a:xfrm>
            <a:off x="941234" y="2412505"/>
            <a:ext cx="5619364" cy="1655762"/>
          </a:xfrm>
        </p:spPr>
        <p:txBody>
          <a:bodyPr/>
          <a:lstStyle/>
          <a:p>
            <a:r>
              <a:rPr lang="en-US" b="1" dirty="0"/>
              <a:t>How to Meet Workforce Needs </a:t>
            </a:r>
            <a:endParaRPr lang="en-US" dirty="0"/>
          </a:p>
          <a:p>
            <a:endParaRPr lang="en-US" dirty="0"/>
          </a:p>
          <a:p>
            <a:r>
              <a:rPr lang="en-US" dirty="0"/>
              <a:t>August 11, 2020 ASA </a:t>
            </a:r>
          </a:p>
        </p:txBody>
      </p:sp>
    </p:spTree>
    <p:extLst>
      <p:ext uri="{BB962C8B-B14F-4D97-AF65-F5344CB8AC3E}">
        <p14:creationId xmlns:p14="http://schemas.microsoft.com/office/powerpoint/2010/main" val="3510158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cell phone&#10;&#10;Description automatically generated">
            <a:extLst>
              <a:ext uri="{FF2B5EF4-FFF2-40B4-BE49-F238E27FC236}">
                <a16:creationId xmlns:a16="http://schemas.microsoft.com/office/drawing/2014/main" id="{7DBC8182-442E-474F-B8D9-734768712CD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1293" y="834501"/>
            <a:ext cx="11782338" cy="5791000"/>
          </a:xfrm>
        </p:spPr>
      </p:pic>
    </p:spTree>
    <p:extLst>
      <p:ext uri="{BB962C8B-B14F-4D97-AF65-F5344CB8AC3E}">
        <p14:creationId xmlns:p14="http://schemas.microsoft.com/office/powerpoint/2010/main" val="3861399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2797B-E2C8-442C-8ECB-78136FF320A9}"/>
              </a:ext>
            </a:extLst>
          </p:cNvPr>
          <p:cNvSpPr>
            <a:spLocks noGrp="1"/>
          </p:cNvSpPr>
          <p:nvPr>
            <p:ph type="title"/>
          </p:nvPr>
        </p:nvSpPr>
        <p:spPr>
          <a:xfrm>
            <a:off x="838199" y="365125"/>
            <a:ext cx="10515600" cy="1325563"/>
          </a:xfrm>
        </p:spPr>
        <p:txBody>
          <a:bodyPr>
            <a:normAutofit/>
          </a:bodyPr>
          <a:lstStyle/>
          <a:p>
            <a:r>
              <a:rPr lang="en-US"/>
              <a:t>SKILLED LABOR SUPPLY/DEMAND GAP</a:t>
            </a:r>
          </a:p>
        </p:txBody>
      </p:sp>
      <p:sp>
        <p:nvSpPr>
          <p:cNvPr id="4" name="Content Placeholder 3">
            <a:extLst>
              <a:ext uri="{FF2B5EF4-FFF2-40B4-BE49-F238E27FC236}">
                <a16:creationId xmlns:a16="http://schemas.microsoft.com/office/drawing/2014/main" id="{48CFBCB1-9767-44BE-9D56-B9BF91CE26CC}"/>
              </a:ext>
            </a:extLst>
          </p:cNvPr>
          <p:cNvSpPr>
            <a:spLocks noGrp="1"/>
          </p:cNvSpPr>
          <p:nvPr>
            <p:ph sz="half" idx="2"/>
          </p:nvPr>
        </p:nvSpPr>
        <p:spPr>
          <a:xfrm>
            <a:off x="980181" y="1681202"/>
            <a:ext cx="3883919" cy="3995698"/>
          </a:xfrm>
        </p:spPr>
        <p:txBody>
          <a:bodyPr>
            <a:normAutofit lnSpcReduction="10000"/>
          </a:bodyPr>
          <a:lstStyle/>
          <a:p>
            <a:pPr marL="0" indent="0">
              <a:lnSpc>
                <a:spcPct val="150000"/>
              </a:lnSpc>
              <a:buNone/>
            </a:pPr>
            <a:r>
              <a:rPr lang="en-US" sz="2400"/>
              <a:t>Some estimates predict shortages of </a:t>
            </a:r>
            <a:r>
              <a:rPr lang="en-US" sz="2400" b="1"/>
              <a:t>skilled craft professionals </a:t>
            </a:r>
            <a:r>
              <a:rPr lang="en-US" sz="2400"/>
              <a:t>to be as high as… </a:t>
            </a:r>
          </a:p>
          <a:p>
            <a:pPr marL="0" indent="0">
              <a:lnSpc>
                <a:spcPct val="110000"/>
              </a:lnSpc>
              <a:buNone/>
            </a:pPr>
            <a:r>
              <a:rPr lang="en-US" sz="6000" b="1">
                <a:solidFill>
                  <a:schemeClr val="accent3"/>
                </a:solidFill>
              </a:rPr>
              <a:t>1,000,000</a:t>
            </a:r>
            <a:r>
              <a:rPr lang="en-US" sz="4400" b="1">
                <a:solidFill>
                  <a:schemeClr val="accent3"/>
                </a:solidFill>
              </a:rPr>
              <a:t> </a:t>
            </a:r>
            <a:br>
              <a:rPr lang="en-US" sz="4400" b="1">
                <a:solidFill>
                  <a:schemeClr val="accent3"/>
                </a:solidFill>
              </a:rPr>
            </a:br>
            <a:r>
              <a:rPr lang="en-US" sz="4400" b="1">
                <a:solidFill>
                  <a:schemeClr val="accent3"/>
                </a:solidFill>
              </a:rPr>
              <a:t>by 2023</a:t>
            </a:r>
          </a:p>
          <a:p>
            <a:pPr marL="0" indent="0" algn="ctr">
              <a:buNone/>
            </a:pPr>
            <a:endParaRPr lang="en-US">
              <a:solidFill>
                <a:schemeClr val="accent3"/>
              </a:solidFill>
            </a:endParaRPr>
          </a:p>
        </p:txBody>
      </p:sp>
      <p:pic>
        <p:nvPicPr>
          <p:cNvPr id="5" name="Picture 4">
            <a:extLst>
              <a:ext uri="{FF2B5EF4-FFF2-40B4-BE49-F238E27FC236}">
                <a16:creationId xmlns:a16="http://schemas.microsoft.com/office/drawing/2014/main" id="{C07A4A69-B5A1-4CEF-929D-3B98B50CDB08}"/>
              </a:ext>
            </a:extLst>
          </p:cNvPr>
          <p:cNvPicPr>
            <a:picLocks noChangeAspect="1"/>
          </p:cNvPicPr>
          <p:nvPr/>
        </p:nvPicPr>
        <p:blipFill>
          <a:blip r:embed="rId2"/>
          <a:stretch>
            <a:fillRect/>
          </a:stretch>
        </p:blipFill>
        <p:spPr>
          <a:xfrm>
            <a:off x="4013200" y="5083504"/>
            <a:ext cx="5772038" cy="1245002"/>
          </a:xfrm>
          <a:prstGeom prst="rect">
            <a:avLst/>
          </a:prstGeom>
        </p:spPr>
      </p:pic>
      <p:pic>
        <p:nvPicPr>
          <p:cNvPr id="6" name="Picture 5">
            <a:extLst>
              <a:ext uri="{FF2B5EF4-FFF2-40B4-BE49-F238E27FC236}">
                <a16:creationId xmlns:a16="http://schemas.microsoft.com/office/drawing/2014/main" id="{00E53394-3CC9-4123-8C3C-6F3829039E6E}"/>
              </a:ext>
            </a:extLst>
          </p:cNvPr>
          <p:cNvPicPr>
            <a:picLocks noChangeAspect="1"/>
          </p:cNvPicPr>
          <p:nvPr/>
        </p:nvPicPr>
        <p:blipFill>
          <a:blip r:embed="rId3"/>
          <a:stretch>
            <a:fillRect/>
          </a:stretch>
        </p:blipFill>
        <p:spPr>
          <a:xfrm>
            <a:off x="5537200" y="1944965"/>
            <a:ext cx="4248038" cy="2884262"/>
          </a:xfrm>
          <a:prstGeom prst="rect">
            <a:avLst/>
          </a:prstGeom>
        </p:spPr>
      </p:pic>
    </p:spTree>
    <p:extLst>
      <p:ext uri="{BB962C8B-B14F-4D97-AF65-F5344CB8AC3E}">
        <p14:creationId xmlns:p14="http://schemas.microsoft.com/office/powerpoint/2010/main" val="1119271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EF75D12D-7DE4-4AAB-B94E-DAED2533EA41}"/>
              </a:ext>
            </a:extLst>
          </p:cNvPr>
          <p:cNvSpPr>
            <a:spLocks noGrp="1"/>
          </p:cNvSpPr>
          <p:nvPr>
            <p:ph type="body" sz="half" idx="2"/>
          </p:nvPr>
        </p:nvSpPr>
        <p:spPr>
          <a:xfrm>
            <a:off x="7940838" y="3042730"/>
            <a:ext cx="3932237" cy="3811588"/>
          </a:xfrm>
        </p:spPr>
        <p:txBody>
          <a:bodyPr>
            <a:normAutofit/>
          </a:bodyPr>
          <a:lstStyle/>
          <a:p>
            <a:r>
              <a:rPr lang="en-US" sz="4000" b="1">
                <a:solidFill>
                  <a:schemeClr val="accent3"/>
                </a:solidFill>
              </a:rPr>
              <a:t>2029</a:t>
            </a:r>
            <a:endParaRPr lang="en-US" sz="4000" i="1">
              <a:solidFill>
                <a:schemeClr val="accent3"/>
              </a:solidFill>
            </a:endParaRPr>
          </a:p>
          <a:p>
            <a:r>
              <a:rPr lang="en-US" sz="2800"/>
              <a:t>Last of Baby Boomer </a:t>
            </a:r>
          </a:p>
          <a:p>
            <a:r>
              <a:rPr lang="en-US" sz="2800"/>
              <a:t>Generation turns </a:t>
            </a:r>
            <a:r>
              <a:rPr lang="en-US" sz="2800" b="1">
                <a:solidFill>
                  <a:schemeClr val="accent3"/>
                </a:solidFill>
              </a:rPr>
              <a:t>65</a:t>
            </a:r>
          </a:p>
        </p:txBody>
      </p:sp>
      <p:pic>
        <p:nvPicPr>
          <p:cNvPr id="8" name="Picture Placeholder 7">
            <a:extLst>
              <a:ext uri="{FF2B5EF4-FFF2-40B4-BE49-F238E27FC236}">
                <a16:creationId xmlns:a16="http://schemas.microsoft.com/office/drawing/2014/main" id="{17D74671-DDE1-4B86-9310-DCC091B27503}"/>
              </a:ext>
            </a:extLst>
          </p:cNvPr>
          <p:cNvPicPr>
            <a:picLocks noGrp="1" noChangeAspect="1"/>
          </p:cNvPicPr>
          <p:nvPr>
            <p:ph type="pic" idx="1"/>
          </p:nvPr>
        </p:nvPicPr>
        <p:blipFill rotWithShape="1">
          <a:blip r:embed="rId2"/>
          <a:srcRect l="-1" t="1" r="-976" b="-5103"/>
          <a:stretch/>
        </p:blipFill>
        <p:spPr>
          <a:xfrm>
            <a:off x="347298" y="490268"/>
            <a:ext cx="7353711" cy="6141161"/>
          </a:xfrm>
          <a:prstGeom prst="rect">
            <a:avLst/>
          </a:prstGeom>
        </p:spPr>
      </p:pic>
      <p:sp>
        <p:nvSpPr>
          <p:cNvPr id="10" name="Rectangle 9">
            <a:extLst>
              <a:ext uri="{FF2B5EF4-FFF2-40B4-BE49-F238E27FC236}">
                <a16:creationId xmlns:a16="http://schemas.microsoft.com/office/drawing/2014/main" id="{B9EDBDE1-C254-48D3-817B-DD994354800F}"/>
              </a:ext>
            </a:extLst>
          </p:cNvPr>
          <p:cNvSpPr/>
          <p:nvPr/>
        </p:nvSpPr>
        <p:spPr>
          <a:xfrm>
            <a:off x="318924" y="4264323"/>
            <a:ext cx="7353711" cy="225910"/>
          </a:xfrm>
          <a:prstGeom prst="rect">
            <a:avLst/>
          </a:prstGeom>
          <a:noFill/>
          <a:ln w="28575">
            <a:solidFill>
              <a:srgbClr val="FF0000"/>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15AACC-68B7-442C-8116-82A552663B43}"/>
              </a:ext>
            </a:extLst>
          </p:cNvPr>
          <p:cNvSpPr/>
          <p:nvPr/>
        </p:nvSpPr>
        <p:spPr>
          <a:xfrm>
            <a:off x="318925" y="4953008"/>
            <a:ext cx="7353711" cy="225910"/>
          </a:xfrm>
          <a:prstGeom prst="rect">
            <a:avLst/>
          </a:prstGeom>
          <a:noFill/>
          <a:ln w="28575">
            <a:solidFill>
              <a:srgbClr val="FF0000"/>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3F9E8F6-6BB4-4F80-B3A1-ED3EDA13C92D}"/>
              </a:ext>
            </a:extLst>
          </p:cNvPr>
          <p:cNvSpPr/>
          <p:nvPr/>
        </p:nvSpPr>
        <p:spPr>
          <a:xfrm>
            <a:off x="4124387" y="1549321"/>
            <a:ext cx="443883" cy="225910"/>
          </a:xfrm>
          <a:prstGeom prst="rect">
            <a:avLst/>
          </a:prstGeom>
          <a:noFill/>
          <a:ln w="28575">
            <a:solidFill>
              <a:schemeClr val="accent6">
                <a:lumMod val="60000"/>
                <a:lumOff val="40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634CF8C-0FEF-4C54-9E9B-E99223270CF8}"/>
              </a:ext>
            </a:extLst>
          </p:cNvPr>
          <p:cNvSpPr/>
          <p:nvPr/>
        </p:nvSpPr>
        <p:spPr>
          <a:xfrm>
            <a:off x="4124386" y="3115492"/>
            <a:ext cx="443883" cy="225910"/>
          </a:xfrm>
          <a:prstGeom prst="rect">
            <a:avLst/>
          </a:prstGeom>
          <a:noFill/>
          <a:ln w="28575">
            <a:solidFill>
              <a:schemeClr val="accent4">
                <a:lumMod val="60000"/>
                <a:lumOff val="40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69DCA0F-F96F-8B42-A842-2A0DF5F01D06}"/>
              </a:ext>
            </a:extLst>
          </p:cNvPr>
          <p:cNvSpPr>
            <a:spLocks noGrp="1"/>
          </p:cNvSpPr>
          <p:nvPr>
            <p:ph type="title"/>
          </p:nvPr>
        </p:nvSpPr>
        <p:spPr>
          <a:xfrm>
            <a:off x="7863056" y="490268"/>
            <a:ext cx="4294219" cy="2252932"/>
          </a:xfrm>
        </p:spPr>
        <p:txBody>
          <a:bodyPr>
            <a:noAutofit/>
          </a:bodyPr>
          <a:lstStyle/>
          <a:p>
            <a:r>
              <a:rPr lang="en-US" sz="4000"/>
              <a:t>AGING WORKFORCE AND ATTRITION</a:t>
            </a:r>
          </a:p>
        </p:txBody>
      </p:sp>
    </p:spTree>
    <p:extLst>
      <p:ext uri="{BB962C8B-B14F-4D97-AF65-F5344CB8AC3E}">
        <p14:creationId xmlns:p14="http://schemas.microsoft.com/office/powerpoint/2010/main" val="4149639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46939103-239C-4050-9635-38AFBBC91C2D}"/>
              </a:ext>
            </a:extLst>
          </p:cNvPr>
          <p:cNvGraphicFramePr/>
          <p:nvPr/>
        </p:nvGraphicFramePr>
        <p:xfrm>
          <a:off x="1749570" y="3823468"/>
          <a:ext cx="8338854" cy="1044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a:extLst>
              <a:ext uri="{FF2B5EF4-FFF2-40B4-BE49-F238E27FC236}">
                <a16:creationId xmlns:a16="http://schemas.microsoft.com/office/drawing/2014/main" id="{5440DC16-F675-46CB-B682-5B02707B0681}"/>
              </a:ext>
            </a:extLst>
          </p:cNvPr>
          <p:cNvPicPr>
            <a:picLocks noChangeAspect="1"/>
          </p:cNvPicPr>
          <p:nvPr/>
        </p:nvPicPr>
        <p:blipFill>
          <a:blip r:embed="rId7"/>
          <a:stretch>
            <a:fillRect/>
          </a:stretch>
        </p:blipFill>
        <p:spPr>
          <a:xfrm>
            <a:off x="1893945" y="3703440"/>
            <a:ext cx="354203" cy="457200"/>
          </a:xfrm>
          <a:prstGeom prst="rect">
            <a:avLst/>
          </a:prstGeom>
        </p:spPr>
      </p:pic>
      <p:grpSp>
        <p:nvGrpSpPr>
          <p:cNvPr id="9" name="Group 8">
            <a:extLst>
              <a:ext uri="{FF2B5EF4-FFF2-40B4-BE49-F238E27FC236}">
                <a16:creationId xmlns:a16="http://schemas.microsoft.com/office/drawing/2014/main" id="{A52E4332-E659-4A9E-A2B7-D2E70F873618}"/>
              </a:ext>
            </a:extLst>
          </p:cNvPr>
          <p:cNvGrpSpPr/>
          <p:nvPr/>
        </p:nvGrpSpPr>
        <p:grpSpPr>
          <a:xfrm>
            <a:off x="2016986" y="1606984"/>
            <a:ext cx="1371600" cy="2540654"/>
            <a:chOff x="945044" y="1356854"/>
            <a:chExt cx="1371600" cy="2540654"/>
          </a:xfrm>
        </p:grpSpPr>
        <p:graphicFrame>
          <p:nvGraphicFramePr>
            <p:cNvPr id="10" name="Chart 9">
              <a:extLst>
                <a:ext uri="{FF2B5EF4-FFF2-40B4-BE49-F238E27FC236}">
                  <a16:creationId xmlns:a16="http://schemas.microsoft.com/office/drawing/2014/main" id="{2CB9FC65-8819-41E9-82BA-3F792FE9AE14}"/>
                </a:ext>
              </a:extLst>
            </p:cNvPr>
            <p:cNvGraphicFramePr/>
            <p:nvPr/>
          </p:nvGraphicFramePr>
          <p:xfrm>
            <a:off x="945044" y="1356854"/>
            <a:ext cx="1371600" cy="1706359"/>
          </p:xfrm>
          <a:graphic>
            <a:graphicData uri="http://schemas.openxmlformats.org/drawingml/2006/chart">
              <c:chart xmlns:c="http://schemas.openxmlformats.org/drawingml/2006/chart" xmlns:r="http://schemas.openxmlformats.org/officeDocument/2006/relationships" r:id="rId8"/>
            </a:graphicData>
          </a:graphic>
        </p:graphicFrame>
        <p:cxnSp>
          <p:nvCxnSpPr>
            <p:cNvPr id="11" name="Straight Arrow Connector 10">
              <a:extLst>
                <a:ext uri="{FF2B5EF4-FFF2-40B4-BE49-F238E27FC236}">
                  <a16:creationId xmlns:a16="http://schemas.microsoft.com/office/drawing/2014/main" id="{0F43E707-D2BA-478F-A6D5-EDC8530FEBD8}"/>
                </a:ext>
              </a:extLst>
            </p:cNvPr>
            <p:cNvCxnSpPr/>
            <p:nvPr/>
          </p:nvCxnSpPr>
          <p:spPr>
            <a:xfrm>
              <a:off x="1630844" y="3165988"/>
              <a:ext cx="0" cy="731520"/>
            </a:xfrm>
            <a:prstGeom prst="straightConnector1">
              <a:avLst/>
            </a:prstGeom>
            <a:noFill/>
            <a:ln w="19050" cap="flat" cmpd="sng" algn="ctr">
              <a:solidFill>
                <a:srgbClr val="0595D5"/>
              </a:solidFill>
              <a:prstDash val="solid"/>
              <a:tailEnd type="triangle"/>
            </a:ln>
            <a:effectLst/>
          </p:spPr>
        </p:cxnSp>
      </p:grpSp>
      <p:grpSp>
        <p:nvGrpSpPr>
          <p:cNvPr id="12" name="Group 11">
            <a:extLst>
              <a:ext uri="{FF2B5EF4-FFF2-40B4-BE49-F238E27FC236}">
                <a16:creationId xmlns:a16="http://schemas.microsoft.com/office/drawing/2014/main" id="{DBEE1051-A941-4284-BE67-7A07F658217E}"/>
              </a:ext>
            </a:extLst>
          </p:cNvPr>
          <p:cNvGrpSpPr/>
          <p:nvPr/>
        </p:nvGrpSpPr>
        <p:grpSpPr>
          <a:xfrm>
            <a:off x="3843975" y="1606982"/>
            <a:ext cx="1371600" cy="2540659"/>
            <a:chOff x="2772033" y="1356851"/>
            <a:chExt cx="1371600" cy="2540659"/>
          </a:xfrm>
        </p:grpSpPr>
        <p:graphicFrame>
          <p:nvGraphicFramePr>
            <p:cNvPr id="13" name="Chart 12">
              <a:extLst>
                <a:ext uri="{FF2B5EF4-FFF2-40B4-BE49-F238E27FC236}">
                  <a16:creationId xmlns:a16="http://schemas.microsoft.com/office/drawing/2014/main" id="{6AFECA56-E919-42E8-9A20-8EFFB4A1FE19}"/>
                </a:ext>
              </a:extLst>
            </p:cNvPr>
            <p:cNvGraphicFramePr/>
            <p:nvPr/>
          </p:nvGraphicFramePr>
          <p:xfrm>
            <a:off x="2772033" y="1356851"/>
            <a:ext cx="1371600" cy="1706359"/>
          </p:xfrm>
          <a:graphic>
            <a:graphicData uri="http://schemas.openxmlformats.org/drawingml/2006/chart">
              <c:chart xmlns:c="http://schemas.openxmlformats.org/drawingml/2006/chart" xmlns:r="http://schemas.openxmlformats.org/officeDocument/2006/relationships" r:id="rId9"/>
            </a:graphicData>
          </a:graphic>
        </p:graphicFrame>
        <p:cxnSp>
          <p:nvCxnSpPr>
            <p:cNvPr id="14" name="Straight Arrow Connector 13">
              <a:extLst>
                <a:ext uri="{FF2B5EF4-FFF2-40B4-BE49-F238E27FC236}">
                  <a16:creationId xmlns:a16="http://schemas.microsoft.com/office/drawing/2014/main" id="{68DA28E5-518E-49FF-8DA2-42F169095869}"/>
                </a:ext>
              </a:extLst>
            </p:cNvPr>
            <p:cNvCxnSpPr/>
            <p:nvPr/>
          </p:nvCxnSpPr>
          <p:spPr>
            <a:xfrm>
              <a:off x="3457833" y="3165990"/>
              <a:ext cx="0" cy="731520"/>
            </a:xfrm>
            <a:prstGeom prst="straightConnector1">
              <a:avLst/>
            </a:prstGeom>
            <a:noFill/>
            <a:ln w="19050" cap="flat" cmpd="sng" algn="ctr">
              <a:solidFill>
                <a:srgbClr val="0595D5"/>
              </a:solidFill>
              <a:prstDash val="solid"/>
              <a:tailEnd type="triangle"/>
            </a:ln>
            <a:effectLst/>
          </p:spPr>
        </p:cxnSp>
      </p:grpSp>
      <p:grpSp>
        <p:nvGrpSpPr>
          <p:cNvPr id="15" name="Group 14">
            <a:extLst>
              <a:ext uri="{FF2B5EF4-FFF2-40B4-BE49-F238E27FC236}">
                <a16:creationId xmlns:a16="http://schemas.microsoft.com/office/drawing/2014/main" id="{477E3EB4-7F4C-4800-8D19-2280C40A2B66}"/>
              </a:ext>
            </a:extLst>
          </p:cNvPr>
          <p:cNvGrpSpPr/>
          <p:nvPr/>
        </p:nvGrpSpPr>
        <p:grpSpPr>
          <a:xfrm>
            <a:off x="6840104" y="1606983"/>
            <a:ext cx="1371600" cy="2540656"/>
            <a:chOff x="5888558" y="1356853"/>
            <a:chExt cx="1371600" cy="2540656"/>
          </a:xfrm>
        </p:grpSpPr>
        <p:graphicFrame>
          <p:nvGraphicFramePr>
            <p:cNvPr id="16" name="Chart 15">
              <a:extLst>
                <a:ext uri="{FF2B5EF4-FFF2-40B4-BE49-F238E27FC236}">
                  <a16:creationId xmlns:a16="http://schemas.microsoft.com/office/drawing/2014/main" id="{050ACD2A-D79D-4CDD-AC6F-A2C7CEA384A8}"/>
                </a:ext>
              </a:extLst>
            </p:cNvPr>
            <p:cNvGraphicFramePr/>
            <p:nvPr/>
          </p:nvGraphicFramePr>
          <p:xfrm>
            <a:off x="5888558" y="1356853"/>
            <a:ext cx="1371600" cy="1706359"/>
          </p:xfrm>
          <a:graphic>
            <a:graphicData uri="http://schemas.openxmlformats.org/drawingml/2006/chart">
              <c:chart xmlns:c="http://schemas.openxmlformats.org/drawingml/2006/chart" xmlns:r="http://schemas.openxmlformats.org/officeDocument/2006/relationships" r:id="rId10"/>
            </a:graphicData>
          </a:graphic>
        </p:graphicFrame>
        <p:cxnSp>
          <p:nvCxnSpPr>
            <p:cNvPr id="17" name="Straight Arrow Connector 16">
              <a:extLst>
                <a:ext uri="{FF2B5EF4-FFF2-40B4-BE49-F238E27FC236}">
                  <a16:creationId xmlns:a16="http://schemas.microsoft.com/office/drawing/2014/main" id="{DC8199E0-5F1B-4112-9DE1-CC7155080785}"/>
                </a:ext>
              </a:extLst>
            </p:cNvPr>
            <p:cNvCxnSpPr/>
            <p:nvPr/>
          </p:nvCxnSpPr>
          <p:spPr>
            <a:xfrm>
              <a:off x="6574358" y="3165989"/>
              <a:ext cx="0" cy="731520"/>
            </a:xfrm>
            <a:prstGeom prst="straightConnector1">
              <a:avLst/>
            </a:prstGeom>
            <a:noFill/>
            <a:ln w="19050" cap="flat" cmpd="sng" algn="ctr">
              <a:solidFill>
                <a:srgbClr val="416D9B"/>
              </a:solidFill>
              <a:prstDash val="solid"/>
              <a:tailEnd type="triangle"/>
            </a:ln>
            <a:effectLst/>
          </p:spPr>
        </p:cxnSp>
      </p:grpSp>
      <p:grpSp>
        <p:nvGrpSpPr>
          <p:cNvPr id="18" name="Group 17">
            <a:extLst>
              <a:ext uri="{FF2B5EF4-FFF2-40B4-BE49-F238E27FC236}">
                <a16:creationId xmlns:a16="http://schemas.microsoft.com/office/drawing/2014/main" id="{F56180B6-A53D-412B-B45E-76C7586E484F}"/>
              </a:ext>
            </a:extLst>
          </p:cNvPr>
          <p:cNvGrpSpPr/>
          <p:nvPr/>
        </p:nvGrpSpPr>
        <p:grpSpPr>
          <a:xfrm>
            <a:off x="9002919" y="1606982"/>
            <a:ext cx="1371600" cy="2540656"/>
            <a:chOff x="7744050" y="1356852"/>
            <a:chExt cx="1371600" cy="2540656"/>
          </a:xfrm>
        </p:grpSpPr>
        <p:graphicFrame>
          <p:nvGraphicFramePr>
            <p:cNvPr id="19" name="Chart 18">
              <a:extLst>
                <a:ext uri="{FF2B5EF4-FFF2-40B4-BE49-F238E27FC236}">
                  <a16:creationId xmlns:a16="http://schemas.microsoft.com/office/drawing/2014/main" id="{A0892A12-CA0C-4906-8C48-5C5F4C7E5376}"/>
                </a:ext>
              </a:extLst>
            </p:cNvPr>
            <p:cNvGraphicFramePr/>
            <p:nvPr/>
          </p:nvGraphicFramePr>
          <p:xfrm>
            <a:off x="7744050" y="1356852"/>
            <a:ext cx="1371600" cy="1706359"/>
          </p:xfrm>
          <a:graphic>
            <a:graphicData uri="http://schemas.openxmlformats.org/drawingml/2006/chart">
              <c:chart xmlns:c="http://schemas.openxmlformats.org/drawingml/2006/chart" xmlns:r="http://schemas.openxmlformats.org/officeDocument/2006/relationships" r:id="rId11"/>
            </a:graphicData>
          </a:graphic>
        </p:graphicFrame>
        <p:cxnSp>
          <p:nvCxnSpPr>
            <p:cNvPr id="20" name="Straight Arrow Connector 19">
              <a:extLst>
                <a:ext uri="{FF2B5EF4-FFF2-40B4-BE49-F238E27FC236}">
                  <a16:creationId xmlns:a16="http://schemas.microsoft.com/office/drawing/2014/main" id="{FC1ADBD7-C7E8-4631-933B-60962686FE42}"/>
                </a:ext>
              </a:extLst>
            </p:cNvPr>
            <p:cNvCxnSpPr/>
            <p:nvPr/>
          </p:nvCxnSpPr>
          <p:spPr>
            <a:xfrm>
              <a:off x="8429850" y="3165988"/>
              <a:ext cx="0" cy="731520"/>
            </a:xfrm>
            <a:prstGeom prst="straightConnector1">
              <a:avLst/>
            </a:prstGeom>
            <a:noFill/>
            <a:ln w="19050" cap="flat" cmpd="sng" algn="ctr">
              <a:solidFill>
                <a:srgbClr val="FFC000"/>
              </a:solidFill>
              <a:prstDash val="solid"/>
              <a:tailEnd type="triangle"/>
            </a:ln>
            <a:effectLst/>
          </p:spPr>
        </p:cxnSp>
      </p:grpSp>
      <p:grpSp>
        <p:nvGrpSpPr>
          <p:cNvPr id="21" name="Group 20">
            <a:extLst>
              <a:ext uri="{FF2B5EF4-FFF2-40B4-BE49-F238E27FC236}">
                <a16:creationId xmlns:a16="http://schemas.microsoft.com/office/drawing/2014/main" id="{A76858F2-093D-4687-A550-23C6868615EE}"/>
              </a:ext>
            </a:extLst>
          </p:cNvPr>
          <p:cNvGrpSpPr/>
          <p:nvPr/>
        </p:nvGrpSpPr>
        <p:grpSpPr>
          <a:xfrm>
            <a:off x="2450514" y="4609408"/>
            <a:ext cx="2286000" cy="1436351"/>
            <a:chOff x="1351140" y="4523869"/>
            <a:chExt cx="2286000" cy="1436351"/>
          </a:xfrm>
        </p:grpSpPr>
        <p:cxnSp>
          <p:nvCxnSpPr>
            <p:cNvPr id="22" name="Straight Connector 21">
              <a:extLst>
                <a:ext uri="{FF2B5EF4-FFF2-40B4-BE49-F238E27FC236}">
                  <a16:creationId xmlns:a16="http://schemas.microsoft.com/office/drawing/2014/main" id="{EDC1FEED-2301-4DF1-ADFC-2C94FA89D17E}"/>
                </a:ext>
              </a:extLst>
            </p:cNvPr>
            <p:cNvCxnSpPr/>
            <p:nvPr/>
          </p:nvCxnSpPr>
          <p:spPr>
            <a:xfrm>
              <a:off x="1351140" y="4523869"/>
              <a:ext cx="2286000" cy="9833"/>
            </a:xfrm>
            <a:prstGeom prst="line">
              <a:avLst/>
            </a:prstGeom>
            <a:noFill/>
            <a:ln w="19050" cap="flat" cmpd="sng" algn="ctr">
              <a:solidFill>
                <a:srgbClr val="0595D5"/>
              </a:solidFill>
              <a:prstDash val="solid"/>
            </a:ln>
            <a:effectLst/>
          </p:spPr>
        </p:cxnSp>
        <p:cxnSp>
          <p:nvCxnSpPr>
            <p:cNvPr id="23" name="Straight Connector 22">
              <a:extLst>
                <a:ext uri="{FF2B5EF4-FFF2-40B4-BE49-F238E27FC236}">
                  <a16:creationId xmlns:a16="http://schemas.microsoft.com/office/drawing/2014/main" id="{9D9E7ED1-583F-48A7-8A2E-59A926C0DF15}"/>
                </a:ext>
              </a:extLst>
            </p:cNvPr>
            <p:cNvCxnSpPr/>
            <p:nvPr/>
          </p:nvCxnSpPr>
          <p:spPr>
            <a:xfrm flipH="1">
              <a:off x="2511472" y="4572710"/>
              <a:ext cx="956" cy="457200"/>
            </a:xfrm>
            <a:prstGeom prst="line">
              <a:avLst/>
            </a:prstGeom>
            <a:noFill/>
            <a:ln w="19050" cap="flat" cmpd="sng" algn="ctr">
              <a:solidFill>
                <a:srgbClr val="0595D5"/>
              </a:solidFill>
              <a:prstDash val="dash"/>
              <a:tailEnd type="oval" w="lg" len="lg"/>
            </a:ln>
            <a:effectLst/>
          </p:spPr>
        </p:cxnSp>
        <p:sp>
          <p:nvSpPr>
            <p:cNvPr id="24" name="TextBox 23">
              <a:extLst>
                <a:ext uri="{FF2B5EF4-FFF2-40B4-BE49-F238E27FC236}">
                  <a16:creationId xmlns:a16="http://schemas.microsoft.com/office/drawing/2014/main" id="{C7F66C62-1E41-4E8A-87FB-9B9342AF482A}"/>
                </a:ext>
              </a:extLst>
            </p:cNvPr>
            <p:cNvSpPr txBox="1"/>
            <p:nvPr/>
          </p:nvSpPr>
          <p:spPr>
            <a:xfrm>
              <a:off x="1825672" y="5129223"/>
              <a:ext cx="1371600" cy="830997"/>
            </a:xfrm>
            <a:prstGeom prst="rect">
              <a:avLst/>
            </a:prstGeom>
            <a:noFill/>
          </p:spPr>
          <p:txBody>
            <a:bodyPr wrap="square" lIns="0" r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000000">
                      <a:lumMod val="65000"/>
                      <a:lumOff val="35000"/>
                    </a:srgbClr>
                  </a:solidFill>
                  <a:effectLst/>
                  <a:uLnTx/>
                  <a:uFillTx/>
                  <a:latin typeface="Century Gothic" panose="020B0502020202020204" pitchFamily="34" charset="0"/>
                </a:rPr>
                <a:t>Craft Training</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000000">
                      <a:lumMod val="65000"/>
                      <a:lumOff val="35000"/>
                    </a:srgbClr>
                  </a:solidFill>
                  <a:effectLst/>
                  <a:uLnTx/>
                  <a:uFillTx/>
                  <a:latin typeface="Century Gothic" panose="020B0502020202020204" pitchFamily="34" charset="0"/>
                </a:rPr>
                <a:t>±4 years for minimal competency</a:t>
              </a:r>
            </a:p>
          </p:txBody>
        </p:sp>
      </p:grpSp>
      <p:grpSp>
        <p:nvGrpSpPr>
          <p:cNvPr id="25" name="Group 24">
            <a:extLst>
              <a:ext uri="{FF2B5EF4-FFF2-40B4-BE49-F238E27FC236}">
                <a16:creationId xmlns:a16="http://schemas.microsoft.com/office/drawing/2014/main" id="{29D97A50-30CF-4244-AA9C-CEDCBD646C5B}"/>
              </a:ext>
            </a:extLst>
          </p:cNvPr>
          <p:cNvGrpSpPr/>
          <p:nvPr/>
        </p:nvGrpSpPr>
        <p:grpSpPr>
          <a:xfrm>
            <a:off x="4898629" y="4619726"/>
            <a:ext cx="2834640" cy="1509436"/>
            <a:chOff x="3799255" y="4534188"/>
            <a:chExt cx="2834640" cy="1509436"/>
          </a:xfrm>
        </p:grpSpPr>
        <p:cxnSp>
          <p:nvCxnSpPr>
            <p:cNvPr id="26" name="Straight Connector 25">
              <a:extLst>
                <a:ext uri="{FF2B5EF4-FFF2-40B4-BE49-F238E27FC236}">
                  <a16:creationId xmlns:a16="http://schemas.microsoft.com/office/drawing/2014/main" id="{C7B8F857-0690-4D54-A17D-9BA95C40B1F0}"/>
                </a:ext>
              </a:extLst>
            </p:cNvPr>
            <p:cNvCxnSpPr/>
            <p:nvPr/>
          </p:nvCxnSpPr>
          <p:spPr>
            <a:xfrm>
              <a:off x="3799255" y="4534188"/>
              <a:ext cx="2834640" cy="9833"/>
            </a:xfrm>
            <a:prstGeom prst="line">
              <a:avLst/>
            </a:prstGeom>
            <a:noFill/>
            <a:ln w="19050" cap="flat" cmpd="sng" algn="ctr">
              <a:solidFill>
                <a:srgbClr val="416D9B"/>
              </a:solidFill>
              <a:prstDash val="solid"/>
            </a:ln>
            <a:effectLst/>
          </p:spPr>
        </p:cxnSp>
        <p:cxnSp>
          <p:nvCxnSpPr>
            <p:cNvPr id="27" name="Straight Connector 26">
              <a:extLst>
                <a:ext uri="{FF2B5EF4-FFF2-40B4-BE49-F238E27FC236}">
                  <a16:creationId xmlns:a16="http://schemas.microsoft.com/office/drawing/2014/main" id="{6D0DB7C3-EF2D-4ED9-81E4-8FE53EAEBE0F}"/>
                </a:ext>
              </a:extLst>
            </p:cNvPr>
            <p:cNvCxnSpPr/>
            <p:nvPr/>
          </p:nvCxnSpPr>
          <p:spPr>
            <a:xfrm flipH="1">
              <a:off x="5391715" y="4572237"/>
              <a:ext cx="956" cy="457200"/>
            </a:xfrm>
            <a:prstGeom prst="line">
              <a:avLst/>
            </a:prstGeom>
            <a:noFill/>
            <a:ln w="19050" cap="flat" cmpd="sng" algn="ctr">
              <a:solidFill>
                <a:srgbClr val="416D9B"/>
              </a:solidFill>
              <a:prstDash val="dash"/>
              <a:tailEnd type="oval" w="lg" len="lg"/>
            </a:ln>
            <a:effectLst/>
          </p:spPr>
        </p:cxnSp>
        <p:sp>
          <p:nvSpPr>
            <p:cNvPr id="28" name="TextBox 27">
              <a:extLst>
                <a:ext uri="{FF2B5EF4-FFF2-40B4-BE49-F238E27FC236}">
                  <a16:creationId xmlns:a16="http://schemas.microsoft.com/office/drawing/2014/main" id="{00ABDE32-74AF-4A53-A4DB-6B7C968089D4}"/>
                </a:ext>
              </a:extLst>
            </p:cNvPr>
            <p:cNvSpPr txBox="1"/>
            <p:nvPr/>
          </p:nvSpPr>
          <p:spPr>
            <a:xfrm>
              <a:off x="4340155" y="5129224"/>
              <a:ext cx="2103120" cy="914400"/>
            </a:xfrm>
            <a:prstGeom prst="rect">
              <a:avLst/>
            </a:prstGeom>
            <a:noFill/>
          </p:spPr>
          <p:txBody>
            <a:bodyPr wrap="square" lIns="0" r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191919">
                      <a:lumMod val="65000"/>
                      <a:lumOff val="35000"/>
                    </a:srgbClr>
                  </a:solidFill>
                  <a:effectLst/>
                  <a:uLnTx/>
                  <a:uFillTx/>
                  <a:latin typeface="Century Gothic" panose="020B0502020202020204" pitchFamily="34" charset="0"/>
                </a:rPr>
                <a:t>Journey-Level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91919">
                      <a:lumMod val="65000"/>
                      <a:lumOff val="35000"/>
                    </a:srgbClr>
                  </a:solidFill>
                  <a:effectLst/>
                  <a:uLnTx/>
                  <a:uFillTx/>
                  <a:latin typeface="Century Gothic" panose="020B0502020202020204" pitchFamily="34" charset="0"/>
                </a:rPr>
                <a:t>Additional 3-5 years to become competent, productive &amp; experienced</a:t>
              </a:r>
            </a:p>
          </p:txBody>
        </p:sp>
      </p:grpSp>
      <p:grpSp>
        <p:nvGrpSpPr>
          <p:cNvPr id="29" name="Group 28">
            <a:extLst>
              <a:ext uri="{FF2B5EF4-FFF2-40B4-BE49-F238E27FC236}">
                <a16:creationId xmlns:a16="http://schemas.microsoft.com/office/drawing/2014/main" id="{5263F92F-22AE-4B4E-A531-93A7A9BF0BBD}"/>
              </a:ext>
            </a:extLst>
          </p:cNvPr>
          <p:cNvGrpSpPr/>
          <p:nvPr/>
        </p:nvGrpSpPr>
        <p:grpSpPr>
          <a:xfrm>
            <a:off x="7884593" y="4617499"/>
            <a:ext cx="2132740" cy="1504318"/>
            <a:chOff x="6785219" y="4531961"/>
            <a:chExt cx="2132740" cy="1504318"/>
          </a:xfrm>
        </p:grpSpPr>
        <p:cxnSp>
          <p:nvCxnSpPr>
            <p:cNvPr id="30" name="Straight Connector 29">
              <a:extLst>
                <a:ext uri="{FF2B5EF4-FFF2-40B4-BE49-F238E27FC236}">
                  <a16:creationId xmlns:a16="http://schemas.microsoft.com/office/drawing/2014/main" id="{66475579-C6FE-4EB6-81D5-CEB720F6ACD6}"/>
                </a:ext>
              </a:extLst>
            </p:cNvPr>
            <p:cNvCxnSpPr/>
            <p:nvPr/>
          </p:nvCxnSpPr>
          <p:spPr>
            <a:xfrm>
              <a:off x="6814839" y="4531961"/>
              <a:ext cx="2103120" cy="9833"/>
            </a:xfrm>
            <a:prstGeom prst="line">
              <a:avLst/>
            </a:prstGeom>
            <a:noFill/>
            <a:ln w="19050" cap="flat" cmpd="sng" algn="ctr">
              <a:solidFill>
                <a:srgbClr val="FFC000"/>
              </a:solidFill>
              <a:prstDash val="solid"/>
              <a:tailEnd type="triangle" w="lg" len="lg"/>
            </a:ln>
            <a:effectLst/>
          </p:spPr>
        </p:cxnSp>
        <p:cxnSp>
          <p:nvCxnSpPr>
            <p:cNvPr id="31" name="Straight Connector 30">
              <a:extLst>
                <a:ext uri="{FF2B5EF4-FFF2-40B4-BE49-F238E27FC236}">
                  <a16:creationId xmlns:a16="http://schemas.microsoft.com/office/drawing/2014/main" id="{E8CB6DDA-21FB-4A45-AE35-5953750D432C}"/>
                </a:ext>
              </a:extLst>
            </p:cNvPr>
            <p:cNvCxnSpPr/>
            <p:nvPr/>
          </p:nvCxnSpPr>
          <p:spPr>
            <a:xfrm flipH="1">
              <a:off x="7744383" y="4579233"/>
              <a:ext cx="956" cy="457200"/>
            </a:xfrm>
            <a:prstGeom prst="line">
              <a:avLst/>
            </a:prstGeom>
            <a:noFill/>
            <a:ln w="19050" cap="flat" cmpd="sng" algn="ctr">
              <a:solidFill>
                <a:srgbClr val="FFC000"/>
              </a:solidFill>
              <a:prstDash val="dash"/>
              <a:tailEnd type="oval" w="lg" len="lg"/>
            </a:ln>
            <a:effectLst/>
          </p:spPr>
        </p:cxnSp>
        <p:sp>
          <p:nvSpPr>
            <p:cNvPr id="32" name="TextBox 31">
              <a:extLst>
                <a:ext uri="{FF2B5EF4-FFF2-40B4-BE49-F238E27FC236}">
                  <a16:creationId xmlns:a16="http://schemas.microsoft.com/office/drawing/2014/main" id="{5939C3BA-1FFB-48B1-B3CD-4527728B7485}"/>
                </a:ext>
              </a:extLst>
            </p:cNvPr>
            <p:cNvSpPr txBox="1"/>
            <p:nvPr/>
          </p:nvSpPr>
          <p:spPr>
            <a:xfrm>
              <a:off x="6785219" y="5121879"/>
              <a:ext cx="1920240" cy="914400"/>
            </a:xfrm>
            <a:prstGeom prst="rect">
              <a:avLst/>
            </a:prstGeom>
            <a:noFill/>
          </p:spPr>
          <p:txBody>
            <a:bodyPr wrap="square" lIns="0" r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191919">
                      <a:lumMod val="65000"/>
                      <a:lumOff val="35000"/>
                    </a:srgbClr>
                  </a:solidFill>
                  <a:effectLst/>
                  <a:uLnTx/>
                  <a:uFillTx/>
                  <a:latin typeface="Century Gothic" panose="020B0502020202020204" pitchFamily="34" charset="0"/>
                </a:rPr>
                <a:t>Seasoned Professional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91919">
                      <a:lumMod val="65000"/>
                      <a:lumOff val="35000"/>
                    </a:srgbClr>
                  </a:solidFill>
                  <a:effectLst/>
                  <a:uLnTx/>
                  <a:uFillTx/>
                  <a:latin typeface="Century Gothic" panose="020B0502020202020204" pitchFamily="34" charset="0"/>
                </a:rPr>
                <a:t>How long until journey-level workers are ready to replace retiring workers?</a:t>
              </a:r>
            </a:p>
          </p:txBody>
        </p:sp>
      </p:grpSp>
      <p:grpSp>
        <p:nvGrpSpPr>
          <p:cNvPr id="33" name="Group 32">
            <a:extLst>
              <a:ext uri="{FF2B5EF4-FFF2-40B4-BE49-F238E27FC236}">
                <a16:creationId xmlns:a16="http://schemas.microsoft.com/office/drawing/2014/main" id="{5EE17D4F-1BDF-4ED1-9A9E-C590BD32F1EE}"/>
              </a:ext>
            </a:extLst>
          </p:cNvPr>
          <p:cNvGrpSpPr/>
          <p:nvPr/>
        </p:nvGrpSpPr>
        <p:grpSpPr>
          <a:xfrm>
            <a:off x="1522360" y="4570379"/>
            <a:ext cx="1142838" cy="1470670"/>
            <a:chOff x="422986" y="4484841"/>
            <a:chExt cx="1142838" cy="1470670"/>
          </a:xfrm>
        </p:grpSpPr>
        <p:cxnSp>
          <p:nvCxnSpPr>
            <p:cNvPr id="34" name="Straight Connector 33">
              <a:extLst>
                <a:ext uri="{FF2B5EF4-FFF2-40B4-BE49-F238E27FC236}">
                  <a16:creationId xmlns:a16="http://schemas.microsoft.com/office/drawing/2014/main" id="{EF2F9C12-AD00-4AE8-AAC3-F9892EBB7B25}"/>
                </a:ext>
              </a:extLst>
            </p:cNvPr>
            <p:cNvCxnSpPr/>
            <p:nvPr/>
          </p:nvCxnSpPr>
          <p:spPr>
            <a:xfrm flipH="1">
              <a:off x="993058" y="4484841"/>
              <a:ext cx="962" cy="548640"/>
            </a:xfrm>
            <a:prstGeom prst="line">
              <a:avLst/>
            </a:prstGeom>
            <a:noFill/>
            <a:ln w="19050" cap="flat" cmpd="sng" algn="ctr">
              <a:solidFill>
                <a:srgbClr val="92D050"/>
              </a:solidFill>
              <a:prstDash val="dash"/>
              <a:tailEnd type="oval" w="lg" len="lg"/>
            </a:ln>
            <a:effectLst/>
          </p:spPr>
        </p:cxnSp>
        <p:sp>
          <p:nvSpPr>
            <p:cNvPr id="35" name="TextBox 34">
              <a:extLst>
                <a:ext uri="{FF2B5EF4-FFF2-40B4-BE49-F238E27FC236}">
                  <a16:creationId xmlns:a16="http://schemas.microsoft.com/office/drawing/2014/main" id="{F621D814-6D79-4641-BD85-63AF574EE0C2}"/>
                </a:ext>
              </a:extLst>
            </p:cNvPr>
            <p:cNvSpPr txBox="1"/>
            <p:nvPr/>
          </p:nvSpPr>
          <p:spPr>
            <a:xfrm>
              <a:off x="422986" y="5124514"/>
              <a:ext cx="1142838" cy="830997"/>
            </a:xfrm>
            <a:prstGeom prst="rect">
              <a:avLst/>
            </a:prstGeom>
            <a:noFill/>
          </p:spPr>
          <p:txBody>
            <a:bodyPr wrap="square" lIns="0" r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191919">
                      <a:lumMod val="65000"/>
                      <a:lumOff val="35000"/>
                    </a:srgbClr>
                  </a:solidFill>
                  <a:effectLst/>
                  <a:uLnTx/>
                  <a:uFillTx/>
                  <a:latin typeface="Century Gothic" panose="020B0502020202020204" pitchFamily="34" charset="0"/>
                </a:rPr>
                <a:t>Enters Industry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91919">
                      <a:lumMod val="65000"/>
                      <a:lumOff val="35000"/>
                    </a:srgbClr>
                  </a:solidFill>
                  <a:effectLst/>
                  <a:uLnTx/>
                  <a:uFillTx/>
                  <a:latin typeface="Century Gothic" panose="020B0502020202020204" pitchFamily="34" charset="0"/>
                </a:rPr>
                <a:t>New hire begins craft training</a:t>
              </a:r>
            </a:p>
          </p:txBody>
        </p:sp>
      </p:grpSp>
      <p:grpSp>
        <p:nvGrpSpPr>
          <p:cNvPr id="36" name="Group 35">
            <a:extLst>
              <a:ext uri="{FF2B5EF4-FFF2-40B4-BE49-F238E27FC236}">
                <a16:creationId xmlns:a16="http://schemas.microsoft.com/office/drawing/2014/main" id="{2CC3D04F-4DD7-4FD0-A010-D655BE627794}"/>
              </a:ext>
            </a:extLst>
          </p:cNvPr>
          <p:cNvGrpSpPr/>
          <p:nvPr/>
        </p:nvGrpSpPr>
        <p:grpSpPr>
          <a:xfrm>
            <a:off x="7702739" y="3184008"/>
            <a:ext cx="895536" cy="988411"/>
            <a:chOff x="7376994" y="2979597"/>
            <a:chExt cx="895536" cy="988411"/>
          </a:xfrm>
        </p:grpSpPr>
        <p:sp>
          <p:nvSpPr>
            <p:cNvPr id="37" name="TextBox 36">
              <a:extLst>
                <a:ext uri="{FF2B5EF4-FFF2-40B4-BE49-F238E27FC236}">
                  <a16:creationId xmlns:a16="http://schemas.microsoft.com/office/drawing/2014/main" id="{D2FEA260-BF38-462D-B988-59614D0DCFB6}"/>
                </a:ext>
              </a:extLst>
            </p:cNvPr>
            <p:cNvSpPr txBox="1"/>
            <p:nvPr/>
          </p:nvSpPr>
          <p:spPr>
            <a:xfrm>
              <a:off x="7376994" y="2979597"/>
              <a:ext cx="895536"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C00000"/>
                  </a:solidFill>
                  <a:effectLst/>
                  <a:uLnTx/>
                  <a:uFillTx/>
                  <a:latin typeface="Century Gothic" panose="020B0502020202020204" pitchFamily="34" charset="0"/>
                </a:rPr>
                <a:t>Last Baby Boomers turn 65</a:t>
              </a:r>
              <a:endParaRPr kumimoji="0" lang="en-US" sz="1200" b="0" i="0" u="none" strike="noStrike" kern="0" cap="none" spc="0" normalizeH="0" baseline="0" noProof="0">
                <a:ln>
                  <a:noFill/>
                </a:ln>
                <a:solidFill>
                  <a:srgbClr val="C00000"/>
                </a:solidFill>
                <a:effectLst/>
                <a:uLnTx/>
                <a:uFillTx/>
                <a:latin typeface="Century Gothic" panose="020B0502020202020204" pitchFamily="34" charset="0"/>
              </a:endParaRPr>
            </a:p>
          </p:txBody>
        </p:sp>
        <p:cxnSp>
          <p:nvCxnSpPr>
            <p:cNvPr id="38" name="Straight Connector 37">
              <a:extLst>
                <a:ext uri="{FF2B5EF4-FFF2-40B4-BE49-F238E27FC236}">
                  <a16:creationId xmlns:a16="http://schemas.microsoft.com/office/drawing/2014/main" id="{DEC312E3-C564-448A-898A-2F3B1E667CA3}"/>
                </a:ext>
              </a:extLst>
            </p:cNvPr>
            <p:cNvCxnSpPr/>
            <p:nvPr/>
          </p:nvCxnSpPr>
          <p:spPr>
            <a:xfrm flipV="1">
              <a:off x="7829822" y="3693688"/>
              <a:ext cx="1" cy="274320"/>
            </a:xfrm>
            <a:prstGeom prst="line">
              <a:avLst/>
            </a:prstGeom>
            <a:noFill/>
            <a:ln w="19050" cap="flat" cmpd="sng" algn="ctr">
              <a:solidFill>
                <a:srgbClr val="C00000"/>
              </a:solidFill>
              <a:prstDash val="dash"/>
              <a:tailEnd type="oval" w="lg" len="lg"/>
            </a:ln>
            <a:effectLst/>
          </p:spPr>
        </p:cxnSp>
      </p:grpSp>
      <p:sp>
        <p:nvSpPr>
          <p:cNvPr id="4" name="Title 3">
            <a:extLst>
              <a:ext uri="{FF2B5EF4-FFF2-40B4-BE49-F238E27FC236}">
                <a16:creationId xmlns:a16="http://schemas.microsoft.com/office/drawing/2014/main" id="{01433761-649C-564E-B0AE-F470047E4D00}"/>
              </a:ext>
            </a:extLst>
          </p:cNvPr>
          <p:cNvSpPr>
            <a:spLocks noGrp="1"/>
          </p:cNvSpPr>
          <p:nvPr>
            <p:ph type="title"/>
          </p:nvPr>
        </p:nvSpPr>
        <p:spPr/>
        <p:txBody>
          <a:bodyPr>
            <a:normAutofit/>
          </a:bodyPr>
          <a:lstStyle/>
          <a:p>
            <a:r>
              <a:rPr lang="en-US" sz="3200"/>
              <a:t>EFFECT OF AGING WORKFORCE AND ATTRITION</a:t>
            </a:r>
          </a:p>
        </p:txBody>
      </p:sp>
    </p:spTree>
    <p:extLst>
      <p:ext uri="{BB962C8B-B14F-4D97-AF65-F5344CB8AC3E}">
        <p14:creationId xmlns:p14="http://schemas.microsoft.com/office/powerpoint/2010/main" val="637211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E7A46B6-13B0-4098-BEAC-FC3D3760F623}"/>
              </a:ext>
            </a:extLst>
          </p:cNvPr>
          <p:cNvPicPr>
            <a:picLocks noChangeAspect="1"/>
          </p:cNvPicPr>
          <p:nvPr/>
        </p:nvPicPr>
        <p:blipFill rotWithShape="1">
          <a:blip r:embed="rId2">
            <a:extLst>
              <a:ext uri="{28A0092B-C50C-407E-A947-70E740481C1C}">
                <a14:useLocalDpi xmlns:a14="http://schemas.microsoft.com/office/drawing/2010/main" val="0"/>
              </a:ext>
            </a:extLst>
          </a:blip>
          <a:srcRect t="12529" b="14541"/>
          <a:stretch/>
        </p:blipFill>
        <p:spPr>
          <a:xfrm>
            <a:off x="1524000" y="1586516"/>
            <a:ext cx="9144000" cy="3896227"/>
          </a:xfrm>
          <a:prstGeom prst="rect">
            <a:avLst/>
          </a:prstGeom>
        </p:spPr>
      </p:pic>
      <p:sp>
        <p:nvSpPr>
          <p:cNvPr id="4" name="Title 3">
            <a:extLst>
              <a:ext uri="{FF2B5EF4-FFF2-40B4-BE49-F238E27FC236}">
                <a16:creationId xmlns:a16="http://schemas.microsoft.com/office/drawing/2014/main" id="{598E7C60-4375-B943-820B-49B6B23203C9}"/>
              </a:ext>
            </a:extLst>
          </p:cNvPr>
          <p:cNvSpPr>
            <a:spLocks noGrp="1"/>
          </p:cNvSpPr>
          <p:nvPr>
            <p:ph type="title"/>
          </p:nvPr>
        </p:nvSpPr>
        <p:spPr/>
        <p:txBody>
          <a:bodyPr/>
          <a:lstStyle/>
          <a:p>
            <a:r>
              <a:rPr lang="en-US"/>
              <a:t>HOW CTE CAN HELP</a:t>
            </a:r>
          </a:p>
        </p:txBody>
      </p:sp>
    </p:spTree>
    <p:extLst>
      <p:ext uri="{BB962C8B-B14F-4D97-AF65-F5344CB8AC3E}">
        <p14:creationId xmlns:p14="http://schemas.microsoft.com/office/powerpoint/2010/main" val="322685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raftPro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377" y="8350"/>
            <a:ext cx="9144000" cy="6858000"/>
          </a:xfrm>
          <a:prstGeom prst="rect">
            <a:avLst/>
          </a:prstGeom>
        </p:spPr>
      </p:pic>
      <p:sp>
        <p:nvSpPr>
          <p:cNvPr id="6" name="TextBox 5"/>
          <p:cNvSpPr txBox="1"/>
          <p:nvPr/>
        </p:nvSpPr>
        <p:spPr>
          <a:xfrm>
            <a:off x="5740395" y="1950211"/>
            <a:ext cx="4101982" cy="4431360"/>
          </a:xfrm>
          <a:prstGeom prst="rect">
            <a:avLst/>
          </a:prstGeom>
          <a:noFill/>
        </p:spPr>
        <p:txBody>
          <a:bodyPr wrap="square" lIns="90822" tIns="45412" rIns="90822" bIns="45412" rtlCol="0">
            <a:spAutoFit/>
          </a:bodyPr>
          <a:lstStyle/>
          <a:p>
            <a:pPr marL="571500" indent="-571500" defTabSz="908308" eaLnBrk="0" hangingPunct="0">
              <a:spcBef>
                <a:spcPts val="1200"/>
              </a:spcBef>
              <a:spcAft>
                <a:spcPts val="1200"/>
              </a:spcAft>
              <a:buFont typeface="Wingdings" panose="05000000000000000000" pitchFamily="2" charset="2"/>
              <a:buChar char="ü"/>
            </a:pPr>
            <a:r>
              <a:rPr lang="en-US" sz="2800" dirty="0">
                <a:solidFill>
                  <a:prstClr val="white"/>
                </a:solidFill>
                <a:latin typeface="Century Gothic" panose="020B0502020202020204" pitchFamily="34" charset="0"/>
                <a:ea typeface="ＭＳ Ｐゴシック" charset="-128"/>
                <a:cs typeface="Arial Narrow"/>
              </a:rPr>
              <a:t>Career and Technical Education Revitalization</a:t>
            </a:r>
          </a:p>
          <a:p>
            <a:pPr marL="571500" indent="-571500" defTabSz="908308" eaLnBrk="0" hangingPunct="0">
              <a:spcBef>
                <a:spcPts val="1200"/>
              </a:spcBef>
              <a:spcAft>
                <a:spcPts val="1200"/>
              </a:spcAft>
              <a:buFont typeface="Wingdings" panose="05000000000000000000" pitchFamily="2" charset="2"/>
              <a:buChar char="ü"/>
            </a:pPr>
            <a:r>
              <a:rPr lang="en-US" sz="2800" dirty="0">
                <a:solidFill>
                  <a:prstClr val="white"/>
                </a:solidFill>
                <a:latin typeface="Century Gothic" panose="020B0502020202020204" pitchFamily="34" charset="0"/>
                <a:ea typeface="ＭＳ Ｐゴシック" charset="-128"/>
                <a:cs typeface="Arial Narrow"/>
              </a:rPr>
              <a:t>Youth Recruitment</a:t>
            </a:r>
          </a:p>
          <a:p>
            <a:pPr marL="571500" indent="-571500" defTabSz="908308" eaLnBrk="0" hangingPunct="0">
              <a:spcBef>
                <a:spcPts val="1200"/>
              </a:spcBef>
              <a:spcAft>
                <a:spcPts val="1200"/>
              </a:spcAft>
              <a:buFont typeface="Wingdings" panose="05000000000000000000" pitchFamily="2" charset="2"/>
              <a:buChar char="ü"/>
            </a:pPr>
            <a:r>
              <a:rPr lang="en-US" sz="2800" dirty="0">
                <a:solidFill>
                  <a:prstClr val="white"/>
                </a:solidFill>
                <a:latin typeface="Century Gothic" panose="020B0502020202020204" pitchFamily="34" charset="0"/>
                <a:ea typeface="ＭＳ Ｐゴシック" charset="-128"/>
                <a:cs typeface="Arial Narrow"/>
              </a:rPr>
              <a:t>Image Enhancement</a:t>
            </a:r>
          </a:p>
          <a:p>
            <a:pPr defTabSz="908308" eaLnBrk="0" hangingPunct="0"/>
            <a:endParaRPr lang="en-US" sz="3600" dirty="0">
              <a:solidFill>
                <a:prstClr val="white"/>
              </a:solidFill>
              <a:latin typeface="Arial Narrow"/>
              <a:ea typeface="ＭＳ Ｐゴシック" charset="-128"/>
              <a:cs typeface="Arial Narrow"/>
            </a:endParaRPr>
          </a:p>
        </p:txBody>
      </p:sp>
      <p:sp>
        <p:nvSpPr>
          <p:cNvPr id="7" name="Rectangle 6"/>
          <p:cNvSpPr/>
          <p:nvPr/>
        </p:nvSpPr>
        <p:spPr>
          <a:xfrm>
            <a:off x="5052262" y="494289"/>
            <a:ext cx="4672641" cy="1200329"/>
          </a:xfrm>
          <a:prstGeom prst="rect">
            <a:avLst/>
          </a:prstGeom>
        </p:spPr>
        <p:txBody>
          <a:bodyPr wrap="square">
            <a:spAutoFit/>
          </a:bodyPr>
          <a:lstStyle/>
          <a:p>
            <a:pPr defTabSz="908308" eaLnBrk="0" hangingPunct="0"/>
            <a:r>
              <a:rPr lang="en-US" sz="3600" b="1" dirty="0">
                <a:solidFill>
                  <a:srgbClr val="FFC000"/>
                </a:solidFill>
                <a:latin typeface="Century Gothic" panose="020B0502020202020204" pitchFamily="34" charset="0"/>
                <a:ea typeface="ＭＳ Ｐゴシック" charset="-128"/>
                <a:cs typeface="Arial Narrow"/>
              </a:rPr>
              <a:t>SO HOW DO WE GET THE PEOPLE?</a:t>
            </a:r>
          </a:p>
        </p:txBody>
      </p:sp>
    </p:spTree>
    <p:extLst>
      <p:ext uri="{BB962C8B-B14F-4D97-AF65-F5344CB8AC3E}">
        <p14:creationId xmlns:p14="http://schemas.microsoft.com/office/powerpoint/2010/main" val="423153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A5F434-DA0E-466C-B121-77BC4059E83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67688" y="1036320"/>
            <a:ext cx="4329654" cy="5603082"/>
          </a:xfrm>
        </p:spPr>
      </p:pic>
      <p:sp>
        <p:nvSpPr>
          <p:cNvPr id="6" name="TextBox 5">
            <a:extLst>
              <a:ext uri="{FF2B5EF4-FFF2-40B4-BE49-F238E27FC236}">
                <a16:creationId xmlns:a16="http://schemas.microsoft.com/office/drawing/2014/main" id="{9069A8E4-E283-4B62-8C47-EEB9A236A127}"/>
              </a:ext>
            </a:extLst>
          </p:cNvPr>
          <p:cNvSpPr txBox="1"/>
          <p:nvPr/>
        </p:nvSpPr>
        <p:spPr>
          <a:xfrm>
            <a:off x="1727200" y="2222481"/>
            <a:ext cx="4246880" cy="1569660"/>
          </a:xfrm>
          <a:prstGeom prst="rect">
            <a:avLst/>
          </a:prstGeom>
          <a:noFill/>
        </p:spPr>
        <p:txBody>
          <a:bodyPr wrap="square" rtlCol="0">
            <a:spAutoFit/>
          </a:bodyPr>
          <a:lstStyle/>
          <a:p>
            <a:r>
              <a:rPr lang="en-US" sz="3200" dirty="0">
                <a:solidFill>
                  <a:srgbClr val="00417A"/>
                </a:solidFill>
                <a:latin typeface="Century Gothic" panose="020B0502020202020204" pitchFamily="34" charset="0"/>
              </a:rPr>
              <a:t>You can’t change it unless you believe it and speak it!</a:t>
            </a:r>
          </a:p>
        </p:txBody>
      </p:sp>
      <p:sp>
        <p:nvSpPr>
          <p:cNvPr id="7" name="TextBox 6">
            <a:extLst>
              <a:ext uri="{FF2B5EF4-FFF2-40B4-BE49-F238E27FC236}">
                <a16:creationId xmlns:a16="http://schemas.microsoft.com/office/drawing/2014/main" id="{8B1ADC59-6BEC-40A0-9189-AD77D17CFC7E}"/>
              </a:ext>
            </a:extLst>
          </p:cNvPr>
          <p:cNvSpPr txBox="1"/>
          <p:nvPr/>
        </p:nvSpPr>
        <p:spPr>
          <a:xfrm>
            <a:off x="1727200" y="236994"/>
            <a:ext cx="8940800" cy="707886"/>
          </a:xfrm>
          <a:prstGeom prst="rect">
            <a:avLst/>
          </a:prstGeom>
          <a:noFill/>
        </p:spPr>
        <p:txBody>
          <a:bodyPr wrap="square" rtlCol="0">
            <a:spAutoFit/>
          </a:bodyPr>
          <a:lstStyle/>
          <a:p>
            <a:r>
              <a:rPr lang="en-US" sz="4000" b="1" dirty="0">
                <a:solidFill>
                  <a:srgbClr val="00417A"/>
                </a:solidFill>
                <a:latin typeface="Century Gothic" panose="020B0502020202020204" pitchFamily="34" charset="0"/>
              </a:rPr>
              <a:t>BECOME AN INDUSTRY OF CHOICE</a:t>
            </a:r>
          </a:p>
        </p:txBody>
      </p:sp>
    </p:spTree>
    <p:extLst>
      <p:ext uri="{BB962C8B-B14F-4D97-AF65-F5344CB8AC3E}">
        <p14:creationId xmlns:p14="http://schemas.microsoft.com/office/powerpoint/2010/main" val="345435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txBox="1">
            <a:spLocks/>
          </p:cNvSpPr>
          <p:nvPr/>
        </p:nvSpPr>
        <p:spPr bwMode="auto">
          <a:xfrm>
            <a:off x="6719778" y="2511915"/>
            <a:ext cx="3090532" cy="1058217"/>
          </a:xfrm>
          <a:prstGeom prst="rect">
            <a:avLst/>
          </a:prstGeom>
          <a:noFill/>
          <a:ln w="9525">
            <a:noFill/>
            <a:miter lim="800000"/>
            <a:headEnd/>
            <a:tailEnd/>
          </a:ln>
        </p:spPr>
        <p:txBody>
          <a:bodyPr vert="horz" wrap="square" lIns="0" tIns="0" rIns="91440" bIns="0" numCol="1" anchor="t" anchorCtr="0" compatLnSpc="1">
            <a:prstTxWarp prst="textNoShape">
              <a:avLst/>
            </a:prstTxWarp>
          </a:bodyPr>
          <a:lstStyle>
            <a:lvl1pPr algn="l" rtl="0" eaLnBrk="0" fontAlgn="base" hangingPunct="0">
              <a:spcBef>
                <a:spcPct val="0"/>
              </a:spcBef>
              <a:spcAft>
                <a:spcPct val="0"/>
              </a:spcAft>
              <a:defRPr sz="2800" b="1">
                <a:solidFill>
                  <a:schemeClr val="tx2"/>
                </a:solidFill>
                <a:latin typeface="+mj-lt"/>
                <a:ea typeface="ＭＳ Ｐゴシック" pitchFamily="-112" charset="-128"/>
                <a:cs typeface="+mj-cs"/>
              </a:defRPr>
            </a:lvl1pPr>
            <a:lvl2pPr algn="l" rtl="0" eaLnBrk="0" fontAlgn="base" hangingPunct="0">
              <a:spcBef>
                <a:spcPct val="0"/>
              </a:spcBef>
              <a:spcAft>
                <a:spcPct val="0"/>
              </a:spcAft>
              <a:defRPr sz="3000" b="1">
                <a:solidFill>
                  <a:srgbClr val="0C297C"/>
                </a:solidFill>
                <a:latin typeface="Arial" charset="0"/>
                <a:ea typeface="ＭＳ Ｐゴシック" pitchFamily="-112" charset="-128"/>
              </a:defRPr>
            </a:lvl2pPr>
            <a:lvl3pPr algn="l" rtl="0" eaLnBrk="0" fontAlgn="base" hangingPunct="0">
              <a:spcBef>
                <a:spcPct val="0"/>
              </a:spcBef>
              <a:spcAft>
                <a:spcPct val="0"/>
              </a:spcAft>
              <a:defRPr sz="3000" b="1">
                <a:solidFill>
                  <a:srgbClr val="0C297C"/>
                </a:solidFill>
                <a:latin typeface="Arial" charset="0"/>
                <a:ea typeface="ＭＳ Ｐゴシック" pitchFamily="-112" charset="-128"/>
              </a:defRPr>
            </a:lvl3pPr>
            <a:lvl4pPr algn="l" rtl="0" eaLnBrk="0" fontAlgn="base" hangingPunct="0">
              <a:spcBef>
                <a:spcPct val="0"/>
              </a:spcBef>
              <a:spcAft>
                <a:spcPct val="0"/>
              </a:spcAft>
              <a:defRPr sz="3000" b="1">
                <a:solidFill>
                  <a:srgbClr val="0C297C"/>
                </a:solidFill>
                <a:latin typeface="Arial" charset="0"/>
                <a:ea typeface="ＭＳ Ｐゴシック" pitchFamily="-112" charset="-128"/>
              </a:defRPr>
            </a:lvl4pPr>
            <a:lvl5pPr algn="l" rtl="0" eaLnBrk="0" fontAlgn="base" hangingPunct="0">
              <a:spcBef>
                <a:spcPct val="0"/>
              </a:spcBef>
              <a:spcAft>
                <a:spcPct val="0"/>
              </a:spcAft>
              <a:defRPr sz="3000" b="1">
                <a:solidFill>
                  <a:srgbClr val="0C297C"/>
                </a:solidFill>
                <a:latin typeface="Arial" charset="0"/>
                <a:ea typeface="ＭＳ Ｐゴシック" pitchFamily="-112" charset="-128"/>
              </a:defRPr>
            </a:lvl5pPr>
            <a:lvl6pPr marL="457200" algn="l" rtl="0" fontAlgn="base">
              <a:spcBef>
                <a:spcPct val="0"/>
              </a:spcBef>
              <a:spcAft>
                <a:spcPct val="0"/>
              </a:spcAft>
              <a:defRPr sz="2800" b="1">
                <a:solidFill>
                  <a:srgbClr val="0C297C"/>
                </a:solidFill>
                <a:latin typeface="Arial" charset="0"/>
              </a:defRPr>
            </a:lvl6pPr>
            <a:lvl7pPr marL="914400" algn="l" rtl="0" fontAlgn="base">
              <a:spcBef>
                <a:spcPct val="0"/>
              </a:spcBef>
              <a:spcAft>
                <a:spcPct val="0"/>
              </a:spcAft>
              <a:defRPr sz="2800" b="1">
                <a:solidFill>
                  <a:srgbClr val="0C297C"/>
                </a:solidFill>
                <a:latin typeface="Arial" charset="0"/>
              </a:defRPr>
            </a:lvl7pPr>
            <a:lvl8pPr marL="1371600" algn="l" rtl="0" fontAlgn="base">
              <a:spcBef>
                <a:spcPct val="0"/>
              </a:spcBef>
              <a:spcAft>
                <a:spcPct val="0"/>
              </a:spcAft>
              <a:defRPr sz="2800" b="1">
                <a:solidFill>
                  <a:srgbClr val="0C297C"/>
                </a:solidFill>
                <a:latin typeface="Arial" charset="0"/>
              </a:defRPr>
            </a:lvl8pPr>
            <a:lvl9pPr marL="1828800" algn="l" rtl="0" fontAlgn="base">
              <a:spcBef>
                <a:spcPct val="0"/>
              </a:spcBef>
              <a:spcAft>
                <a:spcPct val="0"/>
              </a:spcAft>
              <a:defRPr sz="2800" b="1">
                <a:solidFill>
                  <a:srgbClr val="0C297C"/>
                </a:solidFill>
                <a:latin typeface="Arial" charset="0"/>
              </a:defRPr>
            </a:lvl9pPr>
          </a:lstStyle>
          <a:p>
            <a:pPr defTabSz="1219170"/>
            <a:r>
              <a:rPr lang="en-US" sz="3200" i="1">
                <a:solidFill>
                  <a:srgbClr val="FFFFFF"/>
                </a:solidFill>
                <a:latin typeface="Playfair Display" pitchFamily="2" charset="77"/>
              </a:rPr>
              <a:t>Restoring the Dignity of Work</a:t>
            </a:r>
          </a:p>
        </p:txBody>
      </p:sp>
      <p:sp>
        <p:nvSpPr>
          <p:cNvPr id="9" name="Title 3"/>
          <p:cNvSpPr txBox="1">
            <a:spLocks/>
          </p:cNvSpPr>
          <p:nvPr/>
        </p:nvSpPr>
        <p:spPr bwMode="auto">
          <a:xfrm>
            <a:off x="6719780" y="3898701"/>
            <a:ext cx="3154327" cy="1008901"/>
          </a:xfrm>
          <a:prstGeom prst="rect">
            <a:avLst/>
          </a:prstGeom>
          <a:noFill/>
          <a:ln w="9525">
            <a:noFill/>
            <a:miter lim="800000"/>
            <a:headEnd/>
            <a:tailEnd/>
          </a:ln>
        </p:spPr>
        <p:txBody>
          <a:bodyPr vert="horz" wrap="square" lIns="0" tIns="0" rIns="91440" bIns="0" numCol="1" anchor="ctr" anchorCtr="0" compatLnSpc="1">
            <a:prstTxWarp prst="textNoShape">
              <a:avLst/>
            </a:prstTxWarp>
          </a:bodyPr>
          <a:lstStyle>
            <a:lvl1pPr algn="l" rtl="0" eaLnBrk="0" fontAlgn="base" hangingPunct="0">
              <a:spcBef>
                <a:spcPct val="0"/>
              </a:spcBef>
              <a:spcAft>
                <a:spcPct val="0"/>
              </a:spcAft>
              <a:defRPr sz="2800" b="1">
                <a:solidFill>
                  <a:schemeClr val="tx2"/>
                </a:solidFill>
                <a:latin typeface="+mj-lt"/>
                <a:ea typeface="ＭＳ Ｐゴシック" pitchFamily="-112" charset="-128"/>
                <a:cs typeface="+mj-cs"/>
              </a:defRPr>
            </a:lvl1pPr>
            <a:lvl2pPr algn="l" rtl="0" eaLnBrk="0" fontAlgn="base" hangingPunct="0">
              <a:spcBef>
                <a:spcPct val="0"/>
              </a:spcBef>
              <a:spcAft>
                <a:spcPct val="0"/>
              </a:spcAft>
              <a:defRPr sz="3000" b="1">
                <a:solidFill>
                  <a:srgbClr val="0C297C"/>
                </a:solidFill>
                <a:latin typeface="Arial" charset="0"/>
                <a:ea typeface="ＭＳ Ｐゴシック" pitchFamily="-112" charset="-128"/>
              </a:defRPr>
            </a:lvl2pPr>
            <a:lvl3pPr algn="l" rtl="0" eaLnBrk="0" fontAlgn="base" hangingPunct="0">
              <a:spcBef>
                <a:spcPct val="0"/>
              </a:spcBef>
              <a:spcAft>
                <a:spcPct val="0"/>
              </a:spcAft>
              <a:defRPr sz="3000" b="1">
                <a:solidFill>
                  <a:srgbClr val="0C297C"/>
                </a:solidFill>
                <a:latin typeface="Arial" charset="0"/>
                <a:ea typeface="ＭＳ Ｐゴシック" pitchFamily="-112" charset="-128"/>
              </a:defRPr>
            </a:lvl3pPr>
            <a:lvl4pPr algn="l" rtl="0" eaLnBrk="0" fontAlgn="base" hangingPunct="0">
              <a:spcBef>
                <a:spcPct val="0"/>
              </a:spcBef>
              <a:spcAft>
                <a:spcPct val="0"/>
              </a:spcAft>
              <a:defRPr sz="3000" b="1">
                <a:solidFill>
                  <a:srgbClr val="0C297C"/>
                </a:solidFill>
                <a:latin typeface="Arial" charset="0"/>
                <a:ea typeface="ＭＳ Ｐゴシック" pitchFamily="-112" charset="-128"/>
              </a:defRPr>
            </a:lvl4pPr>
            <a:lvl5pPr algn="l" rtl="0" eaLnBrk="0" fontAlgn="base" hangingPunct="0">
              <a:spcBef>
                <a:spcPct val="0"/>
              </a:spcBef>
              <a:spcAft>
                <a:spcPct val="0"/>
              </a:spcAft>
              <a:defRPr sz="3000" b="1">
                <a:solidFill>
                  <a:srgbClr val="0C297C"/>
                </a:solidFill>
                <a:latin typeface="Arial" charset="0"/>
                <a:ea typeface="ＭＳ Ｐゴシック" pitchFamily="-112" charset="-128"/>
              </a:defRPr>
            </a:lvl5pPr>
            <a:lvl6pPr marL="457200" algn="l" rtl="0" fontAlgn="base">
              <a:spcBef>
                <a:spcPct val="0"/>
              </a:spcBef>
              <a:spcAft>
                <a:spcPct val="0"/>
              </a:spcAft>
              <a:defRPr sz="2800" b="1">
                <a:solidFill>
                  <a:srgbClr val="0C297C"/>
                </a:solidFill>
                <a:latin typeface="Arial" charset="0"/>
              </a:defRPr>
            </a:lvl6pPr>
            <a:lvl7pPr marL="914400" algn="l" rtl="0" fontAlgn="base">
              <a:spcBef>
                <a:spcPct val="0"/>
              </a:spcBef>
              <a:spcAft>
                <a:spcPct val="0"/>
              </a:spcAft>
              <a:defRPr sz="2800" b="1">
                <a:solidFill>
                  <a:srgbClr val="0C297C"/>
                </a:solidFill>
                <a:latin typeface="Arial" charset="0"/>
              </a:defRPr>
            </a:lvl7pPr>
            <a:lvl8pPr marL="1371600" algn="l" rtl="0" fontAlgn="base">
              <a:spcBef>
                <a:spcPct val="0"/>
              </a:spcBef>
              <a:spcAft>
                <a:spcPct val="0"/>
              </a:spcAft>
              <a:defRPr sz="2800" b="1">
                <a:solidFill>
                  <a:srgbClr val="0C297C"/>
                </a:solidFill>
                <a:latin typeface="Arial" charset="0"/>
              </a:defRPr>
            </a:lvl8pPr>
            <a:lvl9pPr marL="1828800" algn="l" rtl="0" fontAlgn="base">
              <a:spcBef>
                <a:spcPct val="0"/>
              </a:spcBef>
              <a:spcAft>
                <a:spcPct val="0"/>
              </a:spcAft>
              <a:defRPr sz="2800" b="1">
                <a:solidFill>
                  <a:srgbClr val="0C297C"/>
                </a:solidFill>
                <a:latin typeface="Arial" charset="0"/>
              </a:defRPr>
            </a:lvl9pPr>
          </a:lstStyle>
          <a:p>
            <a:pPr defTabSz="1219170"/>
            <a:r>
              <a:rPr lang="en-US" altLang="en-US" sz="2000" b="0">
                <a:solidFill>
                  <a:srgbClr val="FFFFFF"/>
                </a:solidFill>
                <a:latin typeface="Roboto Light" panose="02000000000000000000" pitchFamily="2" charset="0"/>
                <a:ea typeface="Roboto Light" panose="02000000000000000000" pitchFamily="2" charset="0"/>
              </a:rPr>
              <a:t>Transforming the US Workforce Development System into a World Leader</a:t>
            </a:r>
            <a:endParaRPr lang="en-US" sz="2000" b="0">
              <a:solidFill>
                <a:srgbClr val="FFFFFF"/>
              </a:solidFill>
              <a:latin typeface="Roboto Light" panose="02000000000000000000" pitchFamily="2" charset="0"/>
              <a:ea typeface="Roboto Light" panose="02000000000000000000" pitchFamily="2" charset="0"/>
            </a:endParaRPr>
          </a:p>
        </p:txBody>
      </p:sp>
      <p:cxnSp>
        <p:nvCxnSpPr>
          <p:cNvPr id="10" name="Straight Connector 9"/>
          <p:cNvCxnSpPr>
            <a:cxnSpLocks/>
          </p:cNvCxnSpPr>
          <p:nvPr/>
        </p:nvCxnSpPr>
        <p:spPr bwMode="auto">
          <a:xfrm>
            <a:off x="6719777" y="3734416"/>
            <a:ext cx="601416" cy="0"/>
          </a:xfrm>
          <a:prstGeom prst="line">
            <a:avLst/>
          </a:prstGeom>
          <a:solidFill>
            <a:srgbClr val="1D529D"/>
          </a:solidFill>
          <a:ln w="28575" cap="flat" cmpd="sng" algn="ctr">
            <a:solidFill>
              <a:srgbClr val="2DD6DE"/>
            </a:solidFill>
            <a:prstDash val="solid"/>
            <a:round/>
            <a:headEnd type="none" w="med" len="med"/>
            <a:tailEnd type="none" w="med" len="med"/>
          </a:ln>
          <a:effectLst/>
        </p:spPr>
      </p:cxnSp>
    </p:spTree>
    <p:extLst>
      <p:ext uri="{BB962C8B-B14F-4D97-AF65-F5344CB8AC3E}">
        <p14:creationId xmlns:p14="http://schemas.microsoft.com/office/powerpoint/2010/main" val="2862957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2313" y="572016"/>
            <a:ext cx="3703734" cy="514351"/>
          </a:xfrm>
        </p:spPr>
        <p:txBody>
          <a:bodyPr>
            <a:normAutofit fontScale="90000"/>
          </a:bodyPr>
          <a:lstStyle/>
          <a:p>
            <a:r>
              <a:rPr lang="en-US">
                <a:latin typeface="Playfair Display" panose="020B0604020202020204" charset="0"/>
              </a:rPr>
              <a:t> Research Team 335</a:t>
            </a:r>
          </a:p>
        </p:txBody>
      </p:sp>
      <p:pic>
        <p:nvPicPr>
          <p:cNvPr id="14" name="Content Placeholder 13">
            <a:extLst>
              <a:ext uri="{FF2B5EF4-FFF2-40B4-BE49-F238E27FC236}">
                <a16:creationId xmlns:a16="http://schemas.microsoft.com/office/drawing/2014/main" id="{54CD404A-7066-430A-A603-A49D834F95EC}"/>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7797801" y="3622916"/>
            <a:ext cx="1759744" cy="429391"/>
          </a:xfrm>
        </p:spPr>
      </p:pic>
      <p:grpSp>
        <p:nvGrpSpPr>
          <p:cNvPr id="7" name="Group 6">
            <a:extLst>
              <a:ext uri="{FF2B5EF4-FFF2-40B4-BE49-F238E27FC236}">
                <a16:creationId xmlns:a16="http://schemas.microsoft.com/office/drawing/2014/main" id="{A6E8AA8E-6F05-B94C-A369-C98E994515C5}"/>
              </a:ext>
            </a:extLst>
          </p:cNvPr>
          <p:cNvGrpSpPr/>
          <p:nvPr/>
        </p:nvGrpSpPr>
        <p:grpSpPr>
          <a:xfrm>
            <a:off x="2511898" y="1964201"/>
            <a:ext cx="7078676" cy="3131676"/>
            <a:chOff x="1086676" y="1047566"/>
            <a:chExt cx="7078676" cy="3131676"/>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30533" y="1274913"/>
              <a:ext cx="2134819" cy="604436"/>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75543" y="1154265"/>
              <a:ext cx="1345282" cy="945901"/>
            </a:xfrm>
            <a:prstGeom prst="rect">
              <a:avLst/>
            </a:prstGeom>
          </p:spPr>
        </p:pic>
        <p:pic>
          <p:nvPicPr>
            <p:cNvPr id="10"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1199991" y="1047566"/>
              <a:ext cx="1186577" cy="11865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19707" y="1197204"/>
              <a:ext cx="900357" cy="900357"/>
            </a:xfrm>
            <a:prstGeom prst="rect">
              <a:avLst/>
            </a:prstGeom>
          </p:spPr>
        </p:pic>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31196" y="2745853"/>
              <a:ext cx="1367240" cy="312803"/>
            </a:xfrm>
            <a:prstGeom prst="rect">
              <a:avLst/>
            </a:prstGeom>
          </p:spPr>
        </p:pic>
        <p:pic>
          <p:nvPicPr>
            <p:cNvPr id="4" name="Picture 3"/>
            <p:cNvPicPr>
              <a:picLocks noChangeAspect="1"/>
            </p:cNvPicPr>
            <p:nvPr/>
          </p:nvPicPr>
          <p:blipFill>
            <a:blip r:embed="rId9"/>
            <a:stretch>
              <a:fillRect/>
            </a:stretch>
          </p:blipFill>
          <p:spPr>
            <a:xfrm>
              <a:off x="2366843" y="3496713"/>
              <a:ext cx="678591" cy="678591"/>
            </a:xfrm>
            <a:prstGeom prst="rect">
              <a:avLst/>
            </a:prstGeom>
          </p:spPr>
        </p:pic>
        <p:pic>
          <p:nvPicPr>
            <p:cNvPr id="13" name="Picture 12"/>
            <p:cNvPicPr>
              <a:picLocks noChangeAspect="1"/>
            </p:cNvPicPr>
            <p:nvPr/>
          </p:nvPicPr>
          <p:blipFill>
            <a:blip r:embed="rId10"/>
            <a:stretch>
              <a:fillRect/>
            </a:stretch>
          </p:blipFill>
          <p:spPr>
            <a:xfrm>
              <a:off x="3415656" y="3520372"/>
              <a:ext cx="621822" cy="617704"/>
            </a:xfrm>
            <a:prstGeom prst="rect">
              <a:avLst/>
            </a:prstGeom>
          </p:spPr>
        </p:pic>
        <p:pic>
          <p:nvPicPr>
            <p:cNvPr id="15" name="Picture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599722" y="2673906"/>
              <a:ext cx="1421989" cy="456697"/>
            </a:xfrm>
            <a:prstGeom prst="rect">
              <a:avLst/>
            </a:prstGeom>
          </p:spPr>
        </p:pic>
        <p:pic>
          <p:nvPicPr>
            <p:cNvPr id="17" name="Picture 16"/>
            <p:cNvPicPr>
              <a:picLocks noChangeAspect="1"/>
            </p:cNvPicPr>
            <p:nvPr/>
          </p:nvPicPr>
          <p:blipFill>
            <a:blip r:embed="rId12"/>
            <a:stretch>
              <a:fillRect/>
            </a:stretch>
          </p:blipFill>
          <p:spPr>
            <a:xfrm>
              <a:off x="4465734" y="3386140"/>
              <a:ext cx="782901" cy="789164"/>
            </a:xfrm>
            <a:prstGeom prst="rect">
              <a:avLst/>
            </a:prstGeom>
          </p:spPr>
        </p:pic>
        <p:pic>
          <p:nvPicPr>
            <p:cNvPr id="20" name="Picture 19"/>
            <p:cNvPicPr>
              <a:picLocks noChangeAspect="1"/>
            </p:cNvPicPr>
            <p:nvPr/>
          </p:nvPicPr>
          <p:blipFill rotWithShape="1">
            <a:blip r:embed="rId13" cstate="print">
              <a:extLst>
                <a:ext uri="{28A0092B-C50C-407E-A947-70E740481C1C}">
                  <a14:useLocalDpi xmlns:a14="http://schemas.microsoft.com/office/drawing/2010/main" val="0"/>
                </a:ext>
              </a:extLst>
            </a:blip>
            <a:srcRect l="5758" t="7551" r="3755" b="4815"/>
            <a:stretch/>
          </p:blipFill>
          <p:spPr>
            <a:xfrm>
              <a:off x="5654609" y="3395580"/>
              <a:ext cx="1118562" cy="783662"/>
            </a:xfrm>
            <a:prstGeom prst="rect">
              <a:avLst/>
            </a:prstGeom>
          </p:spPr>
        </p:pic>
        <p:pic>
          <p:nvPicPr>
            <p:cNvPr id="23" name="Picture 22"/>
            <p:cNvPicPr>
              <a:picLocks noChangeAspect="1"/>
            </p:cNvPicPr>
            <p:nvPr/>
          </p:nvPicPr>
          <p:blipFill>
            <a:blip r:embed="rId14"/>
            <a:stretch>
              <a:fillRect/>
            </a:stretch>
          </p:blipFill>
          <p:spPr>
            <a:xfrm>
              <a:off x="7114287" y="3482259"/>
              <a:ext cx="840842" cy="686402"/>
            </a:xfrm>
            <a:prstGeom prst="rect">
              <a:avLst/>
            </a:prstGeom>
          </p:spPr>
        </p:pic>
        <p:pic>
          <p:nvPicPr>
            <p:cNvPr id="24" name="Picture 23"/>
            <p:cNvPicPr>
              <a:picLocks noChangeAspect="1"/>
            </p:cNvPicPr>
            <p:nvPr/>
          </p:nvPicPr>
          <p:blipFill>
            <a:blip r:embed="rId15"/>
            <a:stretch>
              <a:fillRect/>
            </a:stretch>
          </p:blipFill>
          <p:spPr>
            <a:xfrm>
              <a:off x="1293190" y="3531651"/>
              <a:ext cx="621626" cy="600905"/>
            </a:xfrm>
            <a:prstGeom prst="rect">
              <a:avLst/>
            </a:prstGeom>
          </p:spPr>
        </p:pic>
        <p:sp>
          <p:nvSpPr>
            <p:cNvPr id="25" name="Rectangle 24"/>
            <p:cNvSpPr/>
            <p:nvPr/>
          </p:nvSpPr>
          <p:spPr bwMode="auto">
            <a:xfrm>
              <a:off x="1086676" y="2320984"/>
              <a:ext cx="6868453" cy="37683"/>
            </a:xfrm>
            <a:prstGeom prst="rect">
              <a:avLst/>
            </a:prstGeom>
            <a:solidFill>
              <a:schemeClr val="bg2">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1219170" fontAlgn="base">
                <a:spcBef>
                  <a:spcPct val="0"/>
                </a:spcBef>
                <a:spcAft>
                  <a:spcPct val="0"/>
                </a:spcAft>
                <a:defRPr/>
              </a:pPr>
              <a:endParaRPr lang="en-US" sz="2400">
                <a:solidFill>
                  <a:srgbClr val="000000">
                    <a:lumMod val="50000"/>
                    <a:lumOff val="50000"/>
                  </a:srgbClr>
                </a:solidFill>
                <a:latin typeface="Arial" charset="0"/>
                <a:ea typeface="ＭＳ Ｐゴシック" pitchFamily="-112" charset="-128"/>
              </a:endParaRPr>
            </a:p>
          </p:txBody>
        </p:sp>
        <p:pic>
          <p:nvPicPr>
            <p:cNvPr id="8" name="Picture 7"/>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915398" y="2812964"/>
              <a:ext cx="1367361" cy="211063"/>
            </a:xfrm>
            <a:prstGeom prst="rect">
              <a:avLst/>
            </a:prstGeom>
          </p:spPr>
        </p:pic>
      </p:grpSp>
    </p:spTree>
    <p:extLst>
      <p:ext uri="{BB962C8B-B14F-4D97-AF65-F5344CB8AC3E}">
        <p14:creationId xmlns:p14="http://schemas.microsoft.com/office/powerpoint/2010/main" val="3420267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54A4A93-9490-4548-AD90-93846CD634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97" y="162326"/>
            <a:ext cx="6010939" cy="6010939"/>
          </a:xfrm>
          <a:prstGeom prst="rect">
            <a:avLst/>
          </a:prstGeom>
        </p:spPr>
      </p:pic>
    </p:spTree>
    <p:extLst>
      <p:ext uri="{BB962C8B-B14F-4D97-AF65-F5344CB8AC3E}">
        <p14:creationId xmlns:p14="http://schemas.microsoft.com/office/powerpoint/2010/main" val="2972710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sset 2.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8423" y="1631279"/>
            <a:ext cx="7015159" cy="3702444"/>
          </a:xfrm>
          <a:prstGeom prst="rect">
            <a:avLst/>
          </a:prstGeom>
        </p:spPr>
      </p:pic>
      <p:sp>
        <p:nvSpPr>
          <p:cNvPr id="13" name="Title 6">
            <a:extLst>
              <a:ext uri="{FF2B5EF4-FFF2-40B4-BE49-F238E27FC236}">
                <a16:creationId xmlns:a16="http://schemas.microsoft.com/office/drawing/2014/main" id="{B5E428F5-C855-944E-B26D-582677BD8DAA}"/>
              </a:ext>
            </a:extLst>
          </p:cNvPr>
          <p:cNvSpPr txBox="1">
            <a:spLocks/>
          </p:cNvSpPr>
          <p:nvPr/>
        </p:nvSpPr>
        <p:spPr bwMode="auto">
          <a:xfrm>
            <a:off x="1844456" y="561279"/>
            <a:ext cx="3108545" cy="514351"/>
          </a:xfrm>
          <a:prstGeom prst="rect">
            <a:avLst/>
          </a:prstGeom>
          <a:solidFill>
            <a:schemeClr val="bg1"/>
          </a:solidFill>
          <a:ln w="9525">
            <a:noFill/>
            <a:miter lim="800000"/>
            <a:headEnd/>
            <a:tailEnd/>
          </a:ln>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800" b="1" i="1">
                <a:solidFill>
                  <a:srgbClr val="04949B"/>
                </a:solidFill>
                <a:latin typeface="Playfair Display" pitchFamily="2" charset="77"/>
                <a:ea typeface="ＭＳ Ｐゴシック" pitchFamily="-112" charset="-128"/>
                <a:cs typeface="+mj-cs"/>
              </a:defRPr>
            </a:lvl1pPr>
            <a:lvl2pPr algn="l" rtl="0" eaLnBrk="1" fontAlgn="base" hangingPunct="1">
              <a:spcBef>
                <a:spcPct val="0"/>
              </a:spcBef>
              <a:spcAft>
                <a:spcPct val="0"/>
              </a:spcAft>
              <a:defRPr sz="3000" b="1">
                <a:solidFill>
                  <a:srgbClr val="0C297C"/>
                </a:solidFill>
                <a:latin typeface="Arial" charset="0"/>
                <a:ea typeface="ＭＳ Ｐゴシック" pitchFamily="-112" charset="-128"/>
              </a:defRPr>
            </a:lvl2pPr>
            <a:lvl3pPr algn="l" rtl="0" eaLnBrk="1" fontAlgn="base" hangingPunct="1">
              <a:spcBef>
                <a:spcPct val="0"/>
              </a:spcBef>
              <a:spcAft>
                <a:spcPct val="0"/>
              </a:spcAft>
              <a:defRPr sz="3000" b="1">
                <a:solidFill>
                  <a:srgbClr val="0C297C"/>
                </a:solidFill>
                <a:latin typeface="Arial" charset="0"/>
                <a:ea typeface="ＭＳ Ｐゴシック" pitchFamily="-112" charset="-128"/>
              </a:defRPr>
            </a:lvl3pPr>
            <a:lvl4pPr algn="l" rtl="0" eaLnBrk="1" fontAlgn="base" hangingPunct="1">
              <a:spcBef>
                <a:spcPct val="0"/>
              </a:spcBef>
              <a:spcAft>
                <a:spcPct val="0"/>
              </a:spcAft>
              <a:defRPr sz="3000" b="1">
                <a:solidFill>
                  <a:srgbClr val="0C297C"/>
                </a:solidFill>
                <a:latin typeface="Arial" charset="0"/>
                <a:ea typeface="ＭＳ Ｐゴシック" pitchFamily="-112" charset="-128"/>
              </a:defRPr>
            </a:lvl4pPr>
            <a:lvl5pPr algn="l" rtl="0" eaLnBrk="1" fontAlgn="base" hangingPunct="1">
              <a:spcBef>
                <a:spcPct val="0"/>
              </a:spcBef>
              <a:spcAft>
                <a:spcPct val="0"/>
              </a:spcAft>
              <a:defRPr sz="3000" b="1">
                <a:solidFill>
                  <a:srgbClr val="0C297C"/>
                </a:solidFill>
                <a:latin typeface="Arial" charset="0"/>
                <a:ea typeface="ＭＳ Ｐゴシック" pitchFamily="-112" charset="-128"/>
              </a:defRPr>
            </a:lvl5pPr>
            <a:lvl6pPr marL="457200" algn="l" rtl="0" eaLnBrk="1" fontAlgn="base" hangingPunct="1">
              <a:spcBef>
                <a:spcPct val="0"/>
              </a:spcBef>
              <a:spcAft>
                <a:spcPct val="0"/>
              </a:spcAft>
              <a:defRPr sz="2800" b="1">
                <a:solidFill>
                  <a:srgbClr val="0C297C"/>
                </a:solidFill>
                <a:latin typeface="Arial" charset="0"/>
              </a:defRPr>
            </a:lvl6pPr>
            <a:lvl7pPr marL="914400" algn="l" rtl="0" eaLnBrk="1" fontAlgn="base" hangingPunct="1">
              <a:spcBef>
                <a:spcPct val="0"/>
              </a:spcBef>
              <a:spcAft>
                <a:spcPct val="0"/>
              </a:spcAft>
              <a:defRPr sz="2800" b="1">
                <a:solidFill>
                  <a:srgbClr val="0C297C"/>
                </a:solidFill>
                <a:latin typeface="Arial" charset="0"/>
              </a:defRPr>
            </a:lvl7pPr>
            <a:lvl8pPr marL="1371600" algn="l" rtl="0" eaLnBrk="1" fontAlgn="base" hangingPunct="1">
              <a:spcBef>
                <a:spcPct val="0"/>
              </a:spcBef>
              <a:spcAft>
                <a:spcPct val="0"/>
              </a:spcAft>
              <a:defRPr sz="2800" b="1">
                <a:solidFill>
                  <a:srgbClr val="0C297C"/>
                </a:solidFill>
                <a:latin typeface="Arial" charset="0"/>
              </a:defRPr>
            </a:lvl8pPr>
            <a:lvl9pPr marL="1828800" algn="l" rtl="0" eaLnBrk="1" fontAlgn="base" hangingPunct="1">
              <a:spcBef>
                <a:spcPct val="0"/>
              </a:spcBef>
              <a:spcAft>
                <a:spcPct val="0"/>
              </a:spcAft>
              <a:defRPr sz="2800" b="1">
                <a:solidFill>
                  <a:srgbClr val="0C297C"/>
                </a:solidFill>
                <a:latin typeface="Arial" charset="0"/>
              </a:defRPr>
            </a:lvl9pPr>
          </a:lstStyle>
          <a:p>
            <a:pPr defTabSz="1219170">
              <a:defRPr/>
            </a:pPr>
            <a:r>
              <a:rPr lang="en-US" kern="0"/>
              <a:t>What did we do?</a:t>
            </a:r>
          </a:p>
        </p:txBody>
      </p:sp>
      <p:sp>
        <p:nvSpPr>
          <p:cNvPr id="2" name="TextBox 1">
            <a:extLst>
              <a:ext uri="{FF2B5EF4-FFF2-40B4-BE49-F238E27FC236}">
                <a16:creationId xmlns:a16="http://schemas.microsoft.com/office/drawing/2014/main" id="{641ED973-D390-4274-BEA8-A5B06806E843}"/>
              </a:ext>
            </a:extLst>
          </p:cNvPr>
          <p:cNvSpPr txBox="1"/>
          <p:nvPr/>
        </p:nvSpPr>
        <p:spPr>
          <a:xfrm>
            <a:off x="2830289" y="4182344"/>
            <a:ext cx="1306285" cy="307777"/>
          </a:xfrm>
          <a:prstGeom prst="rect">
            <a:avLst/>
          </a:prstGeom>
          <a:noFill/>
        </p:spPr>
        <p:txBody>
          <a:bodyPr wrap="square" rtlCol="0">
            <a:spAutoFit/>
          </a:bodyPr>
          <a:lstStyle/>
          <a:p>
            <a:pPr defTabSz="1219170" fontAlgn="base">
              <a:spcBef>
                <a:spcPct val="0"/>
              </a:spcBef>
              <a:spcAft>
                <a:spcPct val="0"/>
              </a:spcAft>
              <a:defRPr/>
            </a:pPr>
            <a:r>
              <a:rPr lang="en-US" sz="1400">
                <a:solidFill>
                  <a:srgbClr val="FFFFFF"/>
                </a:solidFill>
                <a:latin typeface="Arial" charset="0"/>
                <a:ea typeface="ＭＳ Ｐゴシック" pitchFamily="-112" charset="-128"/>
              </a:rPr>
              <a:t>International</a:t>
            </a:r>
          </a:p>
        </p:txBody>
      </p:sp>
    </p:spTree>
    <p:extLst>
      <p:ext uri="{BB962C8B-B14F-4D97-AF65-F5344CB8AC3E}">
        <p14:creationId xmlns:p14="http://schemas.microsoft.com/office/powerpoint/2010/main" val="341737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16102" y="1247777"/>
            <a:ext cx="7765851" cy="4368291"/>
          </a:xfrm>
          <a:prstGeom prst="rect">
            <a:avLst/>
          </a:prstGeom>
        </p:spPr>
      </p:pic>
      <p:sp>
        <p:nvSpPr>
          <p:cNvPr id="2" name="Title 1"/>
          <p:cNvSpPr>
            <a:spLocks noGrp="1"/>
          </p:cNvSpPr>
          <p:nvPr>
            <p:ph type="title"/>
          </p:nvPr>
        </p:nvSpPr>
        <p:spPr>
          <a:xfrm>
            <a:off x="1816102" y="553005"/>
            <a:ext cx="3553225" cy="514350"/>
          </a:xfrm>
        </p:spPr>
        <p:txBody>
          <a:bodyPr>
            <a:normAutofit fontScale="90000"/>
          </a:bodyPr>
          <a:lstStyle/>
          <a:p>
            <a:r>
              <a:rPr lang="en-US" dirty="0"/>
              <a:t>Educational Pipeline</a:t>
            </a:r>
          </a:p>
        </p:txBody>
      </p:sp>
      <p:sp>
        <p:nvSpPr>
          <p:cNvPr id="4" name="Rectangle 3"/>
          <p:cNvSpPr/>
          <p:nvPr/>
        </p:nvSpPr>
        <p:spPr>
          <a:xfrm>
            <a:off x="8869182" y="4303966"/>
            <a:ext cx="1612053" cy="1006301"/>
          </a:xfrm>
          <a:prstGeom prst="rect">
            <a:avLst/>
          </a:prstGeom>
        </p:spPr>
        <p:txBody>
          <a:bodyPr wrap="square">
            <a:spAutoFit/>
          </a:bodyPr>
          <a:lstStyle/>
          <a:p>
            <a:pPr fontAlgn="base">
              <a:lnSpc>
                <a:spcPct val="107000"/>
              </a:lnSpc>
              <a:spcBef>
                <a:spcPts val="1200"/>
              </a:spcBef>
              <a:spcAft>
                <a:spcPts val="800"/>
              </a:spcAft>
            </a:pPr>
            <a:r>
              <a:rPr lang="en-US" sz="700" i="1">
                <a:solidFill>
                  <a:srgbClr val="000000"/>
                </a:solidFill>
                <a:latin typeface="Arial" charset="0"/>
                <a:ea typeface="ＭＳ Ｐゴシック" pitchFamily="-112" charset="-128"/>
              </a:rPr>
              <a:t>Source: U.S. Department of Education, National Center for Education Statistics. (2017). The Condition of Education 2017 (NCES 2017-144), Public High School Graduation Rates, Retrieved from </a:t>
            </a:r>
            <a:r>
              <a:rPr lang="en-US" sz="700" i="1">
                <a:solidFill>
                  <a:srgbClr val="FFFFFF">
                    <a:lumMod val="50000"/>
                  </a:srgbClr>
                </a:solidFill>
                <a:latin typeface="Arial" charset="0"/>
                <a:ea typeface="ＭＳ Ｐゴシック" pitchFamily="-112" charset="-128"/>
                <a:hlinkClick r:id="rId4"/>
              </a:rPr>
              <a:t>https://nces.ed.gov/programs/coe/indicator_coi.asp</a:t>
            </a:r>
            <a:endParaRPr lang="en-US" sz="700" i="1">
              <a:solidFill>
                <a:srgbClr val="FFFFFF">
                  <a:lumMod val="50000"/>
                </a:srgbClr>
              </a:solidFill>
              <a:latin typeface="Arial" charset="0"/>
              <a:ea typeface="ＭＳ Ｐゴシック" pitchFamily="-112" charset="-128"/>
            </a:endParaRPr>
          </a:p>
        </p:txBody>
      </p:sp>
      <p:sp>
        <p:nvSpPr>
          <p:cNvPr id="5" name="Content Placeholder 2">
            <a:extLst>
              <a:ext uri="{FF2B5EF4-FFF2-40B4-BE49-F238E27FC236}">
                <a16:creationId xmlns:a16="http://schemas.microsoft.com/office/drawing/2014/main" id="{0205073E-9FD8-B149-9A05-01E814B40E27}"/>
              </a:ext>
            </a:extLst>
          </p:cNvPr>
          <p:cNvSpPr txBox="1">
            <a:spLocks/>
          </p:cNvSpPr>
          <p:nvPr/>
        </p:nvSpPr>
        <p:spPr bwMode="auto">
          <a:xfrm>
            <a:off x="2222145" y="1811494"/>
            <a:ext cx="1550503"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3600" b="1" spc="100">
                <a:solidFill>
                  <a:srgbClr val="3DCFD6"/>
                </a:solidFill>
                <a:latin typeface="Arial"/>
              </a:rPr>
              <a:t>100% </a:t>
            </a:r>
          </a:p>
        </p:txBody>
      </p:sp>
      <p:sp>
        <p:nvSpPr>
          <p:cNvPr id="6" name="Content Placeholder 2">
            <a:extLst>
              <a:ext uri="{FF2B5EF4-FFF2-40B4-BE49-F238E27FC236}">
                <a16:creationId xmlns:a16="http://schemas.microsoft.com/office/drawing/2014/main" id="{48F365F3-0D92-B646-804D-295A8B838487}"/>
              </a:ext>
            </a:extLst>
          </p:cNvPr>
          <p:cNvSpPr txBox="1">
            <a:spLocks/>
          </p:cNvSpPr>
          <p:nvPr/>
        </p:nvSpPr>
        <p:spPr bwMode="auto">
          <a:xfrm>
            <a:off x="2306553" y="2317931"/>
            <a:ext cx="1178767"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1200">
                <a:solidFill>
                  <a:srgbClr val="000000">
                    <a:lumMod val="65000"/>
                    <a:lumOff val="35000"/>
                  </a:srgbClr>
                </a:solidFill>
                <a:latin typeface="Arial"/>
              </a:rPr>
              <a:t>Entering the 9</a:t>
            </a:r>
            <a:r>
              <a:rPr lang="en-US" sz="1200" baseline="30000">
                <a:solidFill>
                  <a:srgbClr val="000000">
                    <a:lumMod val="65000"/>
                    <a:lumOff val="35000"/>
                  </a:srgbClr>
                </a:solidFill>
                <a:latin typeface="Arial"/>
              </a:rPr>
              <a:t>th</a:t>
            </a:r>
            <a:r>
              <a:rPr lang="en-US" sz="1200">
                <a:solidFill>
                  <a:srgbClr val="000000">
                    <a:lumMod val="65000"/>
                    <a:lumOff val="35000"/>
                  </a:srgbClr>
                </a:solidFill>
                <a:latin typeface="Arial"/>
              </a:rPr>
              <a:t> Grade</a:t>
            </a:r>
          </a:p>
        </p:txBody>
      </p:sp>
      <p:sp>
        <p:nvSpPr>
          <p:cNvPr id="7" name="Content Placeholder 2">
            <a:extLst>
              <a:ext uri="{FF2B5EF4-FFF2-40B4-BE49-F238E27FC236}">
                <a16:creationId xmlns:a16="http://schemas.microsoft.com/office/drawing/2014/main" id="{93C312C3-6DF4-0848-93F0-CFBD6A750B5D}"/>
              </a:ext>
            </a:extLst>
          </p:cNvPr>
          <p:cNvSpPr txBox="1">
            <a:spLocks/>
          </p:cNvSpPr>
          <p:nvPr/>
        </p:nvSpPr>
        <p:spPr bwMode="auto">
          <a:xfrm>
            <a:off x="3938402" y="2106915"/>
            <a:ext cx="1361646"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3600" b="1">
                <a:solidFill>
                  <a:srgbClr val="92D050"/>
                </a:solidFill>
                <a:latin typeface="Arial"/>
              </a:rPr>
              <a:t>80% </a:t>
            </a:r>
          </a:p>
        </p:txBody>
      </p:sp>
      <p:sp>
        <p:nvSpPr>
          <p:cNvPr id="8" name="Content Placeholder 2">
            <a:extLst>
              <a:ext uri="{FF2B5EF4-FFF2-40B4-BE49-F238E27FC236}">
                <a16:creationId xmlns:a16="http://schemas.microsoft.com/office/drawing/2014/main" id="{60E0A469-7431-AD4A-B732-2F7396F6A807}"/>
              </a:ext>
            </a:extLst>
          </p:cNvPr>
          <p:cNvSpPr txBox="1">
            <a:spLocks/>
          </p:cNvSpPr>
          <p:nvPr/>
        </p:nvSpPr>
        <p:spPr bwMode="auto">
          <a:xfrm>
            <a:off x="3931373" y="2620385"/>
            <a:ext cx="1305374"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1200">
                <a:solidFill>
                  <a:srgbClr val="000000">
                    <a:lumMod val="65000"/>
                    <a:lumOff val="35000"/>
                  </a:srgbClr>
                </a:solidFill>
                <a:latin typeface="Arial"/>
              </a:rPr>
              <a:t>Graduating from High School</a:t>
            </a:r>
          </a:p>
        </p:txBody>
      </p:sp>
      <p:sp>
        <p:nvSpPr>
          <p:cNvPr id="9" name="Content Placeholder 2">
            <a:extLst>
              <a:ext uri="{FF2B5EF4-FFF2-40B4-BE49-F238E27FC236}">
                <a16:creationId xmlns:a16="http://schemas.microsoft.com/office/drawing/2014/main" id="{2CEF61BD-B4EA-E444-A6FA-AEA90F65D3FC}"/>
              </a:ext>
            </a:extLst>
          </p:cNvPr>
          <p:cNvSpPr txBox="1">
            <a:spLocks/>
          </p:cNvSpPr>
          <p:nvPr/>
        </p:nvSpPr>
        <p:spPr bwMode="auto">
          <a:xfrm>
            <a:off x="5591356" y="2106915"/>
            <a:ext cx="1361646"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3600" b="1">
                <a:solidFill>
                  <a:srgbClr val="FFC000"/>
                </a:solidFill>
                <a:latin typeface="Arial"/>
              </a:rPr>
              <a:t>55% </a:t>
            </a:r>
          </a:p>
        </p:txBody>
      </p:sp>
      <p:sp>
        <p:nvSpPr>
          <p:cNvPr id="10" name="Content Placeholder 2">
            <a:extLst>
              <a:ext uri="{FF2B5EF4-FFF2-40B4-BE49-F238E27FC236}">
                <a16:creationId xmlns:a16="http://schemas.microsoft.com/office/drawing/2014/main" id="{B60334AF-1CCE-524D-AF3D-0A370044FB54}"/>
              </a:ext>
            </a:extLst>
          </p:cNvPr>
          <p:cNvSpPr txBox="1">
            <a:spLocks/>
          </p:cNvSpPr>
          <p:nvPr/>
        </p:nvSpPr>
        <p:spPr bwMode="auto">
          <a:xfrm>
            <a:off x="5605425" y="2620385"/>
            <a:ext cx="1263174"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1200">
                <a:solidFill>
                  <a:srgbClr val="000000">
                    <a:lumMod val="65000"/>
                    <a:lumOff val="35000"/>
                  </a:srgbClr>
                </a:solidFill>
                <a:latin typeface="Arial"/>
              </a:rPr>
              <a:t>Entering Postsecondary Education</a:t>
            </a:r>
          </a:p>
        </p:txBody>
      </p:sp>
      <p:sp>
        <p:nvSpPr>
          <p:cNvPr id="11" name="Content Placeholder 2">
            <a:extLst>
              <a:ext uri="{FF2B5EF4-FFF2-40B4-BE49-F238E27FC236}">
                <a16:creationId xmlns:a16="http://schemas.microsoft.com/office/drawing/2014/main" id="{48BDD3A8-3B34-2E45-92E1-687BF979D2E7}"/>
              </a:ext>
            </a:extLst>
          </p:cNvPr>
          <p:cNvSpPr txBox="1">
            <a:spLocks/>
          </p:cNvSpPr>
          <p:nvPr/>
        </p:nvSpPr>
        <p:spPr bwMode="auto">
          <a:xfrm>
            <a:off x="7279479" y="2106915"/>
            <a:ext cx="1361646"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3600" b="1">
                <a:solidFill>
                  <a:srgbClr val="ED7D31"/>
                </a:solidFill>
                <a:latin typeface="Arial"/>
              </a:rPr>
              <a:t>30% </a:t>
            </a:r>
          </a:p>
        </p:txBody>
      </p:sp>
      <p:sp>
        <p:nvSpPr>
          <p:cNvPr id="12" name="Content Placeholder 2">
            <a:extLst>
              <a:ext uri="{FF2B5EF4-FFF2-40B4-BE49-F238E27FC236}">
                <a16:creationId xmlns:a16="http://schemas.microsoft.com/office/drawing/2014/main" id="{A79EA15B-EE07-254B-89F9-058C100E759B}"/>
              </a:ext>
            </a:extLst>
          </p:cNvPr>
          <p:cNvSpPr txBox="1">
            <a:spLocks/>
          </p:cNvSpPr>
          <p:nvPr/>
        </p:nvSpPr>
        <p:spPr bwMode="auto">
          <a:xfrm>
            <a:off x="7144378" y="2620385"/>
            <a:ext cx="1631851" cy="5722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buNone/>
            </a:pPr>
            <a:r>
              <a:rPr lang="en-US" sz="1200">
                <a:solidFill>
                  <a:srgbClr val="000000">
                    <a:lumMod val="65000"/>
                    <a:lumOff val="35000"/>
                  </a:srgbClr>
                </a:solidFill>
                <a:latin typeface="Arial"/>
              </a:rPr>
              <a:t>Graduating from College within 150% of Normal time</a:t>
            </a:r>
          </a:p>
        </p:txBody>
      </p:sp>
    </p:spTree>
    <p:extLst>
      <p:ext uri="{BB962C8B-B14F-4D97-AF65-F5344CB8AC3E}">
        <p14:creationId xmlns:p14="http://schemas.microsoft.com/office/powerpoint/2010/main" val="1679708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bwMode="auto">
          <a:xfrm>
            <a:off x="5647767" y="1885215"/>
            <a:ext cx="5020235" cy="3372287"/>
          </a:xfrm>
          <a:prstGeom prst="rect">
            <a:avLst/>
          </a:prstGeom>
          <a:solidFill>
            <a:schemeClr val="bg1">
              <a:lumMod val="95000"/>
              <a:alpha val="79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a:solidFill>
                <a:srgbClr val="000000"/>
              </a:solidFill>
              <a:latin typeface="Arial" charset="0"/>
              <a:ea typeface="ＭＳ Ｐゴシック" pitchFamily="-112" charset="-128"/>
            </a:endParaRPr>
          </a:p>
        </p:txBody>
      </p:sp>
      <p:sp>
        <p:nvSpPr>
          <p:cNvPr id="2" name="Title 1"/>
          <p:cNvSpPr>
            <a:spLocks noGrp="1"/>
          </p:cNvSpPr>
          <p:nvPr>
            <p:ph type="title"/>
          </p:nvPr>
        </p:nvSpPr>
        <p:spPr>
          <a:xfrm>
            <a:off x="1816103" y="606957"/>
            <a:ext cx="3929593" cy="514350"/>
          </a:xfrm>
        </p:spPr>
        <p:txBody>
          <a:bodyPr>
            <a:normAutofit fontScale="90000"/>
          </a:bodyPr>
          <a:lstStyle/>
          <a:p>
            <a:r>
              <a:rPr lang="en-US" dirty="0"/>
              <a:t>Positive Effects of CTE</a:t>
            </a:r>
          </a:p>
        </p:txBody>
      </p:sp>
      <p:sp>
        <p:nvSpPr>
          <p:cNvPr id="3" name="Content Placeholder 2"/>
          <p:cNvSpPr>
            <a:spLocks noGrp="1"/>
          </p:cNvSpPr>
          <p:nvPr>
            <p:ph idx="1"/>
          </p:nvPr>
        </p:nvSpPr>
        <p:spPr>
          <a:xfrm>
            <a:off x="1816103" y="1823107"/>
            <a:ext cx="3929593" cy="3211786"/>
          </a:xfrm>
        </p:spPr>
        <p:txBody>
          <a:bodyPr>
            <a:normAutofit fontScale="25000" lnSpcReduction="20000"/>
          </a:bodyPr>
          <a:lstStyle/>
          <a:p>
            <a:pPr>
              <a:lnSpc>
                <a:spcPts val="2200"/>
              </a:lnSpc>
              <a:spcAft>
                <a:spcPts val="200"/>
              </a:spcAft>
            </a:pPr>
            <a:r>
              <a:rPr lang="en-US" sz="1800"/>
              <a:t>Significantly higher students’ </a:t>
            </a:r>
            <a:br>
              <a:rPr lang="en-US" sz="1800"/>
            </a:br>
            <a:r>
              <a:rPr lang="en-US" sz="1800"/>
              <a:t>test scores</a:t>
            </a:r>
          </a:p>
          <a:p>
            <a:pPr>
              <a:lnSpc>
                <a:spcPts val="2200"/>
              </a:lnSpc>
              <a:spcAft>
                <a:spcPts val="200"/>
              </a:spcAft>
            </a:pPr>
            <a:r>
              <a:rPr lang="en-US" sz="1800"/>
              <a:t>Better academic grade </a:t>
            </a:r>
            <a:br>
              <a:rPr lang="en-US" sz="1800"/>
            </a:br>
            <a:r>
              <a:rPr lang="en-US" sz="1800"/>
              <a:t>point averages</a:t>
            </a:r>
          </a:p>
          <a:p>
            <a:pPr>
              <a:lnSpc>
                <a:spcPts val="2200"/>
              </a:lnSpc>
              <a:spcAft>
                <a:spcPts val="200"/>
              </a:spcAft>
            </a:pPr>
            <a:r>
              <a:rPr lang="en-US" sz="1800"/>
              <a:t>Improved graduation rates </a:t>
            </a:r>
          </a:p>
          <a:p>
            <a:pPr>
              <a:lnSpc>
                <a:spcPts val="2400"/>
              </a:lnSpc>
              <a:spcAft>
                <a:spcPts val="200"/>
              </a:spcAft>
            </a:pPr>
            <a:endParaRPr lang="en-US" sz="1800" b="1"/>
          </a:p>
          <a:p>
            <a:pPr marL="0" indent="0">
              <a:lnSpc>
                <a:spcPts val="2400"/>
              </a:lnSpc>
              <a:spcAft>
                <a:spcPts val="200"/>
              </a:spcAft>
              <a:buNone/>
            </a:pPr>
            <a:br>
              <a:rPr lang="en-US" sz="1800" b="1"/>
            </a:br>
            <a:endParaRPr lang="en-US" sz="1800" b="1"/>
          </a:p>
          <a:p>
            <a:pPr>
              <a:lnSpc>
                <a:spcPts val="2400"/>
              </a:lnSpc>
              <a:spcAft>
                <a:spcPts val="200"/>
              </a:spcAft>
            </a:pPr>
            <a:r>
              <a:rPr lang="en-US" sz="1800"/>
              <a:t>Much clearer career path</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5696" y="2005628"/>
            <a:ext cx="4765151" cy="3144999"/>
          </a:xfrm>
          <a:prstGeom prst="rect">
            <a:avLst/>
          </a:prstGeom>
          <a:ln>
            <a:noFill/>
          </a:ln>
        </p:spPr>
      </p:pic>
      <p:sp>
        <p:nvSpPr>
          <p:cNvPr id="5" name="Rectangle 4"/>
          <p:cNvSpPr/>
          <p:nvPr/>
        </p:nvSpPr>
        <p:spPr>
          <a:xfrm>
            <a:off x="1905002" y="3798907"/>
            <a:ext cx="1770529" cy="704466"/>
          </a:xfrm>
          <a:prstGeom prst="rect">
            <a:avLst/>
          </a:prstGeom>
        </p:spPr>
        <p:txBody>
          <a:bodyPr wrap="square">
            <a:spAutoFit/>
          </a:bodyPr>
          <a:lstStyle/>
          <a:p>
            <a:pPr algn="ctr" fontAlgn="base">
              <a:lnSpc>
                <a:spcPts val="1600"/>
              </a:lnSpc>
              <a:spcBef>
                <a:spcPct val="0"/>
              </a:spcBef>
              <a:spcAft>
                <a:spcPts val="200"/>
              </a:spcAft>
            </a:pPr>
            <a:r>
              <a:rPr lang="en-US" sz="2500" b="1">
                <a:solidFill>
                  <a:srgbClr val="BCCE6D"/>
                </a:solidFill>
                <a:latin typeface="Arial" charset="0"/>
                <a:ea typeface="ＭＳ Ｐゴシック" pitchFamily="-112" charset="-128"/>
              </a:rPr>
              <a:t>93% </a:t>
            </a:r>
            <a:br>
              <a:rPr lang="en-US" sz="1200" b="1">
                <a:solidFill>
                  <a:srgbClr val="000000">
                    <a:lumMod val="65000"/>
                    <a:lumOff val="35000"/>
                  </a:srgbClr>
                </a:solidFill>
                <a:latin typeface="Arial" charset="0"/>
                <a:ea typeface="ＭＳ Ｐゴシック" pitchFamily="-112" charset="-128"/>
              </a:rPr>
            </a:br>
            <a:r>
              <a:rPr lang="en-US" sz="1200">
                <a:solidFill>
                  <a:srgbClr val="000000">
                    <a:lumMod val="65000"/>
                    <a:lumOff val="35000"/>
                  </a:srgbClr>
                </a:solidFill>
                <a:latin typeface="Arial" charset="0"/>
                <a:ea typeface="ＭＳ Ｐゴシック" pitchFamily="-112" charset="-128"/>
              </a:rPr>
              <a:t>students concentrating in CTE  </a:t>
            </a:r>
          </a:p>
        </p:txBody>
      </p:sp>
      <p:sp>
        <p:nvSpPr>
          <p:cNvPr id="6" name="Rectangle 5"/>
          <p:cNvSpPr/>
          <p:nvPr/>
        </p:nvSpPr>
        <p:spPr>
          <a:xfrm>
            <a:off x="3824943" y="3824308"/>
            <a:ext cx="1770529" cy="704466"/>
          </a:xfrm>
          <a:prstGeom prst="rect">
            <a:avLst/>
          </a:prstGeom>
        </p:spPr>
        <p:txBody>
          <a:bodyPr wrap="square">
            <a:spAutoFit/>
          </a:bodyPr>
          <a:lstStyle/>
          <a:p>
            <a:pPr algn="ctr" fontAlgn="base">
              <a:lnSpc>
                <a:spcPts val="1600"/>
              </a:lnSpc>
              <a:spcBef>
                <a:spcPct val="0"/>
              </a:spcBef>
              <a:spcAft>
                <a:spcPts val="200"/>
              </a:spcAft>
            </a:pPr>
            <a:r>
              <a:rPr lang="en-US" sz="2500" b="1">
                <a:solidFill>
                  <a:srgbClr val="BCCE6D"/>
                </a:solidFill>
                <a:latin typeface="Arial" charset="0"/>
                <a:ea typeface="ＭＳ Ｐゴシック" pitchFamily="-112" charset="-128"/>
              </a:rPr>
              <a:t>80% </a:t>
            </a:r>
            <a:br>
              <a:rPr lang="en-US" sz="2500" b="1">
                <a:solidFill>
                  <a:srgbClr val="BCCE6D"/>
                </a:solidFill>
                <a:latin typeface="Arial" charset="0"/>
                <a:ea typeface="ＭＳ Ｐゴシック" pitchFamily="-112" charset="-128"/>
              </a:rPr>
            </a:br>
            <a:r>
              <a:rPr lang="en-US" sz="1200">
                <a:solidFill>
                  <a:srgbClr val="000000">
                    <a:lumMod val="65000"/>
                    <a:lumOff val="35000"/>
                  </a:srgbClr>
                </a:solidFill>
                <a:latin typeface="Arial" charset="0"/>
                <a:ea typeface="ＭＳ Ｐゴシック" pitchFamily="-112" charset="-128"/>
              </a:rPr>
              <a:t>national</a:t>
            </a:r>
            <a:br>
              <a:rPr lang="en-US" sz="1200">
                <a:solidFill>
                  <a:srgbClr val="000000">
                    <a:lumMod val="65000"/>
                    <a:lumOff val="35000"/>
                  </a:srgbClr>
                </a:solidFill>
                <a:latin typeface="Arial" charset="0"/>
                <a:ea typeface="ＭＳ Ｐゴシック" pitchFamily="-112" charset="-128"/>
              </a:rPr>
            </a:br>
            <a:r>
              <a:rPr lang="en-US" sz="1200">
                <a:solidFill>
                  <a:srgbClr val="000000">
                    <a:lumMod val="65000"/>
                    <a:lumOff val="35000"/>
                  </a:srgbClr>
                </a:solidFill>
                <a:latin typeface="Arial" charset="0"/>
                <a:ea typeface="ＭＳ Ｐゴシック" pitchFamily="-112" charset="-128"/>
              </a:rPr>
              <a:t>average</a:t>
            </a:r>
          </a:p>
        </p:txBody>
      </p:sp>
      <p:sp>
        <p:nvSpPr>
          <p:cNvPr id="7" name="Rectangle 6"/>
          <p:cNvSpPr/>
          <p:nvPr/>
        </p:nvSpPr>
        <p:spPr>
          <a:xfrm>
            <a:off x="3728125" y="4000856"/>
            <a:ext cx="425116" cy="276999"/>
          </a:xfrm>
          <a:prstGeom prst="rect">
            <a:avLst/>
          </a:prstGeom>
        </p:spPr>
        <p:txBody>
          <a:bodyPr wrap="none">
            <a:spAutoFit/>
          </a:bodyPr>
          <a:lstStyle/>
          <a:p>
            <a:pPr fontAlgn="base">
              <a:spcBef>
                <a:spcPct val="0"/>
              </a:spcBef>
              <a:spcAft>
                <a:spcPct val="0"/>
              </a:spcAft>
            </a:pPr>
            <a:r>
              <a:rPr lang="en-US" sz="1200">
                <a:solidFill>
                  <a:srgbClr val="FFFFFF">
                    <a:lumMod val="75000"/>
                  </a:srgbClr>
                </a:solidFill>
                <a:latin typeface="Arial" charset="0"/>
                <a:ea typeface="ＭＳ Ｐゴシック" pitchFamily="-112" charset="-128"/>
              </a:rPr>
              <a:t>vs. </a:t>
            </a:r>
          </a:p>
        </p:txBody>
      </p:sp>
      <p:cxnSp>
        <p:nvCxnSpPr>
          <p:cNvPr id="8" name="Straight Connector 7"/>
          <p:cNvCxnSpPr/>
          <p:nvPr/>
        </p:nvCxnSpPr>
        <p:spPr bwMode="auto">
          <a:xfrm flipH="1">
            <a:off x="1948552" y="3648826"/>
            <a:ext cx="3303272" cy="0"/>
          </a:xfrm>
          <a:prstGeom prst="line">
            <a:avLst/>
          </a:prstGeom>
          <a:solidFill>
            <a:srgbClr val="1D529D"/>
          </a:solidFill>
          <a:ln w="9525" cap="flat" cmpd="sng" algn="ctr">
            <a:solidFill>
              <a:schemeClr val="bg2">
                <a:lumMod val="75000"/>
              </a:schemeClr>
            </a:solidFill>
            <a:prstDash val="solid"/>
            <a:round/>
            <a:headEnd type="none" w="med" len="med"/>
            <a:tailEnd type="none" w="med" len="med"/>
          </a:ln>
          <a:effectLst/>
        </p:spPr>
      </p:cxnSp>
      <p:cxnSp>
        <p:nvCxnSpPr>
          <p:cNvPr id="10" name="Straight Connector 9"/>
          <p:cNvCxnSpPr/>
          <p:nvPr/>
        </p:nvCxnSpPr>
        <p:spPr bwMode="auto">
          <a:xfrm flipH="1">
            <a:off x="1948552" y="4649885"/>
            <a:ext cx="3303272" cy="0"/>
          </a:xfrm>
          <a:prstGeom prst="line">
            <a:avLst/>
          </a:prstGeom>
          <a:solidFill>
            <a:srgbClr val="1D529D"/>
          </a:solidFill>
          <a:ln w="9525" cap="flat" cmpd="sng" algn="ctr">
            <a:solidFill>
              <a:schemeClr val="bg2">
                <a:lumMod val="75000"/>
              </a:schemeClr>
            </a:solidFill>
            <a:prstDash val="solid"/>
            <a:round/>
            <a:headEnd type="none" w="med" len="med"/>
            <a:tailEnd type="none" w="med" len="med"/>
          </a:ln>
          <a:effectLst/>
        </p:spPr>
      </p:cxnSp>
      <p:grpSp>
        <p:nvGrpSpPr>
          <p:cNvPr id="18" name="Group 17"/>
          <p:cNvGrpSpPr/>
          <p:nvPr/>
        </p:nvGrpSpPr>
        <p:grpSpPr>
          <a:xfrm>
            <a:off x="3899649" y="3765300"/>
            <a:ext cx="52295" cy="776942"/>
            <a:chOff x="2405529" y="3062940"/>
            <a:chExt cx="0" cy="814295"/>
          </a:xfrm>
        </p:grpSpPr>
        <p:cxnSp>
          <p:nvCxnSpPr>
            <p:cNvPr id="11" name="Straight Connector 10"/>
            <p:cNvCxnSpPr/>
            <p:nvPr/>
          </p:nvCxnSpPr>
          <p:spPr bwMode="auto">
            <a:xfrm>
              <a:off x="2405529" y="3062940"/>
              <a:ext cx="0" cy="231589"/>
            </a:xfrm>
            <a:prstGeom prst="line">
              <a:avLst/>
            </a:prstGeom>
            <a:solidFill>
              <a:srgbClr val="1D529D"/>
            </a:solidFill>
            <a:ln w="9525" cap="flat" cmpd="sng" algn="ctr">
              <a:solidFill>
                <a:schemeClr val="bg2">
                  <a:lumMod val="75000"/>
                </a:schemeClr>
              </a:solidFill>
              <a:prstDash val="solid"/>
              <a:round/>
              <a:headEnd type="none" w="med" len="med"/>
              <a:tailEnd type="none" w="med" len="med"/>
            </a:ln>
            <a:effectLst/>
          </p:spPr>
        </p:cxnSp>
        <p:cxnSp>
          <p:nvCxnSpPr>
            <p:cNvPr id="17" name="Straight Connector 16"/>
            <p:cNvCxnSpPr/>
            <p:nvPr/>
          </p:nvCxnSpPr>
          <p:spPr bwMode="auto">
            <a:xfrm>
              <a:off x="2405529" y="3645646"/>
              <a:ext cx="0" cy="231589"/>
            </a:xfrm>
            <a:prstGeom prst="line">
              <a:avLst/>
            </a:prstGeom>
            <a:solidFill>
              <a:srgbClr val="1D529D"/>
            </a:solidFill>
            <a:ln w="9525" cap="flat" cmpd="sng" algn="ctr">
              <a:solidFill>
                <a:schemeClr val="bg2">
                  <a:lumMod val="75000"/>
                </a:schemeClr>
              </a:solidFill>
              <a:prstDash val="solid"/>
              <a:round/>
              <a:headEnd type="none" w="med" len="med"/>
              <a:tailEnd type="none" w="med" len="med"/>
            </a:ln>
            <a:effectLst/>
          </p:spPr>
        </p:cxnSp>
      </p:grpSp>
    </p:spTree>
    <p:extLst>
      <p:ext uri="{BB962C8B-B14F-4D97-AF65-F5344CB8AC3E}">
        <p14:creationId xmlns:p14="http://schemas.microsoft.com/office/powerpoint/2010/main" val="3704974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bwMode="auto">
          <a:xfrm>
            <a:off x="4930590" y="1885215"/>
            <a:ext cx="5735825" cy="3372287"/>
          </a:xfrm>
          <a:prstGeom prst="rect">
            <a:avLst/>
          </a:prstGeom>
          <a:solidFill>
            <a:schemeClr val="bg1">
              <a:lumMod val="95000"/>
              <a:alpha val="79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a:solidFill>
                <a:srgbClr val="000000"/>
              </a:solidFill>
              <a:latin typeface="Arial" charset="0"/>
              <a:ea typeface="ＭＳ Ｐゴシック" pitchFamily="-112" charset="-128"/>
            </a:endParaRPr>
          </a:p>
        </p:txBody>
      </p:sp>
      <p:sp>
        <p:nvSpPr>
          <p:cNvPr id="5" name="TextBox 4"/>
          <p:cNvSpPr txBox="1"/>
          <p:nvPr/>
        </p:nvSpPr>
        <p:spPr>
          <a:xfrm>
            <a:off x="1841636" y="4662907"/>
            <a:ext cx="1818952" cy="617707"/>
          </a:xfrm>
          <a:prstGeom prst="rect">
            <a:avLst/>
          </a:prstGeom>
          <a:noFill/>
        </p:spPr>
        <p:txBody>
          <a:bodyPr wrap="square" rtlCol="0">
            <a:spAutoFit/>
          </a:bodyPr>
          <a:lstStyle/>
          <a:p>
            <a:pPr fontAlgn="base">
              <a:spcBef>
                <a:spcPct val="0"/>
              </a:spcBef>
              <a:spcAft>
                <a:spcPct val="0"/>
              </a:spcAft>
            </a:pPr>
            <a:r>
              <a:rPr lang="en-US" sz="788" i="1">
                <a:solidFill>
                  <a:srgbClr val="000000"/>
                </a:solidFill>
                <a:latin typeface="Arial" charset="0"/>
                <a:ea typeface="ＭＳ Ｐゴシック" pitchFamily="-112" charset="-128"/>
              </a:rPr>
              <a:t>Reference: Occupational employment projections to 2024 – Monthly Labor Review</a:t>
            </a:r>
          </a:p>
          <a:p>
            <a:pPr fontAlgn="base">
              <a:spcBef>
                <a:spcPct val="0"/>
              </a:spcBef>
              <a:spcAft>
                <a:spcPct val="0"/>
              </a:spcAft>
            </a:pPr>
            <a:endParaRPr lang="en-US" sz="1050" i="1">
              <a:solidFill>
                <a:srgbClr val="000000"/>
              </a:solidFill>
              <a:latin typeface="Arial" charset="0"/>
              <a:ea typeface="ＭＳ Ｐゴシック" pitchFamily="-112" charset="-128"/>
            </a:endParaRPr>
          </a:p>
        </p:txBody>
      </p:sp>
      <p:graphicFrame>
        <p:nvGraphicFramePr>
          <p:cNvPr id="3" name="Chart 2">
            <a:extLst>
              <a:ext uri="{FF2B5EF4-FFF2-40B4-BE49-F238E27FC236}">
                <a16:creationId xmlns:a16="http://schemas.microsoft.com/office/drawing/2014/main" id="{AAC2F911-660E-8249-9363-25CB14AE1AD1}"/>
              </a:ext>
            </a:extLst>
          </p:cNvPr>
          <p:cNvGraphicFramePr/>
          <p:nvPr/>
        </p:nvGraphicFramePr>
        <p:xfrm>
          <a:off x="4982109" y="1858311"/>
          <a:ext cx="5364657" cy="3603281"/>
        </p:xfrm>
        <a:graphic>
          <a:graphicData uri="http://schemas.openxmlformats.org/drawingml/2006/chart">
            <c:chart xmlns:c="http://schemas.openxmlformats.org/drawingml/2006/chart" xmlns:r="http://schemas.openxmlformats.org/officeDocument/2006/relationships" r:id="rId3"/>
          </a:graphicData>
        </a:graphic>
      </p:graphicFrame>
      <p:sp>
        <p:nvSpPr>
          <p:cNvPr id="12" name="Rectangle 11"/>
          <p:cNvSpPr/>
          <p:nvPr/>
        </p:nvSpPr>
        <p:spPr>
          <a:xfrm>
            <a:off x="1845236" y="2646690"/>
            <a:ext cx="2824692" cy="1846659"/>
          </a:xfrm>
          <a:prstGeom prst="rect">
            <a:avLst/>
          </a:prstGeom>
        </p:spPr>
        <p:txBody>
          <a:bodyPr wrap="square" anchor="t">
            <a:spAutoFit/>
          </a:bodyPr>
          <a:lstStyle/>
          <a:p>
            <a:pPr fontAlgn="base">
              <a:spcBef>
                <a:spcPct val="0"/>
              </a:spcBef>
              <a:spcAft>
                <a:spcPct val="0"/>
              </a:spcAft>
            </a:pPr>
            <a:r>
              <a:rPr lang="en-US" dirty="0">
                <a:solidFill>
                  <a:srgbClr val="000000">
                    <a:lumMod val="65000"/>
                    <a:lumOff val="35000"/>
                  </a:srgbClr>
                </a:solidFill>
                <a:latin typeface="Arial"/>
                <a:ea typeface="ＭＳ Ｐゴシック"/>
                <a:cs typeface="Arial"/>
              </a:rPr>
              <a:t>Only </a:t>
            </a:r>
            <a:r>
              <a:rPr lang="en-US" sz="2800" b="1" dirty="0">
                <a:solidFill>
                  <a:srgbClr val="BCCE6D"/>
                </a:solidFill>
                <a:latin typeface="Arial"/>
                <a:ea typeface="ＭＳ Ｐゴシック"/>
                <a:cs typeface="Arial"/>
              </a:rPr>
              <a:t>33%</a:t>
            </a:r>
            <a:r>
              <a:rPr lang="en-US" b="1" dirty="0">
                <a:solidFill>
                  <a:srgbClr val="ED7D31"/>
                </a:solidFill>
                <a:latin typeface="Arial"/>
                <a:ea typeface="ＭＳ Ｐゴシック"/>
                <a:cs typeface="Arial"/>
              </a:rPr>
              <a:t> </a:t>
            </a:r>
            <a:r>
              <a:rPr lang="en-US" dirty="0">
                <a:solidFill>
                  <a:srgbClr val="000000">
                    <a:lumMod val="65000"/>
                    <a:lumOff val="35000"/>
                  </a:srgbClr>
                </a:solidFill>
                <a:latin typeface="Arial"/>
                <a:ea typeface="ＭＳ Ｐゴシック"/>
                <a:cs typeface="Arial"/>
              </a:rPr>
              <a:t>of </a:t>
            </a:r>
            <a:br>
              <a:rPr lang="en-US" dirty="0">
                <a:solidFill>
                  <a:srgbClr val="000000"/>
                </a:solidFill>
                <a:latin typeface="Arial" charset="0"/>
                <a:ea typeface="ＭＳ Ｐゴシック" pitchFamily="-112" charset="-128"/>
              </a:rPr>
            </a:br>
            <a:r>
              <a:rPr lang="en-US" dirty="0">
                <a:solidFill>
                  <a:srgbClr val="000000">
                    <a:lumMod val="65000"/>
                    <a:lumOff val="35000"/>
                  </a:srgbClr>
                </a:solidFill>
                <a:latin typeface="Arial"/>
                <a:ea typeface="ＭＳ Ｐゴシック"/>
                <a:cs typeface="Arial"/>
              </a:rPr>
              <a:t>future jobs are expected </a:t>
            </a:r>
            <a:br>
              <a:rPr lang="en-US" dirty="0">
                <a:solidFill>
                  <a:srgbClr val="000000"/>
                </a:solidFill>
                <a:latin typeface="Arial" charset="0"/>
                <a:ea typeface="ＭＳ Ｐゴシック" pitchFamily="-112" charset="-128"/>
              </a:rPr>
            </a:br>
            <a:r>
              <a:rPr lang="en-US" dirty="0">
                <a:solidFill>
                  <a:srgbClr val="000000">
                    <a:lumMod val="65000"/>
                    <a:lumOff val="35000"/>
                  </a:srgbClr>
                </a:solidFill>
                <a:latin typeface="Arial"/>
                <a:ea typeface="ＭＳ Ｐゴシック"/>
                <a:cs typeface="Arial"/>
              </a:rPr>
              <a:t>to require a 4-year degree or more</a:t>
            </a:r>
            <a:br>
              <a:rPr lang="en-US" dirty="0">
                <a:solidFill>
                  <a:srgbClr val="000000"/>
                </a:solidFill>
                <a:latin typeface="Arial" charset="0"/>
                <a:ea typeface="ＭＳ Ｐゴシック" pitchFamily="-112" charset="-128"/>
              </a:rPr>
            </a:br>
            <a:r>
              <a:rPr lang="en-US" sz="3200" b="1" dirty="0">
                <a:solidFill>
                  <a:srgbClr val="1E4164"/>
                </a:solidFill>
                <a:latin typeface="Arial"/>
                <a:ea typeface="ＭＳ Ｐゴシック"/>
                <a:cs typeface="Arial"/>
              </a:rPr>
              <a:t>1:2:7</a:t>
            </a:r>
            <a:endParaRPr lang="en-US" b="1" dirty="0">
              <a:solidFill>
                <a:srgbClr val="1E4164"/>
              </a:solidFill>
              <a:latin typeface="Arial"/>
              <a:ea typeface="ＭＳ Ｐゴシック"/>
              <a:cs typeface="Arial"/>
            </a:endParaRPr>
          </a:p>
        </p:txBody>
      </p:sp>
      <p:sp>
        <p:nvSpPr>
          <p:cNvPr id="13" name="Title 12"/>
          <p:cNvSpPr>
            <a:spLocks noGrp="1"/>
          </p:cNvSpPr>
          <p:nvPr>
            <p:ph type="title"/>
          </p:nvPr>
        </p:nvSpPr>
        <p:spPr>
          <a:xfrm>
            <a:off x="1850420" y="539429"/>
            <a:ext cx="5866475" cy="514350"/>
          </a:xfrm>
        </p:spPr>
        <p:txBody>
          <a:bodyPr>
            <a:normAutofit fontScale="90000"/>
          </a:bodyPr>
          <a:lstStyle/>
          <a:p>
            <a:r>
              <a:rPr lang="en-US" dirty="0"/>
              <a:t>The Carnage of the New Arms Race</a:t>
            </a:r>
          </a:p>
        </p:txBody>
      </p:sp>
      <p:grpSp>
        <p:nvGrpSpPr>
          <p:cNvPr id="15" name="Group 14"/>
          <p:cNvGrpSpPr/>
          <p:nvPr/>
        </p:nvGrpSpPr>
        <p:grpSpPr>
          <a:xfrm>
            <a:off x="1850420" y="2208689"/>
            <a:ext cx="3035345" cy="310095"/>
            <a:chOff x="349564" y="3122979"/>
            <a:chExt cx="1570136" cy="105593"/>
          </a:xfrm>
        </p:grpSpPr>
        <p:sp>
          <p:nvSpPr>
            <p:cNvPr id="16" name="TextBox 15"/>
            <p:cNvSpPr txBox="1"/>
            <p:nvPr/>
          </p:nvSpPr>
          <p:spPr>
            <a:xfrm>
              <a:off x="349564" y="3122979"/>
              <a:ext cx="1570136" cy="94323"/>
            </a:xfrm>
            <a:prstGeom prst="rect">
              <a:avLst/>
            </a:prstGeom>
            <a:noFill/>
          </p:spPr>
          <p:txBody>
            <a:bodyPr wrap="square" rtlCol="0">
              <a:spAutoFit/>
            </a:bodyPr>
            <a:lstStyle/>
            <a:p>
              <a:pPr fontAlgn="base">
                <a:spcBef>
                  <a:spcPct val="0"/>
                </a:spcBef>
                <a:spcAft>
                  <a:spcPct val="0"/>
                </a:spcAft>
              </a:pPr>
              <a:r>
                <a:rPr lang="en-US" sz="1200" b="1" spc="200">
                  <a:solidFill>
                    <a:srgbClr val="1E4164"/>
                  </a:solidFill>
                  <a:latin typeface="Arial" charset="0"/>
                  <a:ea typeface="ＭＳ Ｐゴシック" pitchFamily="-112" charset="-128"/>
                </a:rPr>
                <a:t>LABOR MARKET FACTS</a:t>
              </a:r>
            </a:p>
          </p:txBody>
        </p:sp>
        <p:cxnSp>
          <p:nvCxnSpPr>
            <p:cNvPr id="17" name="Straight Connector 16"/>
            <p:cNvCxnSpPr/>
            <p:nvPr/>
          </p:nvCxnSpPr>
          <p:spPr bwMode="auto">
            <a:xfrm flipH="1">
              <a:off x="396462" y="3228572"/>
              <a:ext cx="1140662" cy="0"/>
            </a:xfrm>
            <a:prstGeom prst="line">
              <a:avLst/>
            </a:prstGeom>
            <a:solidFill>
              <a:srgbClr val="1D529D"/>
            </a:solidFill>
            <a:ln w="9525" cap="flat" cmpd="sng" algn="ctr">
              <a:solidFill>
                <a:schemeClr val="bg2">
                  <a:lumMod val="75000"/>
                </a:schemeClr>
              </a:solidFill>
              <a:prstDash val="solid"/>
              <a:round/>
              <a:headEnd type="none" w="med" len="med"/>
              <a:tailEnd type="none" w="med" len="med"/>
            </a:ln>
            <a:effectLst/>
          </p:spPr>
        </p:cxnSp>
      </p:grpSp>
      <p:sp>
        <p:nvSpPr>
          <p:cNvPr id="19" name="TextBox 18"/>
          <p:cNvSpPr txBox="1"/>
          <p:nvPr/>
        </p:nvSpPr>
        <p:spPr>
          <a:xfrm>
            <a:off x="8343373" y="4288876"/>
            <a:ext cx="2181161" cy="698652"/>
          </a:xfrm>
          <a:prstGeom prst="rect">
            <a:avLst/>
          </a:prstGeom>
          <a:noFill/>
        </p:spPr>
        <p:txBody>
          <a:bodyPr wrap="square" rtlCol="0">
            <a:spAutoFit/>
          </a:bodyPr>
          <a:lstStyle/>
          <a:p>
            <a:pPr fontAlgn="base">
              <a:spcBef>
                <a:spcPct val="0"/>
              </a:spcBef>
              <a:spcAft>
                <a:spcPct val="0"/>
              </a:spcAft>
            </a:pPr>
            <a:r>
              <a:rPr lang="en-US" sz="788" i="1">
                <a:solidFill>
                  <a:srgbClr val="000000"/>
                </a:solidFill>
                <a:latin typeface="Arial" charset="0"/>
                <a:ea typeface="ＭＳ Ｐゴシック" pitchFamily="-112" charset="-128"/>
              </a:rPr>
              <a:t>Carnevale, A., Smith, N., and </a:t>
            </a:r>
            <a:r>
              <a:rPr lang="en-US" sz="788" i="1" err="1">
                <a:solidFill>
                  <a:srgbClr val="000000"/>
                </a:solidFill>
                <a:latin typeface="Arial" charset="0"/>
                <a:ea typeface="ＭＳ Ｐゴシック" pitchFamily="-112" charset="-128"/>
              </a:rPr>
              <a:t>Strohl</a:t>
            </a:r>
            <a:r>
              <a:rPr lang="en-US" sz="788" i="1">
                <a:solidFill>
                  <a:srgbClr val="000000"/>
                </a:solidFill>
                <a:latin typeface="Arial" charset="0"/>
                <a:ea typeface="ＭＳ Ｐゴシック" pitchFamily="-112" charset="-128"/>
              </a:rPr>
              <a:t>, J. (2010). Help Wanted: Projections of Jobs and Education Requirements through 2018.  Center for Education and the Workforce.  Georgetown University. </a:t>
            </a:r>
          </a:p>
        </p:txBody>
      </p:sp>
    </p:spTree>
    <p:extLst>
      <p:ext uri="{BB962C8B-B14F-4D97-AF65-F5344CB8AC3E}">
        <p14:creationId xmlns:p14="http://schemas.microsoft.com/office/powerpoint/2010/main" val="2194939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bwMode="auto">
          <a:xfrm>
            <a:off x="5745860" y="1598811"/>
            <a:ext cx="4751294" cy="2706448"/>
          </a:xfrm>
          <a:prstGeom prst="rect">
            <a:avLst/>
          </a:prstGeom>
          <a:solidFill>
            <a:schemeClr val="bg1">
              <a:lumMod val="95000"/>
              <a:alpha val="79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a:solidFill>
                <a:srgbClr val="000000"/>
              </a:solidFill>
              <a:latin typeface="Arial" charset="0"/>
              <a:ea typeface="ＭＳ Ｐゴシック" pitchFamily="-112" charset="-128"/>
            </a:endParaRPr>
          </a:p>
        </p:txBody>
      </p:sp>
      <p:sp>
        <p:nvSpPr>
          <p:cNvPr id="4" name="Rectangle 3">
            <a:extLst>
              <a:ext uri="{FF2B5EF4-FFF2-40B4-BE49-F238E27FC236}">
                <a16:creationId xmlns:a16="http://schemas.microsoft.com/office/drawing/2014/main" id="{97C30C70-4901-DE41-AB48-49C8BAD3AF80}"/>
              </a:ext>
            </a:extLst>
          </p:cNvPr>
          <p:cNvSpPr/>
          <p:nvPr/>
        </p:nvSpPr>
        <p:spPr bwMode="auto">
          <a:xfrm>
            <a:off x="5745862" y="4230312"/>
            <a:ext cx="4748213" cy="1027392"/>
          </a:xfrm>
          <a:prstGeom prst="rect">
            <a:avLst/>
          </a:prstGeom>
          <a:solidFill>
            <a:schemeClr val="bg1">
              <a:lumMod val="8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a:solidFill>
                <a:srgbClr val="000000"/>
              </a:solidFill>
              <a:latin typeface="Arial" charset="0"/>
              <a:ea typeface="ＭＳ Ｐゴシック" pitchFamily="-112" charset="-128"/>
            </a:endParaRPr>
          </a:p>
        </p:txBody>
      </p:sp>
      <p:sp>
        <p:nvSpPr>
          <p:cNvPr id="5" name="Title 4"/>
          <p:cNvSpPr>
            <a:spLocks noGrp="1"/>
          </p:cNvSpPr>
          <p:nvPr>
            <p:ph type="title"/>
          </p:nvPr>
        </p:nvSpPr>
        <p:spPr>
          <a:xfrm>
            <a:off x="1842949" y="543099"/>
            <a:ext cx="3515402" cy="514350"/>
          </a:xfrm>
        </p:spPr>
        <p:txBody>
          <a:bodyPr>
            <a:normAutofit fontScale="90000"/>
          </a:bodyPr>
          <a:lstStyle/>
          <a:p>
            <a:r>
              <a:rPr lang="en-US" dirty="0"/>
              <a:t>High School Quality</a:t>
            </a:r>
          </a:p>
        </p:txBody>
      </p:sp>
      <p:sp>
        <p:nvSpPr>
          <p:cNvPr id="3" name="Content Placeholder 2"/>
          <p:cNvSpPr>
            <a:spLocks noGrp="1"/>
          </p:cNvSpPr>
          <p:nvPr>
            <p:ph idx="1"/>
          </p:nvPr>
        </p:nvSpPr>
        <p:spPr>
          <a:xfrm>
            <a:off x="1806224" y="2577194"/>
            <a:ext cx="3766837" cy="2334897"/>
          </a:xfrm>
        </p:spPr>
        <p:txBody>
          <a:bodyPr/>
          <a:lstStyle/>
          <a:p>
            <a:pPr>
              <a:spcAft>
                <a:spcPts val="600"/>
              </a:spcAft>
            </a:pPr>
            <a:r>
              <a:rPr lang="en-US" sz="1800"/>
              <a:t>One of the main goals of education system is to </a:t>
            </a:r>
            <a:br>
              <a:rPr lang="en-US" sz="1800"/>
            </a:br>
            <a:r>
              <a:rPr lang="en-US" sz="1800" b="1"/>
              <a:t>provide the economy with </a:t>
            </a:r>
            <a:br>
              <a:rPr lang="en-US" sz="1800" b="1"/>
            </a:br>
            <a:r>
              <a:rPr lang="en-US" sz="1800" b="1"/>
              <a:t>the inflow of required talents</a:t>
            </a:r>
          </a:p>
          <a:p>
            <a:pPr>
              <a:spcAft>
                <a:spcPts val="600"/>
              </a:spcAft>
            </a:pPr>
            <a:r>
              <a:rPr lang="en-US" sz="1800" b="1"/>
              <a:t>Significant weight on college readiness </a:t>
            </a:r>
            <a:r>
              <a:rPr lang="en-US" sz="1800"/>
              <a:t>by both governmental and societal measures </a:t>
            </a:r>
          </a:p>
        </p:txBody>
      </p:sp>
      <p:graphicFrame>
        <p:nvGraphicFramePr>
          <p:cNvPr id="7" name="Chart 6">
            <a:extLst>
              <a:ext uri="{FF2B5EF4-FFF2-40B4-BE49-F238E27FC236}">
                <a16:creationId xmlns:a16="http://schemas.microsoft.com/office/drawing/2014/main" id="{A85C39F7-6191-F14C-AF86-4430A95F8AE4}"/>
              </a:ext>
            </a:extLst>
          </p:cNvPr>
          <p:cNvGraphicFramePr/>
          <p:nvPr/>
        </p:nvGraphicFramePr>
        <p:xfrm>
          <a:off x="5801712" y="1374583"/>
          <a:ext cx="4712473" cy="4138817"/>
        </p:xfrm>
        <a:graphic>
          <a:graphicData uri="http://schemas.openxmlformats.org/drawingml/2006/chart">
            <c:chart xmlns:c="http://schemas.openxmlformats.org/drawingml/2006/chart" xmlns:r="http://schemas.openxmlformats.org/officeDocument/2006/relationships" r:id="rId3"/>
          </a:graphicData>
        </a:graphic>
      </p:graphicFrame>
      <p:sp>
        <p:nvSpPr>
          <p:cNvPr id="8" name="Content Placeholder 2">
            <a:extLst>
              <a:ext uri="{FF2B5EF4-FFF2-40B4-BE49-F238E27FC236}">
                <a16:creationId xmlns:a16="http://schemas.microsoft.com/office/drawing/2014/main" id="{A6C0F874-62E6-7044-84B6-650B19157F1B}"/>
              </a:ext>
            </a:extLst>
          </p:cNvPr>
          <p:cNvSpPr txBox="1">
            <a:spLocks/>
          </p:cNvSpPr>
          <p:nvPr/>
        </p:nvSpPr>
        <p:spPr bwMode="auto">
          <a:xfrm>
            <a:off x="5742779" y="4518538"/>
            <a:ext cx="4735068" cy="6008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177800" indent="-177800" algn="l" rtl="0" eaLnBrk="0" fontAlgn="base" hangingPunct="0">
              <a:lnSpc>
                <a:spcPct val="110000"/>
              </a:lnSpc>
              <a:spcBef>
                <a:spcPts val="600"/>
              </a:spcBef>
              <a:spcAft>
                <a:spcPct val="0"/>
              </a:spcAft>
              <a:buChar char="•"/>
              <a:defRPr sz="2400">
                <a:solidFill>
                  <a:schemeClr val="tx1"/>
                </a:solidFill>
                <a:latin typeface="+mn-lt"/>
                <a:ea typeface="ＭＳ Ｐゴシック" pitchFamily="-112" charset="-128"/>
                <a:cs typeface="+mn-cs"/>
              </a:defRPr>
            </a:lvl1pPr>
            <a:lvl2pPr marL="520700" indent="-241300" algn="l" rtl="0" eaLnBrk="0" fontAlgn="base" hangingPunct="0">
              <a:lnSpc>
                <a:spcPct val="110000"/>
              </a:lnSpc>
              <a:spcBef>
                <a:spcPts val="600"/>
              </a:spcBef>
              <a:spcAft>
                <a:spcPct val="0"/>
              </a:spcAft>
              <a:buChar char="–"/>
              <a:defRPr sz="2000">
                <a:solidFill>
                  <a:srgbClr val="63A70A"/>
                </a:solidFill>
                <a:latin typeface="+mn-lt"/>
                <a:ea typeface="ＭＳ Ｐゴシック" pitchFamily="-112" charset="-128"/>
              </a:defRPr>
            </a:lvl2pPr>
            <a:lvl3pPr marL="685800" indent="-171450" algn="l" rtl="0" eaLnBrk="0" fontAlgn="base" hangingPunct="0">
              <a:lnSpc>
                <a:spcPct val="110000"/>
              </a:lnSpc>
              <a:spcBef>
                <a:spcPts val="300"/>
              </a:spcBef>
              <a:spcAft>
                <a:spcPct val="0"/>
              </a:spcAft>
              <a:buChar char="•"/>
              <a:defRPr sz="2200">
                <a:solidFill>
                  <a:srgbClr val="005CB9"/>
                </a:solidFill>
                <a:latin typeface="+mn-lt"/>
                <a:ea typeface="ＭＳ Ｐゴシック" pitchFamily="-112" charset="-128"/>
              </a:defRPr>
            </a:lvl3pPr>
            <a:lvl4pPr marL="11366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4pPr>
            <a:lvl5pPr marL="1365250" indent="-228600" algn="l" rtl="0" eaLnBrk="0" fontAlgn="base" hangingPunct="0">
              <a:lnSpc>
                <a:spcPct val="110000"/>
              </a:lnSpc>
              <a:spcBef>
                <a:spcPts val="600"/>
              </a:spcBef>
              <a:spcAft>
                <a:spcPct val="0"/>
              </a:spcAft>
              <a:buChar char="»"/>
              <a:defRPr sz="1600">
                <a:solidFill>
                  <a:schemeClr val="tx1"/>
                </a:solidFill>
                <a:latin typeface="+mn-lt"/>
                <a:ea typeface="ＭＳ Ｐゴシック" pitchFamily="-112" charset="-128"/>
              </a:defRPr>
            </a:lvl5pPr>
            <a:lvl6pPr marL="2228850" indent="-228600" algn="l" rtl="0" fontAlgn="base">
              <a:spcBef>
                <a:spcPct val="20000"/>
              </a:spcBef>
              <a:spcAft>
                <a:spcPct val="0"/>
              </a:spcAft>
              <a:buChar char="»"/>
              <a:defRPr>
                <a:solidFill>
                  <a:schemeClr val="tx1"/>
                </a:solidFill>
                <a:latin typeface="+mn-lt"/>
              </a:defRPr>
            </a:lvl6pPr>
            <a:lvl7pPr marL="2686050" indent="-228600" algn="l" rtl="0" fontAlgn="base">
              <a:spcBef>
                <a:spcPct val="20000"/>
              </a:spcBef>
              <a:spcAft>
                <a:spcPct val="0"/>
              </a:spcAft>
              <a:buChar char="»"/>
              <a:defRPr>
                <a:solidFill>
                  <a:schemeClr val="tx1"/>
                </a:solidFill>
                <a:latin typeface="+mn-lt"/>
              </a:defRPr>
            </a:lvl7pPr>
            <a:lvl8pPr marL="3143250" indent="-228600" algn="l" rtl="0" fontAlgn="base">
              <a:spcBef>
                <a:spcPct val="20000"/>
              </a:spcBef>
              <a:spcAft>
                <a:spcPct val="0"/>
              </a:spcAft>
              <a:buChar char="»"/>
              <a:defRPr>
                <a:solidFill>
                  <a:schemeClr val="tx1"/>
                </a:solidFill>
                <a:latin typeface="+mn-lt"/>
              </a:defRPr>
            </a:lvl8pPr>
            <a:lvl9pPr marL="3600450" indent="-228600" algn="l" rtl="0" fontAlgn="base">
              <a:spcBef>
                <a:spcPct val="20000"/>
              </a:spcBef>
              <a:spcAft>
                <a:spcPct val="0"/>
              </a:spcAft>
              <a:buChar char="»"/>
              <a:defRPr>
                <a:solidFill>
                  <a:schemeClr val="tx1"/>
                </a:solidFill>
                <a:latin typeface="+mn-lt"/>
              </a:defRPr>
            </a:lvl9pPr>
          </a:lstStyle>
          <a:p>
            <a:pPr marL="0" indent="0" algn="ctr">
              <a:lnSpc>
                <a:spcPts val="1900"/>
              </a:lnSpc>
              <a:buNone/>
            </a:pPr>
            <a:r>
              <a:rPr lang="en-US" sz="1600" b="1">
                <a:solidFill>
                  <a:srgbClr val="000000">
                    <a:lumMod val="65000"/>
                    <a:lumOff val="35000"/>
                  </a:srgbClr>
                </a:solidFill>
                <a:latin typeface="Arial"/>
              </a:rPr>
              <a:t>60% </a:t>
            </a:r>
            <a:r>
              <a:rPr lang="en-US" sz="1600">
                <a:solidFill>
                  <a:srgbClr val="000000">
                    <a:lumMod val="65000"/>
                    <a:lumOff val="35000"/>
                  </a:srgbClr>
                </a:solidFill>
                <a:latin typeface="Arial"/>
              </a:rPr>
              <a:t>of ranking based on college readiness...</a:t>
            </a:r>
          </a:p>
          <a:p>
            <a:pPr marL="0" indent="0" algn="ctr">
              <a:lnSpc>
                <a:spcPts val="1900"/>
              </a:lnSpc>
              <a:buNone/>
            </a:pPr>
            <a:r>
              <a:rPr lang="en-US" sz="1600" b="1">
                <a:solidFill>
                  <a:srgbClr val="1E4164"/>
                </a:solidFill>
                <a:latin typeface="Arial"/>
              </a:rPr>
              <a:t>0% </a:t>
            </a:r>
            <a:r>
              <a:rPr lang="en-US" sz="1600">
                <a:solidFill>
                  <a:srgbClr val="1E4164"/>
                </a:solidFill>
                <a:latin typeface="Arial"/>
              </a:rPr>
              <a:t>based on career readiness</a:t>
            </a:r>
          </a:p>
        </p:txBody>
      </p:sp>
      <p:grpSp>
        <p:nvGrpSpPr>
          <p:cNvPr id="9" name="Group 8"/>
          <p:cNvGrpSpPr/>
          <p:nvPr/>
        </p:nvGrpSpPr>
        <p:grpSpPr>
          <a:xfrm>
            <a:off x="1842949" y="2089157"/>
            <a:ext cx="3961698" cy="302624"/>
            <a:chOff x="349564" y="3122979"/>
            <a:chExt cx="1570136" cy="103049"/>
          </a:xfrm>
        </p:grpSpPr>
        <p:sp>
          <p:nvSpPr>
            <p:cNvPr id="10" name="TextBox 9"/>
            <p:cNvSpPr txBox="1"/>
            <p:nvPr/>
          </p:nvSpPr>
          <p:spPr>
            <a:xfrm>
              <a:off x="349564" y="3122979"/>
              <a:ext cx="1570136" cy="94323"/>
            </a:xfrm>
            <a:prstGeom prst="rect">
              <a:avLst/>
            </a:prstGeom>
            <a:noFill/>
          </p:spPr>
          <p:txBody>
            <a:bodyPr wrap="square" rtlCol="0">
              <a:spAutoFit/>
            </a:bodyPr>
            <a:lstStyle/>
            <a:p>
              <a:pPr fontAlgn="base">
                <a:spcBef>
                  <a:spcPct val="0"/>
                </a:spcBef>
                <a:spcAft>
                  <a:spcPct val="0"/>
                </a:spcAft>
              </a:pPr>
              <a:r>
                <a:rPr lang="en-US" sz="1200" b="1" spc="200">
                  <a:solidFill>
                    <a:srgbClr val="1E4164"/>
                  </a:solidFill>
                  <a:latin typeface="Arial" charset="0"/>
                  <a:ea typeface="ＭＳ Ｐゴシック" pitchFamily="-112" charset="-128"/>
                </a:rPr>
                <a:t>COLLEGE VS. CAREER READINESS</a:t>
              </a:r>
            </a:p>
          </p:txBody>
        </p:sp>
        <p:cxnSp>
          <p:nvCxnSpPr>
            <p:cNvPr id="11" name="Straight Connector 10"/>
            <p:cNvCxnSpPr/>
            <p:nvPr/>
          </p:nvCxnSpPr>
          <p:spPr bwMode="auto">
            <a:xfrm flipH="1">
              <a:off x="381561" y="3226028"/>
              <a:ext cx="1327921" cy="0"/>
            </a:xfrm>
            <a:prstGeom prst="line">
              <a:avLst/>
            </a:prstGeom>
            <a:solidFill>
              <a:srgbClr val="1D529D"/>
            </a:solidFill>
            <a:ln w="9525" cap="flat" cmpd="sng" algn="ctr">
              <a:solidFill>
                <a:schemeClr val="bg2">
                  <a:lumMod val="75000"/>
                </a:schemeClr>
              </a:solidFill>
              <a:prstDash val="solid"/>
              <a:round/>
              <a:headEnd type="none" w="med" len="med"/>
              <a:tailEnd type="none" w="med" len="med"/>
            </a:ln>
            <a:effectLst/>
          </p:spPr>
        </p:cxnSp>
      </p:grpSp>
    </p:spTree>
    <p:extLst>
      <p:ext uri="{BB962C8B-B14F-4D97-AF65-F5344CB8AC3E}">
        <p14:creationId xmlns:p14="http://schemas.microsoft.com/office/powerpoint/2010/main" val="1173295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sset 3.jpg"/>
          <p:cNvPicPr>
            <a:picLocks noChangeAspect="1"/>
          </p:cNvPicPr>
          <p:nvPr/>
        </p:nvPicPr>
        <p:blipFill>
          <a:blip r:embed="rId3" cstate="print">
            <a:alphaModFix amt="20000"/>
            <a:extLst>
              <a:ext uri="{28A0092B-C50C-407E-A947-70E740481C1C}">
                <a14:useLocalDpi xmlns:a14="http://schemas.microsoft.com/office/drawing/2010/main" val="0"/>
              </a:ext>
            </a:extLst>
          </a:blip>
          <a:stretch>
            <a:fillRect/>
          </a:stretch>
        </p:blipFill>
        <p:spPr>
          <a:xfrm>
            <a:off x="3048000" y="2040467"/>
            <a:ext cx="6096003" cy="3217335"/>
          </a:xfrm>
          <a:prstGeom prst="rect">
            <a:avLst/>
          </a:prstGeom>
        </p:spPr>
      </p:pic>
      <p:grpSp>
        <p:nvGrpSpPr>
          <p:cNvPr id="8" name="Group 7"/>
          <p:cNvGrpSpPr/>
          <p:nvPr/>
        </p:nvGrpSpPr>
        <p:grpSpPr>
          <a:xfrm>
            <a:off x="2298049" y="1500952"/>
            <a:ext cx="4120608" cy="369332"/>
            <a:chOff x="-1093735" y="3890358"/>
            <a:chExt cx="1570136" cy="754247"/>
          </a:xfrm>
        </p:grpSpPr>
        <p:sp>
          <p:nvSpPr>
            <p:cNvPr id="9" name="TextBox 8"/>
            <p:cNvSpPr txBox="1"/>
            <p:nvPr/>
          </p:nvSpPr>
          <p:spPr>
            <a:xfrm>
              <a:off x="-1093735" y="3890358"/>
              <a:ext cx="1570136" cy="754247"/>
            </a:xfrm>
            <a:prstGeom prst="rect">
              <a:avLst/>
            </a:prstGeom>
            <a:noFill/>
          </p:spPr>
          <p:txBody>
            <a:bodyPr wrap="square" rtlCol="0">
              <a:spAutoFit/>
            </a:bodyPr>
            <a:lstStyle/>
            <a:p>
              <a:pPr defTabSz="1219170" fontAlgn="base">
                <a:spcBef>
                  <a:spcPct val="0"/>
                </a:spcBef>
                <a:spcAft>
                  <a:spcPct val="0"/>
                </a:spcAft>
                <a:defRPr/>
              </a:pPr>
              <a:r>
                <a:rPr lang="en-US" b="1" spc="200">
                  <a:solidFill>
                    <a:srgbClr val="1E4164"/>
                  </a:solidFill>
                  <a:latin typeface="Arial" charset="0"/>
                  <a:ea typeface="ＭＳ Ｐゴシック" pitchFamily="-112" charset="-128"/>
                </a:rPr>
                <a:t>ACTION STEPS</a:t>
              </a:r>
            </a:p>
          </p:txBody>
        </p:sp>
        <p:cxnSp>
          <p:nvCxnSpPr>
            <p:cNvPr id="10" name="Straight Connector 9"/>
            <p:cNvCxnSpPr>
              <a:cxnSpLocks/>
            </p:cNvCxnSpPr>
            <p:nvPr/>
          </p:nvCxnSpPr>
          <p:spPr bwMode="auto">
            <a:xfrm flipH="1">
              <a:off x="-1050353" y="4456042"/>
              <a:ext cx="1409261" cy="0"/>
            </a:xfrm>
            <a:prstGeom prst="line">
              <a:avLst/>
            </a:prstGeom>
            <a:solidFill>
              <a:srgbClr val="1D529D"/>
            </a:solidFill>
            <a:ln w="9525" cap="flat" cmpd="sng" algn="ctr">
              <a:solidFill>
                <a:schemeClr val="bg2">
                  <a:lumMod val="75000"/>
                </a:schemeClr>
              </a:solidFill>
              <a:prstDash val="solid"/>
              <a:round/>
              <a:headEnd type="none" w="med" len="med"/>
              <a:tailEnd type="none" w="med" len="med"/>
            </a:ln>
            <a:effectLst/>
          </p:spPr>
        </p:cxnSp>
      </p:grpSp>
      <p:sp>
        <p:nvSpPr>
          <p:cNvPr id="7" name="Title 6"/>
          <p:cNvSpPr>
            <a:spLocks noGrp="1"/>
          </p:cNvSpPr>
          <p:nvPr>
            <p:ph type="title"/>
          </p:nvPr>
        </p:nvSpPr>
        <p:spPr>
          <a:xfrm>
            <a:off x="1886095" y="612894"/>
            <a:ext cx="3717537" cy="514351"/>
          </a:xfrm>
        </p:spPr>
        <p:txBody>
          <a:bodyPr>
            <a:normAutofit fontScale="90000"/>
          </a:bodyPr>
          <a:lstStyle/>
          <a:p>
            <a:r>
              <a:rPr lang="en-US"/>
              <a:t>Research to Results</a:t>
            </a:r>
          </a:p>
        </p:txBody>
      </p:sp>
      <p:sp>
        <p:nvSpPr>
          <p:cNvPr id="12" name="Content Placeholder 2"/>
          <p:cNvSpPr>
            <a:spLocks noGrp="1"/>
          </p:cNvSpPr>
          <p:nvPr>
            <p:ph idx="1"/>
          </p:nvPr>
        </p:nvSpPr>
        <p:spPr>
          <a:xfrm>
            <a:off x="2298050" y="2089278"/>
            <a:ext cx="3812265" cy="3016123"/>
          </a:xfrm>
        </p:spPr>
        <p:txBody>
          <a:bodyPr>
            <a:noAutofit/>
          </a:bodyPr>
          <a:lstStyle/>
          <a:p>
            <a:pPr marL="342891" indent="-342891">
              <a:lnSpc>
                <a:spcPct val="100000"/>
              </a:lnSpc>
              <a:spcBef>
                <a:spcPts val="700"/>
              </a:spcBef>
              <a:spcAft>
                <a:spcPts val="700"/>
              </a:spcAft>
              <a:buFont typeface="+mj-lt"/>
              <a:buAutoNum type="arabicPeriod"/>
            </a:pPr>
            <a:r>
              <a:rPr lang="en-US" sz="1600" b="1"/>
              <a:t>Revitalize</a:t>
            </a:r>
            <a:r>
              <a:rPr lang="en-US" sz="1600"/>
              <a:t> our work-based</a:t>
            </a:r>
            <a:br>
              <a:rPr lang="en-US" sz="1600"/>
            </a:br>
            <a:r>
              <a:rPr lang="en-US" sz="1600"/>
              <a:t>learning programs</a:t>
            </a:r>
          </a:p>
          <a:p>
            <a:pPr marL="342891" indent="-342891">
              <a:lnSpc>
                <a:spcPct val="100000"/>
              </a:lnSpc>
              <a:spcBef>
                <a:spcPts val="700"/>
              </a:spcBef>
              <a:spcAft>
                <a:spcPts val="700"/>
              </a:spcAft>
              <a:buFont typeface="+mj-lt"/>
              <a:buAutoNum type="arabicPeriod"/>
            </a:pPr>
            <a:r>
              <a:rPr lang="en-US" sz="1600" b="1"/>
              <a:t>Measure</a:t>
            </a:r>
            <a:r>
              <a:rPr lang="en-US" sz="1600"/>
              <a:t> workforce development performance when awarding construction contracts</a:t>
            </a:r>
          </a:p>
          <a:p>
            <a:pPr marL="342891" indent="-342891">
              <a:lnSpc>
                <a:spcPct val="100000"/>
              </a:lnSpc>
              <a:spcBef>
                <a:spcPts val="700"/>
              </a:spcBef>
              <a:spcAft>
                <a:spcPts val="700"/>
              </a:spcAft>
              <a:buFont typeface="+mj-lt"/>
              <a:buAutoNum type="arabicPeriod"/>
            </a:pPr>
            <a:r>
              <a:rPr lang="en-US" sz="1600" b="1"/>
              <a:t>Establish</a:t>
            </a:r>
            <a:r>
              <a:rPr lang="en-US" sz="1600"/>
              <a:t> the awareness of career opportunities in our nation</a:t>
            </a:r>
          </a:p>
          <a:p>
            <a:pPr marL="342891" indent="-342891">
              <a:lnSpc>
                <a:spcPct val="100000"/>
              </a:lnSpc>
              <a:spcBef>
                <a:spcPts val="700"/>
              </a:spcBef>
              <a:spcAft>
                <a:spcPts val="700"/>
              </a:spcAft>
              <a:buFont typeface="+mj-lt"/>
              <a:buAutoNum type="arabicPeriod"/>
            </a:pPr>
            <a:r>
              <a:rPr lang="en-US" sz="1600" b="1"/>
              <a:t>Redefine</a:t>
            </a:r>
            <a:r>
              <a:rPr lang="en-US" sz="1600"/>
              <a:t> how we measure the quality of our nation’s secondary education system</a:t>
            </a:r>
          </a:p>
        </p:txBody>
      </p:sp>
      <p:sp>
        <p:nvSpPr>
          <p:cNvPr id="11" name="Content Placeholder 2">
            <a:extLst>
              <a:ext uri="{FF2B5EF4-FFF2-40B4-BE49-F238E27FC236}">
                <a16:creationId xmlns:a16="http://schemas.microsoft.com/office/drawing/2014/main" id="{D7849175-357C-3945-8CA6-9F24013D7E6B}"/>
              </a:ext>
            </a:extLst>
          </p:cNvPr>
          <p:cNvSpPr txBox="1">
            <a:spLocks/>
          </p:cNvSpPr>
          <p:nvPr/>
        </p:nvSpPr>
        <p:spPr bwMode="auto">
          <a:xfrm>
            <a:off x="6301704" y="2089279"/>
            <a:ext cx="3686729" cy="28806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177800" indent="-177800" algn="l" rtl="0" eaLnBrk="1" fontAlgn="base" hangingPunct="1">
              <a:lnSpc>
                <a:spcPct val="110000"/>
              </a:lnSpc>
              <a:spcBef>
                <a:spcPts val="600"/>
              </a:spcBef>
              <a:spcAft>
                <a:spcPct val="0"/>
              </a:spcAft>
              <a:buChar char="•"/>
              <a:defRPr sz="2400" b="0" i="0">
                <a:solidFill>
                  <a:schemeClr val="tx1">
                    <a:lumMod val="65000"/>
                    <a:lumOff val="35000"/>
                  </a:schemeClr>
                </a:solidFill>
                <a:latin typeface="Roboto" panose="02000000000000000000" pitchFamily="2" charset="0"/>
                <a:ea typeface="Roboto" panose="02000000000000000000" pitchFamily="2" charset="0"/>
                <a:cs typeface="+mn-cs"/>
              </a:defRPr>
            </a:lvl1pPr>
            <a:lvl2pPr marL="520700" indent="-241300" algn="l" rtl="0" eaLnBrk="1" fontAlgn="base" hangingPunct="1">
              <a:lnSpc>
                <a:spcPct val="110000"/>
              </a:lnSpc>
              <a:spcBef>
                <a:spcPts val="600"/>
              </a:spcBef>
              <a:spcAft>
                <a:spcPct val="0"/>
              </a:spcAft>
              <a:buFont typeface="Arial"/>
              <a:buChar char="•"/>
              <a:defRPr sz="2000" b="0" i="0">
                <a:solidFill>
                  <a:srgbClr val="595959"/>
                </a:solidFill>
                <a:latin typeface="Roboto" panose="02000000000000000000" pitchFamily="2" charset="0"/>
                <a:ea typeface="Roboto" panose="02000000000000000000" pitchFamily="2" charset="0"/>
              </a:defRPr>
            </a:lvl2pPr>
            <a:lvl3pPr marL="685800" indent="-171450" algn="l" rtl="0" eaLnBrk="1" fontAlgn="base" hangingPunct="1">
              <a:lnSpc>
                <a:spcPct val="110000"/>
              </a:lnSpc>
              <a:spcBef>
                <a:spcPts val="300"/>
              </a:spcBef>
              <a:spcAft>
                <a:spcPct val="0"/>
              </a:spcAft>
              <a:buFont typeface="Arial"/>
              <a:buChar char="•"/>
              <a:defRPr sz="1800" b="0" i="0">
                <a:solidFill>
                  <a:srgbClr val="595959"/>
                </a:solidFill>
                <a:latin typeface="Roboto" panose="02000000000000000000" pitchFamily="2" charset="0"/>
                <a:ea typeface="Roboto" panose="02000000000000000000" pitchFamily="2" charset="0"/>
              </a:defRPr>
            </a:lvl3pPr>
            <a:lvl4pPr marL="1136650" indent="-228600" algn="l" rtl="0" eaLnBrk="1" fontAlgn="base" hangingPunct="1">
              <a:lnSpc>
                <a:spcPct val="110000"/>
              </a:lnSpc>
              <a:spcBef>
                <a:spcPts val="600"/>
              </a:spcBef>
              <a:spcAft>
                <a:spcPct val="0"/>
              </a:spcAft>
              <a:buFont typeface="Arial"/>
              <a:buChar char="•"/>
              <a:defRPr sz="1600" b="0" i="0">
                <a:solidFill>
                  <a:srgbClr val="595959"/>
                </a:solidFill>
                <a:latin typeface="Roboto" panose="02000000000000000000" pitchFamily="2" charset="0"/>
                <a:ea typeface="Roboto" panose="02000000000000000000" pitchFamily="2" charset="0"/>
              </a:defRPr>
            </a:lvl4pPr>
            <a:lvl5pPr marL="1365250" indent="-228600" algn="l" rtl="0" eaLnBrk="1" fontAlgn="base" hangingPunct="1">
              <a:lnSpc>
                <a:spcPct val="110000"/>
              </a:lnSpc>
              <a:spcBef>
                <a:spcPts val="600"/>
              </a:spcBef>
              <a:spcAft>
                <a:spcPct val="0"/>
              </a:spcAft>
              <a:buFont typeface="Arial"/>
              <a:buChar char="•"/>
              <a:defRPr sz="1600" b="0" i="0">
                <a:solidFill>
                  <a:srgbClr val="595959"/>
                </a:solidFill>
                <a:latin typeface="Roboto" panose="02000000000000000000" pitchFamily="2" charset="0"/>
                <a:ea typeface="Roboto" panose="02000000000000000000" pitchFamily="2" charset="0"/>
              </a:defRPr>
            </a:lvl5pPr>
            <a:lvl6pPr marL="2228850" indent="-228600" algn="l" rtl="0" eaLnBrk="1" fontAlgn="base" hangingPunct="1">
              <a:spcBef>
                <a:spcPct val="20000"/>
              </a:spcBef>
              <a:spcAft>
                <a:spcPct val="0"/>
              </a:spcAft>
              <a:buChar char="»"/>
              <a:defRPr>
                <a:solidFill>
                  <a:schemeClr val="tx1"/>
                </a:solidFill>
                <a:latin typeface="+mn-lt"/>
              </a:defRPr>
            </a:lvl6pPr>
            <a:lvl7pPr marL="2686050" indent="-228600" algn="l" rtl="0" eaLnBrk="1" fontAlgn="base" hangingPunct="1">
              <a:spcBef>
                <a:spcPct val="20000"/>
              </a:spcBef>
              <a:spcAft>
                <a:spcPct val="0"/>
              </a:spcAft>
              <a:buChar char="»"/>
              <a:defRPr>
                <a:solidFill>
                  <a:schemeClr val="tx1"/>
                </a:solidFill>
                <a:latin typeface="+mn-lt"/>
              </a:defRPr>
            </a:lvl7pPr>
            <a:lvl8pPr marL="3143250" indent="-228600" algn="l" rtl="0" eaLnBrk="1" fontAlgn="base" hangingPunct="1">
              <a:spcBef>
                <a:spcPct val="20000"/>
              </a:spcBef>
              <a:spcAft>
                <a:spcPct val="0"/>
              </a:spcAft>
              <a:buChar char="»"/>
              <a:defRPr>
                <a:solidFill>
                  <a:schemeClr val="tx1"/>
                </a:solidFill>
                <a:latin typeface="+mn-lt"/>
              </a:defRPr>
            </a:lvl8pPr>
            <a:lvl9pPr marL="3600450" indent="-228600" algn="l" rtl="0" eaLnBrk="1" fontAlgn="base" hangingPunct="1">
              <a:spcBef>
                <a:spcPct val="20000"/>
              </a:spcBef>
              <a:spcAft>
                <a:spcPct val="0"/>
              </a:spcAft>
              <a:buChar char="»"/>
              <a:defRPr>
                <a:solidFill>
                  <a:schemeClr val="tx1"/>
                </a:solidFill>
                <a:latin typeface="+mn-lt"/>
              </a:defRPr>
            </a:lvl9pPr>
          </a:lstStyle>
          <a:p>
            <a:pPr marL="342891" indent="-342891" defTabSz="1219170">
              <a:lnSpc>
                <a:spcPct val="100000"/>
              </a:lnSpc>
              <a:spcBef>
                <a:spcPts val="700"/>
              </a:spcBef>
              <a:spcAft>
                <a:spcPts val="700"/>
              </a:spcAft>
              <a:buFont typeface="+mj-lt"/>
              <a:buAutoNum type="arabicPeriod" startAt="5"/>
              <a:defRPr/>
            </a:pPr>
            <a:r>
              <a:rPr lang="en-US" sz="1600" b="1" kern="0">
                <a:solidFill>
                  <a:srgbClr val="000000">
                    <a:lumMod val="65000"/>
                    <a:lumOff val="35000"/>
                  </a:srgbClr>
                </a:solidFill>
              </a:rPr>
              <a:t>Increase</a:t>
            </a:r>
            <a:r>
              <a:rPr lang="en-US" sz="1600" kern="0">
                <a:solidFill>
                  <a:srgbClr val="000000">
                    <a:lumMod val="65000"/>
                    <a:lumOff val="35000"/>
                  </a:srgbClr>
                </a:solidFill>
              </a:rPr>
              <a:t> the participation of underrepresented groups in CTE</a:t>
            </a:r>
          </a:p>
          <a:p>
            <a:pPr marL="342891" indent="-342891" defTabSz="1219170">
              <a:lnSpc>
                <a:spcPct val="100000"/>
              </a:lnSpc>
              <a:spcBef>
                <a:spcPts val="700"/>
              </a:spcBef>
              <a:spcAft>
                <a:spcPts val="700"/>
              </a:spcAft>
              <a:buFont typeface="+mj-lt"/>
              <a:buAutoNum type="arabicPeriod" startAt="5"/>
              <a:defRPr/>
            </a:pPr>
            <a:r>
              <a:rPr lang="en-US" sz="1600" b="1" kern="0">
                <a:solidFill>
                  <a:srgbClr val="000000">
                    <a:lumMod val="65000"/>
                    <a:lumOff val="35000"/>
                  </a:srgbClr>
                </a:solidFill>
              </a:rPr>
              <a:t>Establish</a:t>
            </a:r>
            <a:r>
              <a:rPr lang="en-US" sz="1600" kern="0">
                <a:solidFill>
                  <a:srgbClr val="000000">
                    <a:lumMod val="65000"/>
                    <a:lumOff val="35000"/>
                  </a:srgbClr>
                </a:solidFill>
              </a:rPr>
              <a:t> and expand collaboration between industry, education, and government</a:t>
            </a:r>
          </a:p>
          <a:p>
            <a:pPr marL="342891" indent="-342891" defTabSz="1219170">
              <a:lnSpc>
                <a:spcPct val="100000"/>
              </a:lnSpc>
              <a:spcBef>
                <a:spcPts val="700"/>
              </a:spcBef>
              <a:spcAft>
                <a:spcPts val="700"/>
              </a:spcAft>
              <a:buFont typeface="+mj-lt"/>
              <a:buAutoNum type="arabicPeriod" startAt="5"/>
              <a:defRPr/>
            </a:pPr>
            <a:r>
              <a:rPr lang="en-US" sz="1600" b="1" kern="0">
                <a:solidFill>
                  <a:srgbClr val="000000">
                    <a:lumMod val="65000"/>
                    <a:lumOff val="35000"/>
                  </a:srgbClr>
                </a:solidFill>
              </a:rPr>
              <a:t>Develop</a:t>
            </a:r>
            <a:r>
              <a:rPr lang="en-US" sz="1600" kern="0">
                <a:solidFill>
                  <a:srgbClr val="000000">
                    <a:lumMod val="65000"/>
                    <a:lumOff val="35000"/>
                  </a:srgbClr>
                </a:solidFill>
              </a:rPr>
              <a:t> more balanced funding among post-secondary CTE &amp; higher education</a:t>
            </a:r>
          </a:p>
        </p:txBody>
      </p:sp>
    </p:spTree>
    <p:extLst>
      <p:ext uri="{BB962C8B-B14F-4D97-AF65-F5344CB8AC3E}">
        <p14:creationId xmlns:p14="http://schemas.microsoft.com/office/powerpoint/2010/main" val="90642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fade">
                                      <p:cBhvr>
                                        <p:cTn id="27" dur="500"/>
                                        <p:tgtEl>
                                          <p:spTgt spid="11">
                                            <p:txEl>
                                              <p:pRg st="0" end="0"/>
                                            </p:txEl>
                                          </p:spTgt>
                                        </p:tgtEl>
                                      </p:cBhvr>
                                    </p:animEffect>
                                  </p:childTnLst>
                                </p:cTn>
                              </p:par>
                            </p:childTnLst>
                          </p:cTn>
                        </p:par>
                        <p:par>
                          <p:cTn id="28" fill="hold">
                            <p:stCondLst>
                              <p:cond delay="500"/>
                            </p:stCondLst>
                            <p:childTnLst>
                              <p:par>
                                <p:cTn id="29" presetID="10" presetClass="entr" presetSubtype="0" fill="hold" grpId="0" nodeType="afterEffect">
                                  <p:stCondLst>
                                    <p:cond delay="1000"/>
                                  </p:stCondLst>
                                  <p:childTnLst>
                                    <p:set>
                                      <p:cBhvr>
                                        <p:cTn id="30" dur="1" fill="hold">
                                          <p:stCondLst>
                                            <p:cond delay="0"/>
                                          </p:stCondLst>
                                        </p:cTn>
                                        <p:tgtEl>
                                          <p:spTgt spid="11">
                                            <p:txEl>
                                              <p:pRg st="1" end="1"/>
                                            </p:txEl>
                                          </p:spTgt>
                                        </p:tgtEl>
                                        <p:attrNameLst>
                                          <p:attrName>style.visibility</p:attrName>
                                        </p:attrNameLst>
                                      </p:cBhvr>
                                      <p:to>
                                        <p:strVal val="visible"/>
                                      </p:to>
                                    </p:set>
                                    <p:animEffect transition="in" filter="fade">
                                      <p:cBhvr>
                                        <p:cTn id="31" dur="500"/>
                                        <p:tgtEl>
                                          <p:spTgt spid="11">
                                            <p:txEl>
                                              <p:pRg st="1" end="1"/>
                                            </p:txEl>
                                          </p:spTgt>
                                        </p:tgtEl>
                                      </p:cBhvr>
                                    </p:animEffect>
                                  </p:childTnLst>
                                </p:cTn>
                              </p:par>
                            </p:childTnLst>
                          </p:cTn>
                        </p:par>
                        <p:par>
                          <p:cTn id="32" fill="hold">
                            <p:stCondLst>
                              <p:cond delay="2000"/>
                            </p:stCondLst>
                            <p:childTnLst>
                              <p:par>
                                <p:cTn id="33" presetID="10" presetClass="entr" presetSubtype="0" fill="hold" grpId="0" nodeType="afterEffect">
                                  <p:stCondLst>
                                    <p:cond delay="1000"/>
                                  </p:stCondLst>
                                  <p:childTnLst>
                                    <p:set>
                                      <p:cBhvr>
                                        <p:cTn id="34" dur="1" fill="hold">
                                          <p:stCondLst>
                                            <p:cond delay="0"/>
                                          </p:stCondLst>
                                        </p:cTn>
                                        <p:tgtEl>
                                          <p:spTgt spid="11">
                                            <p:txEl>
                                              <p:pRg st="2" end="2"/>
                                            </p:txEl>
                                          </p:spTgt>
                                        </p:tgtEl>
                                        <p:attrNameLst>
                                          <p:attrName>style.visibility</p:attrName>
                                        </p:attrNameLst>
                                      </p:cBhvr>
                                      <p:to>
                                        <p:strVal val="visible"/>
                                      </p:to>
                                    </p:set>
                                    <p:animEffect transition="in" filter="fade">
                                      <p:cBhvr>
                                        <p:cTn id="35"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advAuto="500"/>
      <p:bldP spid="11" grpId="0" uiExpand="1" build="p" advAuto="50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0BC5163-7F58-42B3-9498-C01C48B8F416}"/>
              </a:ext>
            </a:extLst>
          </p:cNvPr>
          <p:cNvPicPr>
            <a:picLocks noChangeAspect="1"/>
          </p:cNvPicPr>
          <p:nvPr/>
        </p:nvPicPr>
        <p:blipFill rotWithShape="1">
          <a:blip r:embed="rId3"/>
          <a:srcRect l="8673" r="14680"/>
          <a:stretch/>
        </p:blipFill>
        <p:spPr>
          <a:xfrm>
            <a:off x="1524000" y="-12032"/>
            <a:ext cx="9144000" cy="6858001"/>
          </a:xfrm>
          <a:prstGeom prst="rect">
            <a:avLst/>
          </a:prstGeom>
        </p:spPr>
      </p:pic>
      <p:sp>
        <p:nvSpPr>
          <p:cNvPr id="3" name="Title 1"/>
          <p:cNvSpPr>
            <a:spLocks noGrp="1"/>
          </p:cNvSpPr>
          <p:nvPr>
            <p:ph type="title" idx="4294967295"/>
          </p:nvPr>
        </p:nvSpPr>
        <p:spPr>
          <a:xfrm>
            <a:off x="6514927" y="1437763"/>
            <a:ext cx="2684463" cy="1874689"/>
          </a:xfrm>
        </p:spPr>
        <p:txBody>
          <a:bodyPr>
            <a:normAutofit fontScale="90000"/>
          </a:bodyPr>
          <a:lstStyle/>
          <a:p>
            <a:pPr>
              <a:spcAft>
                <a:spcPts val="1800"/>
              </a:spcAft>
            </a:pPr>
            <a:br>
              <a:rPr lang="en-US" sz="3600" i="1">
                <a:solidFill>
                  <a:schemeClr val="bg1"/>
                </a:solidFill>
                <a:latin typeface="Playfair Display" pitchFamily="2" charset="77"/>
              </a:rPr>
            </a:br>
            <a:r>
              <a:rPr lang="en-US" sz="3600" i="1">
                <a:solidFill>
                  <a:schemeClr val="bg1"/>
                </a:solidFill>
                <a:latin typeface="Playfair Display" pitchFamily="2" charset="77"/>
              </a:rPr>
              <a:t>Endorse. </a:t>
            </a:r>
            <a:br>
              <a:rPr lang="en-US" sz="3600" i="1">
                <a:solidFill>
                  <a:schemeClr val="bg1">
                    <a:lumMod val="75000"/>
                  </a:schemeClr>
                </a:solidFill>
                <a:latin typeface="Playfair Display" pitchFamily="2" charset="77"/>
              </a:rPr>
            </a:br>
            <a:r>
              <a:rPr lang="en-US" sz="3600" i="1">
                <a:solidFill>
                  <a:schemeClr val="bg1"/>
                </a:solidFill>
                <a:latin typeface="Playfair Display" pitchFamily="2" charset="77"/>
              </a:rPr>
              <a:t>Educate.</a:t>
            </a:r>
            <a:br>
              <a:rPr lang="en-US" sz="3600" i="1">
                <a:solidFill>
                  <a:schemeClr val="bg1"/>
                </a:solidFill>
                <a:latin typeface="Playfair Display" pitchFamily="2" charset="77"/>
              </a:rPr>
            </a:br>
            <a:r>
              <a:rPr lang="en-US" sz="3600" i="1">
                <a:solidFill>
                  <a:schemeClr val="bg1"/>
                </a:solidFill>
                <a:latin typeface="Playfair Display" pitchFamily="2" charset="77"/>
              </a:rPr>
              <a:t>Advocate.</a:t>
            </a:r>
            <a:br>
              <a:rPr lang="en-US" sz="3600" i="1">
                <a:solidFill>
                  <a:schemeClr val="bg1">
                    <a:lumMod val="75000"/>
                  </a:schemeClr>
                </a:solidFill>
                <a:latin typeface="Playfair Display" pitchFamily="2" charset="77"/>
              </a:rPr>
            </a:br>
            <a:endParaRPr lang="en-US" sz="3600">
              <a:solidFill>
                <a:schemeClr val="bg1">
                  <a:lumMod val="75000"/>
                </a:schemeClr>
              </a:solidFill>
            </a:endParaRPr>
          </a:p>
        </p:txBody>
      </p:sp>
      <p:sp>
        <p:nvSpPr>
          <p:cNvPr id="5" name="Rectangle 4">
            <a:extLst>
              <a:ext uri="{FF2B5EF4-FFF2-40B4-BE49-F238E27FC236}">
                <a16:creationId xmlns:a16="http://schemas.microsoft.com/office/drawing/2014/main" id="{11078B31-DCFA-6140-9814-AEFAFE5970E5}"/>
              </a:ext>
            </a:extLst>
          </p:cNvPr>
          <p:cNvSpPr/>
          <p:nvPr/>
        </p:nvSpPr>
        <p:spPr bwMode="auto">
          <a:xfrm rot="5400000">
            <a:off x="5522704" y="2371839"/>
            <a:ext cx="1514636" cy="56031"/>
          </a:xfrm>
          <a:prstGeom prst="rect">
            <a:avLst/>
          </a:prstGeom>
          <a:solidFill>
            <a:srgbClr val="2DD6DE"/>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defTabSz="1219170" fontAlgn="base">
              <a:spcBef>
                <a:spcPct val="0"/>
              </a:spcBef>
              <a:spcAft>
                <a:spcPct val="0"/>
              </a:spcAft>
              <a:defRPr/>
            </a:pPr>
            <a:endParaRPr lang="en-US" sz="1400" b="1">
              <a:solidFill>
                <a:srgbClr val="3DCFD6"/>
              </a:solidFill>
              <a:latin typeface="Roboto" panose="02000000000000000000" pitchFamily="2" charset="0"/>
              <a:ea typeface="Roboto" panose="02000000000000000000" pitchFamily="2" charset="0"/>
            </a:endParaRPr>
          </a:p>
        </p:txBody>
      </p:sp>
      <p:sp>
        <p:nvSpPr>
          <p:cNvPr id="4" name="Rectangle 3">
            <a:extLst>
              <a:ext uri="{FF2B5EF4-FFF2-40B4-BE49-F238E27FC236}">
                <a16:creationId xmlns:a16="http://schemas.microsoft.com/office/drawing/2014/main" id="{6E27F4E1-C9B8-1E4D-ADFE-AC000292A8DD}"/>
              </a:ext>
            </a:extLst>
          </p:cNvPr>
          <p:cNvSpPr/>
          <p:nvPr/>
        </p:nvSpPr>
        <p:spPr bwMode="auto">
          <a:xfrm>
            <a:off x="1776763" y="1095143"/>
            <a:ext cx="8638479" cy="4668644"/>
          </a:xfrm>
          <a:prstGeom prst="rect">
            <a:avLst/>
          </a:prstGeom>
          <a:noFill/>
          <a:ln w="127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1219170" fontAlgn="base">
              <a:spcBef>
                <a:spcPct val="0"/>
              </a:spcBef>
              <a:spcAft>
                <a:spcPct val="0"/>
              </a:spcAft>
              <a:defRPr/>
            </a:pPr>
            <a:endParaRPr lang="en-US" sz="2400">
              <a:solidFill>
                <a:srgbClr val="000000"/>
              </a:solidFill>
              <a:latin typeface="Arial" charset="0"/>
              <a:ea typeface="ＭＳ Ｐゴシック" pitchFamily="-112" charset="-128"/>
            </a:endParaRPr>
          </a:p>
        </p:txBody>
      </p:sp>
      <p:sp>
        <p:nvSpPr>
          <p:cNvPr id="9" name="Title 1">
            <a:extLst>
              <a:ext uri="{FF2B5EF4-FFF2-40B4-BE49-F238E27FC236}">
                <a16:creationId xmlns:a16="http://schemas.microsoft.com/office/drawing/2014/main" id="{B9020CF2-DB37-0E41-B770-D636FD3B4DFB}"/>
              </a:ext>
            </a:extLst>
          </p:cNvPr>
          <p:cNvSpPr txBox="1">
            <a:spLocks/>
          </p:cNvSpPr>
          <p:nvPr/>
        </p:nvSpPr>
        <p:spPr bwMode="auto">
          <a:xfrm>
            <a:off x="6122147" y="3312452"/>
            <a:ext cx="3875583" cy="203744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b="1">
                <a:solidFill>
                  <a:srgbClr val="679FC7"/>
                </a:solidFill>
                <a:latin typeface="+mj-lt"/>
                <a:ea typeface="ＭＳ Ｐゴシック" pitchFamily="-112" charset="-128"/>
                <a:cs typeface="+mj-cs"/>
              </a:defRPr>
            </a:lvl1pPr>
            <a:lvl2pPr algn="l" rtl="0" eaLnBrk="0" fontAlgn="base" hangingPunct="0">
              <a:spcBef>
                <a:spcPct val="0"/>
              </a:spcBef>
              <a:spcAft>
                <a:spcPct val="0"/>
              </a:spcAft>
              <a:defRPr sz="3000" b="1">
                <a:solidFill>
                  <a:srgbClr val="0C297C"/>
                </a:solidFill>
                <a:latin typeface="Arial" charset="0"/>
                <a:ea typeface="ＭＳ Ｐゴシック" pitchFamily="-112" charset="-128"/>
              </a:defRPr>
            </a:lvl2pPr>
            <a:lvl3pPr algn="l" rtl="0" eaLnBrk="0" fontAlgn="base" hangingPunct="0">
              <a:spcBef>
                <a:spcPct val="0"/>
              </a:spcBef>
              <a:spcAft>
                <a:spcPct val="0"/>
              </a:spcAft>
              <a:defRPr sz="3000" b="1">
                <a:solidFill>
                  <a:srgbClr val="0C297C"/>
                </a:solidFill>
                <a:latin typeface="Arial" charset="0"/>
                <a:ea typeface="ＭＳ Ｐゴシック" pitchFamily="-112" charset="-128"/>
              </a:defRPr>
            </a:lvl3pPr>
            <a:lvl4pPr algn="l" rtl="0" eaLnBrk="0" fontAlgn="base" hangingPunct="0">
              <a:spcBef>
                <a:spcPct val="0"/>
              </a:spcBef>
              <a:spcAft>
                <a:spcPct val="0"/>
              </a:spcAft>
              <a:defRPr sz="3000" b="1">
                <a:solidFill>
                  <a:srgbClr val="0C297C"/>
                </a:solidFill>
                <a:latin typeface="Arial" charset="0"/>
                <a:ea typeface="ＭＳ Ｐゴシック" pitchFamily="-112" charset="-128"/>
              </a:defRPr>
            </a:lvl4pPr>
            <a:lvl5pPr algn="l" rtl="0" eaLnBrk="0" fontAlgn="base" hangingPunct="0">
              <a:spcBef>
                <a:spcPct val="0"/>
              </a:spcBef>
              <a:spcAft>
                <a:spcPct val="0"/>
              </a:spcAft>
              <a:defRPr sz="3000" b="1">
                <a:solidFill>
                  <a:srgbClr val="0C297C"/>
                </a:solidFill>
                <a:latin typeface="Arial" charset="0"/>
                <a:ea typeface="ＭＳ Ｐゴシック" pitchFamily="-112" charset="-128"/>
              </a:defRPr>
            </a:lvl5pPr>
            <a:lvl6pPr marL="457200" algn="l" rtl="0" fontAlgn="base">
              <a:spcBef>
                <a:spcPct val="0"/>
              </a:spcBef>
              <a:spcAft>
                <a:spcPct val="0"/>
              </a:spcAft>
              <a:defRPr sz="2800" b="1">
                <a:solidFill>
                  <a:srgbClr val="0C297C"/>
                </a:solidFill>
                <a:latin typeface="Arial" charset="0"/>
              </a:defRPr>
            </a:lvl6pPr>
            <a:lvl7pPr marL="914400" algn="l" rtl="0" fontAlgn="base">
              <a:spcBef>
                <a:spcPct val="0"/>
              </a:spcBef>
              <a:spcAft>
                <a:spcPct val="0"/>
              </a:spcAft>
              <a:defRPr sz="2800" b="1">
                <a:solidFill>
                  <a:srgbClr val="0C297C"/>
                </a:solidFill>
                <a:latin typeface="Arial" charset="0"/>
              </a:defRPr>
            </a:lvl7pPr>
            <a:lvl8pPr marL="1371600" algn="l" rtl="0" fontAlgn="base">
              <a:spcBef>
                <a:spcPct val="0"/>
              </a:spcBef>
              <a:spcAft>
                <a:spcPct val="0"/>
              </a:spcAft>
              <a:defRPr sz="2800" b="1">
                <a:solidFill>
                  <a:srgbClr val="0C297C"/>
                </a:solidFill>
                <a:latin typeface="Arial" charset="0"/>
              </a:defRPr>
            </a:lvl8pPr>
            <a:lvl9pPr marL="1828800" algn="l" rtl="0" fontAlgn="base">
              <a:spcBef>
                <a:spcPct val="0"/>
              </a:spcBef>
              <a:spcAft>
                <a:spcPct val="0"/>
              </a:spcAft>
              <a:defRPr sz="2800" b="1">
                <a:solidFill>
                  <a:srgbClr val="0C297C"/>
                </a:solidFill>
                <a:latin typeface="Arial" charset="0"/>
              </a:defRPr>
            </a:lvl9pPr>
          </a:lstStyle>
          <a:p>
            <a:pPr defTabSz="1219170">
              <a:defRPr/>
            </a:pPr>
            <a:r>
              <a:rPr lang="en-US" sz="2400">
                <a:solidFill>
                  <a:srgbClr val="FFFFFF"/>
                </a:solidFill>
                <a:latin typeface="Roboto" panose="02000000000000000000" pitchFamily="2" charset="0"/>
                <a:ea typeface="Roboto" panose="02000000000000000000" pitchFamily="2" charset="0"/>
              </a:rPr>
              <a:t>Visit nccer.org/research:</a:t>
            </a:r>
            <a:r>
              <a:rPr lang="en-US" sz="2400" b="0">
                <a:solidFill>
                  <a:srgbClr val="FFFFFF"/>
                </a:solidFill>
                <a:latin typeface="Roboto" panose="02000000000000000000" pitchFamily="2" charset="0"/>
                <a:ea typeface="Roboto" panose="02000000000000000000" pitchFamily="2" charset="0"/>
              </a:rPr>
              <a:t> </a:t>
            </a:r>
          </a:p>
          <a:p>
            <a:pPr defTabSz="1219170">
              <a:defRPr/>
            </a:pPr>
            <a:endParaRPr lang="en-US" sz="1800" b="0">
              <a:solidFill>
                <a:srgbClr val="FFFFFF"/>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208722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9C6D2-7798-C942-88FC-2B49B081F768}"/>
              </a:ext>
            </a:extLst>
          </p:cNvPr>
          <p:cNvSpPr>
            <a:spLocks noGrp="1"/>
          </p:cNvSpPr>
          <p:nvPr>
            <p:ph type="title"/>
          </p:nvPr>
        </p:nvSpPr>
        <p:spPr/>
        <p:txBody>
          <a:bodyPr>
            <a:normAutofit/>
          </a:bodyPr>
          <a:lstStyle/>
          <a:p>
            <a:r>
              <a:rPr lang="en-US" sz="4000"/>
              <a:t>WHY TRAIN?</a:t>
            </a:r>
          </a:p>
        </p:txBody>
      </p:sp>
      <p:sp>
        <p:nvSpPr>
          <p:cNvPr id="4" name="Text Placeholder 3">
            <a:extLst>
              <a:ext uri="{FF2B5EF4-FFF2-40B4-BE49-F238E27FC236}">
                <a16:creationId xmlns:a16="http://schemas.microsoft.com/office/drawing/2014/main" id="{2BC5BA6C-9226-5B45-AD33-8915907968D7}"/>
              </a:ext>
            </a:extLst>
          </p:cNvPr>
          <p:cNvSpPr>
            <a:spLocks noGrp="1"/>
          </p:cNvSpPr>
          <p:nvPr>
            <p:ph type="body" sz="half" idx="2"/>
          </p:nvPr>
        </p:nvSpPr>
        <p:spPr>
          <a:xfrm>
            <a:off x="843044" y="2176039"/>
            <a:ext cx="3926929" cy="3681373"/>
          </a:xfrm>
        </p:spPr>
        <p:txBody>
          <a:bodyPr>
            <a:normAutofit/>
          </a:bodyPr>
          <a:lstStyle/>
          <a:p>
            <a:pPr>
              <a:lnSpc>
                <a:spcPct val="100000"/>
              </a:lnSpc>
            </a:pPr>
            <a:r>
              <a:rPr lang="en-US" sz="2000" i="1"/>
              <a:t>If 1% of the Project Labor Budget were invested in training…</a:t>
            </a:r>
            <a:endParaRPr lang="en-US" sz="2000"/>
          </a:p>
        </p:txBody>
      </p:sp>
      <p:graphicFrame>
        <p:nvGraphicFramePr>
          <p:cNvPr id="15" name="Content Placeholder 7">
            <a:extLst>
              <a:ext uri="{FF2B5EF4-FFF2-40B4-BE49-F238E27FC236}">
                <a16:creationId xmlns:a16="http://schemas.microsoft.com/office/drawing/2014/main" id="{981247DF-6893-5541-96AD-40C22662D65A}"/>
              </a:ext>
            </a:extLst>
          </p:cNvPr>
          <p:cNvGraphicFramePr>
            <a:graphicFrameLocks/>
          </p:cNvGraphicFramePr>
          <p:nvPr/>
        </p:nvGraphicFramePr>
        <p:xfrm>
          <a:off x="5109447" y="983848"/>
          <a:ext cx="6523108" cy="4515311"/>
        </p:xfrm>
        <a:graphic>
          <a:graphicData uri="http://schemas.openxmlformats.org/drawingml/2006/table">
            <a:tbl>
              <a:tblPr firstRow="1" bandRow="1">
                <a:tableStyleId>{C083E6E3-FA7D-4D7B-A595-EF9225AFEA82}</a:tableStyleId>
              </a:tblPr>
              <a:tblGrid>
                <a:gridCol w="3025372">
                  <a:extLst>
                    <a:ext uri="{9D8B030D-6E8A-4147-A177-3AD203B41FA5}">
                      <a16:colId xmlns:a16="http://schemas.microsoft.com/office/drawing/2014/main" val="20000"/>
                    </a:ext>
                  </a:extLst>
                </a:gridCol>
                <a:gridCol w="1807834">
                  <a:extLst>
                    <a:ext uri="{9D8B030D-6E8A-4147-A177-3AD203B41FA5}">
                      <a16:colId xmlns:a16="http://schemas.microsoft.com/office/drawing/2014/main" val="20001"/>
                    </a:ext>
                  </a:extLst>
                </a:gridCol>
                <a:gridCol w="1689902">
                  <a:extLst>
                    <a:ext uri="{9D8B030D-6E8A-4147-A177-3AD203B41FA5}">
                      <a16:colId xmlns:a16="http://schemas.microsoft.com/office/drawing/2014/main" val="20002"/>
                    </a:ext>
                  </a:extLst>
                </a:gridCol>
              </a:tblGrid>
              <a:tr h="866717">
                <a:tc rowSpan="2">
                  <a:txBody>
                    <a:bodyPr/>
                    <a:lstStyle/>
                    <a:p>
                      <a:r>
                        <a:rPr lang="en-US" sz="2100" baseline="0">
                          <a:solidFill>
                            <a:schemeClr val="tx2"/>
                          </a:solidFill>
                          <a:latin typeface="Arial Narrow" panose="020B0606020202030204" pitchFamily="34" charset="0"/>
                        </a:rPr>
                        <a:t>     RT-231</a:t>
                      </a:r>
                      <a:endParaRPr lang="en-US" sz="2100">
                        <a:solidFill>
                          <a:schemeClr val="tx2"/>
                        </a:solidFill>
                        <a:latin typeface="Arial Narrow" panose="020B0606020202030204" pitchFamily="34" charset="0"/>
                      </a:endParaRPr>
                    </a:p>
                  </a:txBody>
                  <a:tcPr marL="88849" marR="88849" marT="44425" marB="44425" anchor="ctr">
                    <a:lnR w="38100" cap="flat" cmpd="sng" algn="ctr">
                      <a:solidFill>
                        <a:schemeClr val="bg1"/>
                      </a:solidFill>
                      <a:prstDash val="solid"/>
                      <a:round/>
                      <a:headEnd type="none" w="med" len="med"/>
                      <a:tailEnd type="none" w="med" len="med"/>
                    </a:lnR>
                    <a:lnT w="38100" cap="flat" cmpd="sng" algn="ctr">
                      <a:solidFill>
                        <a:schemeClr val="accent3"/>
                      </a:solidFill>
                      <a:prstDash val="solid"/>
                      <a:round/>
                      <a:headEnd type="none" w="med" len="med"/>
                      <a:tailEnd type="none" w="med" len="med"/>
                    </a:lnT>
                    <a:lnB w="38100" cap="flat" cmpd="sng" algn="ctr">
                      <a:solidFill>
                        <a:schemeClr val="accent3"/>
                      </a:solidFill>
                      <a:prstDash val="solid"/>
                      <a:round/>
                      <a:headEnd type="none" w="med" len="med"/>
                      <a:tailEnd type="none" w="med" len="med"/>
                    </a:lnB>
                  </a:tcPr>
                </a:tc>
                <a:tc gridSpan="2">
                  <a:txBody>
                    <a:bodyPr/>
                    <a:lstStyle/>
                    <a:p>
                      <a:pPr algn="ctr"/>
                      <a:r>
                        <a:rPr lang="en-US" sz="2500">
                          <a:solidFill>
                            <a:schemeClr val="tx2"/>
                          </a:solidFill>
                          <a:latin typeface="Arial Narrow" panose="020B0606020202030204" pitchFamily="34" charset="0"/>
                        </a:rPr>
                        <a:t>Expected Average Improvement</a:t>
                      </a:r>
                    </a:p>
                  </a:txBody>
                  <a:tcPr marL="88849" marR="88849" marT="44425" marB="44425" anchor="ctr">
                    <a:lnL w="38100" cap="flat" cmpd="sng" algn="ctr">
                      <a:solidFill>
                        <a:schemeClr val="bg1"/>
                      </a:solidFill>
                      <a:prstDash val="solid"/>
                      <a:round/>
                      <a:headEnd type="none" w="med" len="med"/>
                      <a:tailEnd type="none" w="med" len="med"/>
                    </a:lnL>
                    <a:lnT w="38100" cap="flat" cmpd="sng" algn="ctr">
                      <a:solidFill>
                        <a:schemeClr val="accent3"/>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10000"/>
                  </a:ext>
                </a:extLst>
              </a:tr>
              <a:tr h="689019">
                <a:tc vMerge="1">
                  <a:txBody>
                    <a:bodyPr/>
                    <a:lstStyle/>
                    <a:p>
                      <a:endParaRPr lang="en-US"/>
                    </a:p>
                  </a:txBody>
                  <a:tcPr/>
                </a:tc>
                <a:tc>
                  <a:txBody>
                    <a:bodyPr/>
                    <a:lstStyle/>
                    <a:p>
                      <a:pPr algn="ctr"/>
                      <a:r>
                        <a:rPr lang="en-US" sz="1900" b="1" kern="1200">
                          <a:solidFill>
                            <a:schemeClr val="tx2"/>
                          </a:solidFill>
                          <a:latin typeface="Arial Narrow" panose="020B0606020202030204" pitchFamily="34" charset="0"/>
                        </a:rPr>
                        <a:t>Capital </a:t>
                      </a:r>
                      <a:br>
                        <a:rPr lang="en-US" sz="1900" b="1" kern="1200">
                          <a:solidFill>
                            <a:schemeClr val="tx2"/>
                          </a:solidFill>
                          <a:latin typeface="Arial Narrow" panose="020B0606020202030204" pitchFamily="34" charset="0"/>
                        </a:rPr>
                      </a:br>
                      <a:r>
                        <a:rPr lang="en-US" sz="1900" b="1" kern="1200">
                          <a:solidFill>
                            <a:schemeClr val="tx2"/>
                          </a:solidFill>
                          <a:latin typeface="Arial Narrow" panose="020B0606020202030204" pitchFamily="34" charset="0"/>
                        </a:rPr>
                        <a:t>Projects</a:t>
                      </a:r>
                      <a:endParaRPr lang="en-US" sz="1900" b="1" kern="1200">
                        <a:solidFill>
                          <a:schemeClr val="tx2"/>
                        </a:solidFill>
                        <a:latin typeface="Arial Narrow" panose="020B0606020202030204" pitchFamily="34" charset="0"/>
                        <a:ea typeface="+mn-ea"/>
                        <a:cs typeface="+mn-cs"/>
                      </a:endParaRPr>
                    </a:p>
                  </a:txBody>
                  <a:tcPr marL="96691" marR="96691" marT="48345" marB="48345">
                    <a:lnL w="38100" cap="flat" cmpd="sng" algn="ctr">
                      <a:solidFill>
                        <a:schemeClr val="bg1"/>
                      </a:solidFill>
                      <a:prstDash val="solid"/>
                      <a:round/>
                      <a:headEnd type="none" w="med" len="med"/>
                      <a:tailEnd type="none" w="med" len="med"/>
                    </a:lnL>
                    <a:lnB w="38100" cap="flat" cmpd="sng" algn="ctr">
                      <a:solidFill>
                        <a:schemeClr val="accent3"/>
                      </a:solidFill>
                      <a:prstDash val="solid"/>
                      <a:round/>
                      <a:headEnd type="none" w="med" len="med"/>
                      <a:tailEnd type="none" w="med" len="med"/>
                    </a:lnB>
                  </a:tcPr>
                </a:tc>
                <a:tc>
                  <a:txBody>
                    <a:bodyPr/>
                    <a:lstStyle/>
                    <a:p>
                      <a:pPr algn="ctr"/>
                      <a:r>
                        <a:rPr lang="en-US" sz="1900" b="1" kern="1200">
                          <a:solidFill>
                            <a:schemeClr val="tx2"/>
                          </a:solidFill>
                          <a:latin typeface="Arial Narrow" panose="020B0606020202030204" pitchFamily="34" charset="0"/>
                        </a:rPr>
                        <a:t>Maintenance Projects</a:t>
                      </a:r>
                      <a:endParaRPr lang="en-US" sz="1900" b="1" kern="1200">
                        <a:solidFill>
                          <a:schemeClr val="tx2"/>
                        </a:solidFill>
                        <a:latin typeface="Arial Narrow" panose="020B0606020202030204" pitchFamily="34" charset="0"/>
                        <a:ea typeface="+mn-ea"/>
                        <a:cs typeface="+mn-cs"/>
                      </a:endParaRPr>
                    </a:p>
                  </a:txBody>
                  <a:tcPr marL="96691" marR="96691" marT="48345" marB="48345">
                    <a:lnB w="38100" cap="flat" cmpd="sng" algn="ctr">
                      <a:solidFill>
                        <a:schemeClr val="accent3"/>
                      </a:solidFill>
                      <a:prstDash val="solid"/>
                      <a:round/>
                      <a:headEnd type="none" w="med" len="med"/>
                      <a:tailEnd type="none" w="med" len="med"/>
                    </a:lnB>
                  </a:tcPr>
                </a:tc>
                <a:extLst>
                  <a:ext uri="{0D108BD9-81ED-4DB2-BD59-A6C34878D82A}">
                    <a16:rowId xmlns:a16="http://schemas.microsoft.com/office/drawing/2014/main" val="10001"/>
                  </a:ext>
                </a:extLst>
              </a:tr>
              <a:tr h="591915">
                <a:tc>
                  <a:txBody>
                    <a:bodyPr/>
                    <a:lstStyle/>
                    <a:p>
                      <a:pPr>
                        <a:spcBef>
                          <a:spcPts val="600"/>
                        </a:spcBef>
                        <a:spcAft>
                          <a:spcPts val="600"/>
                        </a:spcAft>
                      </a:pPr>
                      <a:r>
                        <a:rPr lang="en-US" sz="2700">
                          <a:solidFill>
                            <a:schemeClr val="tx2"/>
                          </a:solidFill>
                          <a:latin typeface="Arial" panose="020B0604020202020204" pitchFamily="34" charset="0"/>
                          <a:cs typeface="Arial" panose="020B0604020202020204" pitchFamily="34" charset="0"/>
                        </a:rPr>
                        <a:t>Productivity</a:t>
                      </a:r>
                    </a:p>
                  </a:txBody>
                  <a:tcPr marL="193381" marR="96691" marT="58014" marB="58014">
                    <a:lnT w="38100" cap="flat" cmpd="sng" algn="ctr">
                      <a:solidFill>
                        <a:schemeClr val="accent3"/>
                      </a:solidFill>
                      <a:prstDash val="solid"/>
                      <a:round/>
                      <a:headEnd type="none" w="med" len="med"/>
                      <a:tailEnd type="none" w="med" len="med"/>
                    </a:lnT>
                  </a:tcPr>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11</a:t>
                      </a:r>
                      <a:r>
                        <a:rPr lang="en-US" sz="2700" baseline="30000">
                          <a:solidFill>
                            <a:schemeClr val="tx2"/>
                          </a:solidFill>
                          <a:latin typeface="Arial" panose="020B0604020202020204" pitchFamily="34" charset="0"/>
                          <a:cs typeface="Arial" panose="020B0604020202020204" pitchFamily="34" charset="0"/>
                        </a:rPr>
                        <a:t>%</a:t>
                      </a:r>
                    </a:p>
                  </a:txBody>
                  <a:tcPr marL="96691" marR="96691" marT="58014" marB="58014">
                    <a:lnT w="38100" cap="flat" cmpd="sng" algn="ctr">
                      <a:solidFill>
                        <a:schemeClr val="accent3"/>
                      </a:solidFill>
                      <a:prstDash val="solid"/>
                      <a:round/>
                      <a:headEnd type="none" w="med" len="med"/>
                      <a:tailEnd type="none" w="med" len="med"/>
                    </a:lnT>
                  </a:tcPr>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10</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lnT w="38100" cap="flat" cmpd="sng" algn="ctr">
                      <a:solidFill>
                        <a:schemeClr val="accent3"/>
                      </a:solidFill>
                      <a:prstDash val="solid"/>
                      <a:round/>
                      <a:headEnd type="none" w="med" len="med"/>
                      <a:tailEnd type="none" w="med" len="med"/>
                    </a:lnT>
                  </a:tcPr>
                </a:tc>
                <a:extLst>
                  <a:ext uri="{0D108BD9-81ED-4DB2-BD59-A6C34878D82A}">
                    <a16:rowId xmlns:a16="http://schemas.microsoft.com/office/drawing/2014/main" val="10002"/>
                  </a:ext>
                </a:extLst>
              </a:tr>
              <a:tr h="591915">
                <a:tc>
                  <a:txBody>
                    <a:bodyPr/>
                    <a:lstStyle/>
                    <a:p>
                      <a:pPr>
                        <a:spcBef>
                          <a:spcPts val="600"/>
                        </a:spcBef>
                        <a:spcAft>
                          <a:spcPts val="600"/>
                        </a:spcAft>
                      </a:pPr>
                      <a:r>
                        <a:rPr lang="en-US" sz="2700">
                          <a:solidFill>
                            <a:schemeClr val="tx2"/>
                          </a:solidFill>
                          <a:latin typeface="Arial" panose="020B0604020202020204" pitchFamily="34" charset="0"/>
                          <a:cs typeface="Arial" panose="020B0604020202020204" pitchFamily="34" charset="0"/>
                        </a:rPr>
                        <a:t>Turnover</a:t>
                      </a:r>
                      <a:r>
                        <a:rPr lang="en-US" sz="2700" baseline="0">
                          <a:solidFill>
                            <a:schemeClr val="tx2"/>
                          </a:solidFill>
                          <a:latin typeface="Arial" panose="020B0604020202020204" pitchFamily="34" charset="0"/>
                          <a:cs typeface="Arial" panose="020B0604020202020204" pitchFamily="34" charset="0"/>
                        </a:rPr>
                        <a:t> Cost</a:t>
                      </a:r>
                      <a:endParaRPr lang="en-US" sz="2700">
                        <a:solidFill>
                          <a:schemeClr val="tx2"/>
                        </a:solidFill>
                        <a:latin typeface="Arial" panose="020B0604020202020204" pitchFamily="34" charset="0"/>
                        <a:cs typeface="Arial" panose="020B0604020202020204" pitchFamily="34" charset="0"/>
                      </a:endParaRPr>
                    </a:p>
                  </a:txBody>
                  <a:tcPr marL="193381" marR="96691" marT="58014" marB="58014"/>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14</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14</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tc>
                <a:extLst>
                  <a:ext uri="{0D108BD9-81ED-4DB2-BD59-A6C34878D82A}">
                    <a16:rowId xmlns:a16="http://schemas.microsoft.com/office/drawing/2014/main" val="10003"/>
                  </a:ext>
                </a:extLst>
              </a:tr>
              <a:tr h="591915">
                <a:tc>
                  <a:txBody>
                    <a:bodyPr/>
                    <a:lstStyle/>
                    <a:p>
                      <a:pPr>
                        <a:spcBef>
                          <a:spcPts val="600"/>
                        </a:spcBef>
                        <a:spcAft>
                          <a:spcPts val="600"/>
                        </a:spcAft>
                      </a:pPr>
                      <a:r>
                        <a:rPr lang="en-US" sz="2700">
                          <a:solidFill>
                            <a:schemeClr val="tx2"/>
                          </a:solidFill>
                          <a:latin typeface="Arial" panose="020B0604020202020204" pitchFamily="34" charset="0"/>
                          <a:cs typeface="Arial" panose="020B0604020202020204" pitchFamily="34" charset="0"/>
                        </a:rPr>
                        <a:t>Absenteeism</a:t>
                      </a:r>
                    </a:p>
                  </a:txBody>
                  <a:tcPr marL="193381" marR="96691" marT="58014" marB="58014"/>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15</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15</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tc>
                <a:extLst>
                  <a:ext uri="{0D108BD9-81ED-4DB2-BD59-A6C34878D82A}">
                    <a16:rowId xmlns:a16="http://schemas.microsoft.com/office/drawing/2014/main" val="10004"/>
                  </a:ext>
                </a:extLst>
              </a:tr>
              <a:tr h="591915">
                <a:tc>
                  <a:txBody>
                    <a:bodyPr/>
                    <a:lstStyle/>
                    <a:p>
                      <a:pPr>
                        <a:spcBef>
                          <a:spcPts val="600"/>
                        </a:spcBef>
                        <a:spcAft>
                          <a:spcPts val="600"/>
                        </a:spcAft>
                      </a:pPr>
                      <a:r>
                        <a:rPr lang="en-US" sz="2700">
                          <a:solidFill>
                            <a:schemeClr val="tx2"/>
                          </a:solidFill>
                          <a:latin typeface="Arial" panose="020B0604020202020204" pitchFamily="34" charset="0"/>
                          <a:cs typeface="Arial" panose="020B0604020202020204" pitchFamily="34" charset="0"/>
                        </a:rPr>
                        <a:t>Injury</a:t>
                      </a:r>
                    </a:p>
                  </a:txBody>
                  <a:tcPr marL="193381" marR="96691" marT="58014" marB="58014"/>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26</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27</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tc>
                <a:extLst>
                  <a:ext uri="{0D108BD9-81ED-4DB2-BD59-A6C34878D82A}">
                    <a16:rowId xmlns:a16="http://schemas.microsoft.com/office/drawing/2014/main" val="10005"/>
                  </a:ext>
                </a:extLst>
              </a:tr>
              <a:tr h="591915">
                <a:tc>
                  <a:txBody>
                    <a:bodyPr/>
                    <a:lstStyle/>
                    <a:p>
                      <a:pPr>
                        <a:spcBef>
                          <a:spcPts val="600"/>
                        </a:spcBef>
                        <a:spcAft>
                          <a:spcPts val="600"/>
                        </a:spcAft>
                      </a:pPr>
                      <a:r>
                        <a:rPr lang="en-US" sz="2700">
                          <a:solidFill>
                            <a:schemeClr val="tx2"/>
                          </a:solidFill>
                          <a:latin typeface="Arial" panose="020B0604020202020204" pitchFamily="34" charset="0"/>
                          <a:cs typeface="Arial" panose="020B0604020202020204" pitchFamily="34" charset="0"/>
                        </a:rPr>
                        <a:t>Rework</a:t>
                      </a:r>
                    </a:p>
                  </a:txBody>
                  <a:tcPr marL="193381" marR="96691" marT="58014" marB="58014">
                    <a:lnB w="38100" cap="flat" cmpd="sng" algn="ctr">
                      <a:solidFill>
                        <a:schemeClr val="accent3"/>
                      </a:solidFill>
                      <a:prstDash val="solid"/>
                      <a:round/>
                      <a:headEnd type="none" w="med" len="med"/>
                      <a:tailEnd type="none" w="med" len="med"/>
                    </a:lnB>
                  </a:tcPr>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23</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lnB w="38100" cap="flat" cmpd="sng" algn="ctr">
                      <a:solidFill>
                        <a:schemeClr val="accent3"/>
                      </a:solidFill>
                      <a:prstDash val="solid"/>
                      <a:round/>
                      <a:headEnd type="none" w="med" len="med"/>
                      <a:tailEnd type="none" w="med" len="med"/>
                    </a:lnB>
                  </a:tcPr>
                </a:tc>
                <a:tc>
                  <a:txBody>
                    <a:bodyPr/>
                    <a:lstStyle/>
                    <a:p>
                      <a:pPr algn="ctr">
                        <a:spcBef>
                          <a:spcPts val="600"/>
                        </a:spcBef>
                        <a:spcAft>
                          <a:spcPts val="600"/>
                        </a:spcAft>
                      </a:pPr>
                      <a:r>
                        <a:rPr lang="en-US" sz="2700">
                          <a:solidFill>
                            <a:schemeClr val="tx2"/>
                          </a:solidFill>
                          <a:latin typeface="Arial" panose="020B0604020202020204" pitchFamily="34" charset="0"/>
                          <a:cs typeface="Arial" panose="020B0604020202020204" pitchFamily="34" charset="0"/>
                        </a:rPr>
                        <a:t>26</a:t>
                      </a:r>
                      <a:r>
                        <a:rPr lang="en-US" sz="2700" baseline="30000">
                          <a:solidFill>
                            <a:schemeClr val="tx2"/>
                          </a:solidFill>
                          <a:latin typeface="Arial" panose="020B0604020202020204" pitchFamily="34" charset="0"/>
                          <a:cs typeface="Arial" panose="020B0604020202020204" pitchFamily="34" charset="0"/>
                        </a:rPr>
                        <a:t>%</a:t>
                      </a:r>
                      <a:endParaRPr lang="en-US" sz="2700">
                        <a:solidFill>
                          <a:schemeClr val="tx2"/>
                        </a:solidFill>
                        <a:latin typeface="Arial" panose="020B0604020202020204" pitchFamily="34" charset="0"/>
                        <a:cs typeface="Arial" panose="020B0604020202020204" pitchFamily="34" charset="0"/>
                      </a:endParaRPr>
                    </a:p>
                  </a:txBody>
                  <a:tcPr marL="96691" marR="96691" marT="58014" marB="58014">
                    <a:lnB w="38100" cap="flat" cmpd="sng" algn="ctr">
                      <a:solidFill>
                        <a:schemeClr val="accent3"/>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17" name="Arrow: Down 8">
            <a:extLst>
              <a:ext uri="{FF2B5EF4-FFF2-40B4-BE49-F238E27FC236}">
                <a16:creationId xmlns:a16="http://schemas.microsoft.com/office/drawing/2014/main" id="{1A86E135-818D-4C4D-B676-7FDE3366D69C}"/>
              </a:ext>
            </a:extLst>
          </p:cNvPr>
          <p:cNvSpPr/>
          <p:nvPr/>
        </p:nvSpPr>
        <p:spPr>
          <a:xfrm>
            <a:off x="7958626" y="3257967"/>
            <a:ext cx="338601" cy="394656"/>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8" name="Arrow: Down 9">
            <a:extLst>
              <a:ext uri="{FF2B5EF4-FFF2-40B4-BE49-F238E27FC236}">
                <a16:creationId xmlns:a16="http://schemas.microsoft.com/office/drawing/2014/main" id="{3EB24ED4-6520-9941-87FB-FA75430C18A5}"/>
              </a:ext>
            </a:extLst>
          </p:cNvPr>
          <p:cNvSpPr/>
          <p:nvPr/>
        </p:nvSpPr>
        <p:spPr>
          <a:xfrm>
            <a:off x="7958626" y="3832957"/>
            <a:ext cx="338601" cy="394656"/>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9" name="Arrow: Down 10">
            <a:extLst>
              <a:ext uri="{FF2B5EF4-FFF2-40B4-BE49-F238E27FC236}">
                <a16:creationId xmlns:a16="http://schemas.microsoft.com/office/drawing/2014/main" id="{AAD32FE4-1B13-EC4A-8E93-7114C0542CD2}"/>
              </a:ext>
            </a:extLst>
          </p:cNvPr>
          <p:cNvSpPr/>
          <p:nvPr/>
        </p:nvSpPr>
        <p:spPr>
          <a:xfrm>
            <a:off x="7958626" y="4414382"/>
            <a:ext cx="338601" cy="394656"/>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0" name="Arrow: Down 11">
            <a:extLst>
              <a:ext uri="{FF2B5EF4-FFF2-40B4-BE49-F238E27FC236}">
                <a16:creationId xmlns:a16="http://schemas.microsoft.com/office/drawing/2014/main" id="{5A5567B5-0758-FB47-9BA5-27DB7C960D88}"/>
              </a:ext>
            </a:extLst>
          </p:cNvPr>
          <p:cNvSpPr/>
          <p:nvPr/>
        </p:nvSpPr>
        <p:spPr>
          <a:xfrm>
            <a:off x="7958626" y="4989372"/>
            <a:ext cx="338601" cy="394656"/>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2" name="Rectangle 21">
            <a:extLst>
              <a:ext uri="{FF2B5EF4-FFF2-40B4-BE49-F238E27FC236}">
                <a16:creationId xmlns:a16="http://schemas.microsoft.com/office/drawing/2014/main" id="{AC547B0F-C599-F145-AF77-8C691ABF2D7C}"/>
              </a:ext>
            </a:extLst>
          </p:cNvPr>
          <p:cNvSpPr/>
          <p:nvPr/>
        </p:nvSpPr>
        <p:spPr>
          <a:xfrm>
            <a:off x="667369" y="3309648"/>
            <a:ext cx="3932238" cy="1077218"/>
          </a:xfrm>
          <a:prstGeom prst="rect">
            <a:avLst/>
          </a:prstGeom>
          <a:noFill/>
          <a:ln>
            <a:noFill/>
          </a:ln>
          <a:effectLst/>
        </p:spPr>
        <p:style>
          <a:lnRef idx="0">
            <a:scrgbClr r="0" g="0" b="0"/>
          </a:lnRef>
          <a:fillRef idx="0">
            <a:scrgbClr r="0" g="0" b="0"/>
          </a:fillRef>
          <a:effectRef idx="0">
            <a:scrgbClr r="0" g="0" b="0"/>
          </a:effectRef>
          <a:fontRef idx="minor">
            <a:schemeClr val="dk1"/>
          </a:fontRef>
        </p:style>
        <p:txBody>
          <a:bodyPr wrap="square">
            <a:spAutoFit/>
          </a:bodyPr>
          <a:lstStyle/>
          <a:p>
            <a:pPr algn="ctr" eaLnBrk="0" fontAlgn="base" hangingPunct="0">
              <a:spcBef>
                <a:spcPct val="0"/>
              </a:spcBef>
              <a:spcAft>
                <a:spcPct val="0"/>
              </a:spcAft>
            </a:pPr>
            <a:r>
              <a:rPr lang="en-US" altLang="en-US" sz="3200" b="1" kern="0">
                <a:solidFill>
                  <a:schemeClr val="accent3"/>
                </a:solidFill>
                <a:latin typeface="+mj-lt"/>
                <a:ea typeface="+mj-ea"/>
                <a:cs typeface="+mj-cs"/>
              </a:rPr>
              <a:t>$1.00 invested </a:t>
            </a:r>
            <a:br>
              <a:rPr lang="en-US" altLang="en-US" sz="3200" b="1" kern="0">
                <a:solidFill>
                  <a:schemeClr val="accent3"/>
                </a:solidFill>
                <a:latin typeface="+mj-lt"/>
                <a:ea typeface="+mj-ea"/>
                <a:cs typeface="+mj-cs"/>
              </a:rPr>
            </a:br>
            <a:r>
              <a:rPr lang="en-US" altLang="en-US" sz="3200" b="1" kern="0">
                <a:solidFill>
                  <a:schemeClr val="accent3"/>
                </a:solidFill>
                <a:latin typeface="+mj-lt"/>
                <a:ea typeface="+mj-ea"/>
                <a:cs typeface="+mj-cs"/>
              </a:rPr>
              <a:t>≈ $3.00 ROI</a:t>
            </a:r>
          </a:p>
        </p:txBody>
      </p:sp>
      <p:pic>
        <p:nvPicPr>
          <p:cNvPr id="23" name="Picture 22">
            <a:extLst>
              <a:ext uri="{FF2B5EF4-FFF2-40B4-BE49-F238E27FC236}">
                <a16:creationId xmlns:a16="http://schemas.microsoft.com/office/drawing/2014/main" id="{0AEF955B-28BF-5A4E-8170-ECAB8FC913C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08517" y="4860250"/>
            <a:ext cx="1849942" cy="523778"/>
          </a:xfrm>
          <a:prstGeom prst="rect">
            <a:avLst/>
          </a:prstGeom>
        </p:spPr>
      </p:pic>
      <p:sp>
        <p:nvSpPr>
          <p:cNvPr id="24" name="Arrow: Down 8">
            <a:extLst>
              <a:ext uri="{FF2B5EF4-FFF2-40B4-BE49-F238E27FC236}">
                <a16:creationId xmlns:a16="http://schemas.microsoft.com/office/drawing/2014/main" id="{C7190666-E3BB-FE43-BA74-BD3F5AE38BAF}"/>
              </a:ext>
            </a:extLst>
          </p:cNvPr>
          <p:cNvSpPr/>
          <p:nvPr/>
        </p:nvSpPr>
        <p:spPr>
          <a:xfrm rot="10800000">
            <a:off x="7958626" y="2630387"/>
            <a:ext cx="338601" cy="394656"/>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12704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E3056-F3AF-F848-B8AE-58B43601364E}"/>
              </a:ext>
            </a:extLst>
          </p:cNvPr>
          <p:cNvSpPr>
            <a:spLocks noGrp="1"/>
          </p:cNvSpPr>
          <p:nvPr>
            <p:ph type="ctrTitle"/>
          </p:nvPr>
        </p:nvSpPr>
        <p:spPr/>
        <p:txBody>
          <a:bodyPr/>
          <a:lstStyle/>
          <a:p>
            <a:r>
              <a:rPr lang="en-US" dirty="0">
                <a:solidFill>
                  <a:schemeClr val="bg1"/>
                </a:solidFill>
              </a:rPr>
              <a:t>BUILD YOUR FUTURE</a:t>
            </a:r>
          </a:p>
        </p:txBody>
      </p:sp>
      <p:sp>
        <p:nvSpPr>
          <p:cNvPr id="3" name="Subtitle 2">
            <a:extLst>
              <a:ext uri="{FF2B5EF4-FFF2-40B4-BE49-F238E27FC236}">
                <a16:creationId xmlns:a16="http://schemas.microsoft.com/office/drawing/2014/main" id="{A5625D79-57C4-504F-8826-7051F2050CDF}"/>
              </a:ext>
            </a:extLst>
          </p:cNvPr>
          <p:cNvSpPr>
            <a:spLocks noGrp="1"/>
          </p:cNvSpPr>
          <p:nvPr>
            <p:ph type="subTitle" idx="1"/>
          </p:nvPr>
        </p:nvSpPr>
        <p:spPr/>
        <p:txBody>
          <a:bodyPr/>
          <a:lstStyle/>
          <a:p>
            <a:r>
              <a:rPr lang="en-US" dirty="0">
                <a:solidFill>
                  <a:schemeClr val="bg1"/>
                </a:solidFill>
              </a:rPr>
              <a:t>Build Your Future aims to be the catalyst for recruiting the next generation of craft professionals.</a:t>
            </a:r>
          </a:p>
        </p:txBody>
      </p:sp>
    </p:spTree>
    <p:extLst>
      <p:ext uri="{BB962C8B-B14F-4D97-AF65-F5344CB8AC3E}">
        <p14:creationId xmlns:p14="http://schemas.microsoft.com/office/powerpoint/2010/main" val="1575031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781FD-FE21-4D33-AC94-EDB81A232ADE}"/>
              </a:ext>
            </a:extLst>
          </p:cNvPr>
          <p:cNvSpPr>
            <a:spLocks noGrp="1"/>
          </p:cNvSpPr>
          <p:nvPr>
            <p:ph type="title"/>
          </p:nvPr>
        </p:nvSpPr>
        <p:spPr/>
        <p:txBody>
          <a:bodyPr>
            <a:normAutofit/>
          </a:bodyPr>
          <a:lstStyle/>
          <a:p>
            <a:r>
              <a:rPr lang="en-US"/>
              <a:t>SO HOW DO WE GET THE PEOPLE?</a:t>
            </a:r>
          </a:p>
        </p:txBody>
      </p:sp>
      <p:sp>
        <p:nvSpPr>
          <p:cNvPr id="3" name="Content Placeholder 2">
            <a:extLst>
              <a:ext uri="{FF2B5EF4-FFF2-40B4-BE49-F238E27FC236}">
                <a16:creationId xmlns:a16="http://schemas.microsoft.com/office/drawing/2014/main" id="{3C2279C7-F6B9-480D-ABF9-2CE869D1EEE8}"/>
              </a:ext>
            </a:extLst>
          </p:cNvPr>
          <p:cNvSpPr>
            <a:spLocks noGrp="1"/>
          </p:cNvSpPr>
          <p:nvPr>
            <p:ph idx="1"/>
          </p:nvPr>
        </p:nvSpPr>
        <p:spPr>
          <a:xfrm>
            <a:off x="838201" y="2861883"/>
            <a:ext cx="5597324" cy="3487667"/>
          </a:xfrm>
        </p:spPr>
        <p:txBody>
          <a:bodyPr>
            <a:normAutofit/>
          </a:bodyPr>
          <a:lstStyle/>
          <a:p>
            <a:pPr marL="457200" indent="-457200">
              <a:lnSpc>
                <a:spcPct val="100000"/>
              </a:lnSpc>
              <a:spcAft>
                <a:spcPts val="600"/>
              </a:spcAft>
              <a:buFont typeface="Wingdings" pitchFamily="2" charset="2"/>
              <a:buChar char="ü"/>
            </a:pPr>
            <a:r>
              <a:rPr lang="en-US"/>
              <a:t>Career and Technical Education (CTE) Revitalization</a:t>
            </a:r>
          </a:p>
          <a:p>
            <a:pPr marL="457200" indent="-457200">
              <a:lnSpc>
                <a:spcPct val="100000"/>
              </a:lnSpc>
              <a:spcAft>
                <a:spcPts val="600"/>
              </a:spcAft>
              <a:buFont typeface="Wingdings" pitchFamily="2" charset="2"/>
              <a:buChar char="ü"/>
            </a:pPr>
            <a:r>
              <a:rPr lang="en-US"/>
              <a:t>Youth Recruitment</a:t>
            </a:r>
          </a:p>
          <a:p>
            <a:pPr marL="457200" indent="-457200">
              <a:lnSpc>
                <a:spcPct val="100000"/>
              </a:lnSpc>
              <a:spcAft>
                <a:spcPts val="600"/>
              </a:spcAft>
              <a:buFont typeface="Wingdings" pitchFamily="2" charset="2"/>
              <a:buChar char="ü"/>
            </a:pPr>
            <a:r>
              <a:rPr lang="en-US"/>
              <a:t>Image Enhancement</a:t>
            </a:r>
          </a:p>
        </p:txBody>
      </p:sp>
    </p:spTree>
    <p:extLst>
      <p:ext uri="{BB962C8B-B14F-4D97-AF65-F5344CB8AC3E}">
        <p14:creationId xmlns:p14="http://schemas.microsoft.com/office/powerpoint/2010/main" val="2018525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A9430-67F9-4862-A3D9-DAC1C85D9B2F}"/>
              </a:ext>
            </a:extLst>
          </p:cNvPr>
          <p:cNvSpPr>
            <a:spLocks noGrp="1"/>
          </p:cNvSpPr>
          <p:nvPr>
            <p:ph type="title"/>
          </p:nvPr>
        </p:nvSpPr>
        <p:spPr>
          <a:xfrm>
            <a:off x="838200" y="950259"/>
            <a:ext cx="6606473" cy="948833"/>
          </a:xfrm>
        </p:spPr>
        <p:txBody>
          <a:bodyPr>
            <a:normAutofit/>
          </a:bodyPr>
          <a:lstStyle/>
          <a:p>
            <a:r>
              <a:rPr lang="en-US"/>
              <a:t>NATIONAL RESOURCES</a:t>
            </a:r>
          </a:p>
        </p:txBody>
      </p:sp>
      <p:sp>
        <p:nvSpPr>
          <p:cNvPr id="4" name="Content Placeholder 2">
            <a:extLst>
              <a:ext uri="{FF2B5EF4-FFF2-40B4-BE49-F238E27FC236}">
                <a16:creationId xmlns:a16="http://schemas.microsoft.com/office/drawing/2014/main" id="{AA5996FD-7C6E-46CF-9D5B-5016B4AC3E5D}"/>
              </a:ext>
            </a:extLst>
          </p:cNvPr>
          <p:cNvSpPr txBox="1">
            <a:spLocks/>
          </p:cNvSpPr>
          <p:nvPr/>
        </p:nvSpPr>
        <p:spPr>
          <a:xfrm>
            <a:off x="838200" y="2079468"/>
            <a:ext cx="5257800" cy="4379206"/>
          </a:xfrm>
          <a:prstGeom prst="rect">
            <a:avLst/>
          </a:prstGeom>
        </p:spPr>
        <p:txBody>
          <a:bodyPr vert="horz" lIns="91440" tIns="45720" rIns="91440" bIns="45720" rtlCol="0">
            <a:normAutofit fontScale="77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20000"/>
              </a:lnSpc>
              <a:buFont typeface="Arial" panose="020B0604020202020204" pitchFamily="34" charset="0"/>
              <a:buChar char="•"/>
            </a:pPr>
            <a:r>
              <a:rPr lang="en-US" sz="2600"/>
              <a:t>Teacher resources </a:t>
            </a:r>
            <a:r>
              <a:rPr lang="en-US" sz="2600" i="1"/>
              <a:t>(</a:t>
            </a:r>
            <a:r>
              <a:rPr lang="en-US" sz="2300" i="1"/>
              <a:t>Posters, trading cards, bookmarks, career day planning materials)</a:t>
            </a:r>
          </a:p>
          <a:p>
            <a:pPr marL="342900" indent="-342900">
              <a:lnSpc>
                <a:spcPct val="120000"/>
              </a:lnSpc>
              <a:buFont typeface="Arial" panose="020B0604020202020204" pitchFamily="34" charset="0"/>
              <a:buChar char="•"/>
            </a:pPr>
            <a:r>
              <a:rPr lang="en-US" sz="2600"/>
              <a:t>Interactive website</a:t>
            </a:r>
          </a:p>
          <a:p>
            <a:pPr marL="342900" indent="-342900">
              <a:lnSpc>
                <a:spcPct val="120000"/>
              </a:lnSpc>
              <a:buFont typeface="Arial" panose="020B0604020202020204" pitchFamily="34" charset="0"/>
              <a:buChar char="•"/>
            </a:pPr>
            <a:r>
              <a:rPr lang="en-US" sz="2600"/>
              <a:t>Best practices</a:t>
            </a:r>
          </a:p>
          <a:p>
            <a:pPr marL="342900" indent="-342900">
              <a:lnSpc>
                <a:spcPct val="120000"/>
              </a:lnSpc>
              <a:buFont typeface="Arial" panose="020B0604020202020204" pitchFamily="34" charset="0"/>
              <a:buChar char="•"/>
            </a:pPr>
            <a:r>
              <a:rPr lang="en-US" sz="2600"/>
              <a:t>Videos </a:t>
            </a:r>
          </a:p>
          <a:p>
            <a:pPr marL="342900" indent="-342900">
              <a:lnSpc>
                <a:spcPct val="120000"/>
              </a:lnSpc>
              <a:buFont typeface="Arial" panose="020B0604020202020204" pitchFamily="34" charset="0"/>
              <a:buChar char="•"/>
            </a:pPr>
            <a:r>
              <a:rPr lang="en-US" sz="2600"/>
              <a:t>Scholarships</a:t>
            </a:r>
          </a:p>
          <a:p>
            <a:pPr marL="342900" indent="-342900">
              <a:lnSpc>
                <a:spcPct val="120000"/>
              </a:lnSpc>
              <a:buFont typeface="Arial" panose="020B0604020202020204" pitchFamily="34" charset="0"/>
              <a:buChar char="•"/>
            </a:pPr>
            <a:r>
              <a:rPr lang="en-US" sz="2600"/>
              <a:t>Hard Hat Heroes military initiative</a:t>
            </a:r>
          </a:p>
          <a:p>
            <a:pPr marL="342900" indent="-342900">
              <a:lnSpc>
                <a:spcPct val="120000"/>
              </a:lnSpc>
              <a:buFont typeface="Arial" panose="020B0604020202020204" pitchFamily="34" charset="0"/>
              <a:buChar char="•"/>
            </a:pPr>
            <a:r>
              <a:rPr lang="en-US" sz="2600" b="1"/>
              <a:t>I Built This! </a:t>
            </a:r>
            <a:r>
              <a:rPr lang="en-US" sz="2600"/>
              <a:t>video contest</a:t>
            </a:r>
          </a:p>
          <a:p>
            <a:pPr marL="342900" indent="-342900">
              <a:lnSpc>
                <a:spcPct val="120000"/>
              </a:lnSpc>
              <a:buFont typeface="Arial" panose="020B0604020202020204" pitchFamily="34" charset="0"/>
              <a:buChar char="•"/>
            </a:pPr>
            <a:r>
              <a:rPr lang="en-US" sz="2600"/>
              <a:t>Careers in Construction Month </a:t>
            </a:r>
            <a:r>
              <a:rPr lang="en-US" sz="2600" i="1"/>
              <a:t>(October)</a:t>
            </a:r>
          </a:p>
          <a:p>
            <a:endParaRPr lang="en-US" b="1"/>
          </a:p>
        </p:txBody>
      </p:sp>
    </p:spTree>
    <p:extLst>
      <p:ext uri="{BB962C8B-B14F-4D97-AF65-F5344CB8AC3E}">
        <p14:creationId xmlns:p14="http://schemas.microsoft.com/office/powerpoint/2010/main" val="17480248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265DF-3DF5-43D7-B1DA-792518C366B3}"/>
              </a:ext>
            </a:extLst>
          </p:cNvPr>
          <p:cNvSpPr>
            <a:spLocks noGrp="1"/>
          </p:cNvSpPr>
          <p:nvPr>
            <p:ph type="title"/>
          </p:nvPr>
        </p:nvSpPr>
        <p:spPr>
          <a:xfrm>
            <a:off x="839788" y="457200"/>
            <a:ext cx="5256212" cy="1600200"/>
          </a:xfrm>
        </p:spPr>
        <p:txBody>
          <a:bodyPr>
            <a:normAutofit/>
          </a:bodyPr>
          <a:lstStyle/>
          <a:p>
            <a:r>
              <a:rPr lang="en-US" sz="4000"/>
              <a:t>CONNECTION MAP</a:t>
            </a:r>
          </a:p>
        </p:txBody>
      </p:sp>
      <p:sp>
        <p:nvSpPr>
          <p:cNvPr id="4" name="Text Placeholder 3">
            <a:extLst>
              <a:ext uri="{FF2B5EF4-FFF2-40B4-BE49-F238E27FC236}">
                <a16:creationId xmlns:a16="http://schemas.microsoft.com/office/drawing/2014/main" id="{27A986F4-5EF0-40AA-A000-0520B3CD6670}"/>
              </a:ext>
            </a:extLst>
          </p:cNvPr>
          <p:cNvSpPr>
            <a:spLocks noGrp="1"/>
          </p:cNvSpPr>
          <p:nvPr>
            <p:ph type="body" sz="half" idx="2"/>
          </p:nvPr>
        </p:nvSpPr>
        <p:spPr>
          <a:xfrm>
            <a:off x="836612" y="2254170"/>
            <a:ext cx="4993853" cy="3811588"/>
          </a:xfrm>
        </p:spPr>
        <p:txBody>
          <a:bodyPr/>
          <a:lstStyle/>
          <a:p>
            <a:pPr>
              <a:lnSpc>
                <a:spcPct val="100000"/>
              </a:lnSpc>
            </a:pPr>
            <a:r>
              <a:rPr lang="en-US" sz="2000"/>
              <a:t>The Connection Map helps connect construction industry representatives and educators in local areas and regions. </a:t>
            </a:r>
          </a:p>
          <a:p>
            <a:pPr>
              <a:lnSpc>
                <a:spcPct val="100000"/>
              </a:lnSpc>
            </a:pPr>
            <a:endParaRPr lang="en-US" sz="2000"/>
          </a:p>
          <a:p>
            <a:pPr>
              <a:lnSpc>
                <a:spcPct val="100000"/>
              </a:lnSpc>
            </a:pPr>
            <a:r>
              <a:rPr lang="en-US" sz="2000" b="1"/>
              <a:t>Sign up at </a:t>
            </a:r>
            <a:r>
              <a:rPr lang="en-US" sz="2000" b="1" err="1">
                <a:hlinkClick r:id="rId2"/>
              </a:rPr>
              <a:t>pathways.nccer.org</a:t>
            </a:r>
            <a:endParaRPr lang="en-US" b="1"/>
          </a:p>
        </p:txBody>
      </p:sp>
      <p:pic>
        <p:nvPicPr>
          <p:cNvPr id="5" name="Picture 4">
            <a:extLst>
              <a:ext uri="{FF2B5EF4-FFF2-40B4-BE49-F238E27FC236}">
                <a16:creationId xmlns:a16="http://schemas.microsoft.com/office/drawing/2014/main" id="{EFFE50E6-B2DB-4229-A81A-FFC2CDC67C8D}"/>
              </a:ext>
            </a:extLst>
          </p:cNvPr>
          <p:cNvPicPr>
            <a:picLocks noChangeAspect="1"/>
          </p:cNvPicPr>
          <p:nvPr/>
        </p:nvPicPr>
        <p:blipFill rotWithShape="1">
          <a:blip r:embed="rId3">
            <a:extLst>
              <a:ext uri="{28A0092B-C50C-407E-A947-70E740481C1C}">
                <a14:useLocalDpi xmlns:a14="http://schemas.microsoft.com/office/drawing/2010/main" val="0"/>
              </a:ext>
            </a:extLst>
          </a:blip>
          <a:srcRect l="20377" t="23396" r="22355" b="16981"/>
          <a:stretch/>
        </p:blipFill>
        <p:spPr>
          <a:xfrm>
            <a:off x="6186588" y="1608881"/>
            <a:ext cx="5265508" cy="4456877"/>
          </a:xfrm>
          <a:prstGeom prst="rect">
            <a:avLst/>
          </a:prstGeom>
        </p:spPr>
      </p:pic>
      <p:pic>
        <p:nvPicPr>
          <p:cNvPr id="6" name="Picture 5" descr="ACTE.png">
            <a:extLst>
              <a:ext uri="{FF2B5EF4-FFF2-40B4-BE49-F238E27FC236}">
                <a16:creationId xmlns:a16="http://schemas.microsoft.com/office/drawing/2014/main" id="{D58C90B8-3005-431E-AC22-B7DDCE8E55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2000" y="4589122"/>
            <a:ext cx="709333" cy="709333"/>
          </a:xfrm>
          <a:prstGeom prst="rect">
            <a:avLst/>
          </a:prstGeom>
        </p:spPr>
      </p:pic>
      <p:pic>
        <p:nvPicPr>
          <p:cNvPr id="7" name="Picture 6" descr="Education.png">
            <a:extLst>
              <a:ext uri="{FF2B5EF4-FFF2-40B4-BE49-F238E27FC236}">
                <a16:creationId xmlns:a16="http://schemas.microsoft.com/office/drawing/2014/main" id="{7305B3B4-0FB8-47E4-A3D6-08BA3ED997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21966" y="4589124"/>
            <a:ext cx="709332" cy="709332"/>
          </a:xfrm>
          <a:prstGeom prst="rect">
            <a:avLst/>
          </a:prstGeom>
        </p:spPr>
      </p:pic>
      <p:pic>
        <p:nvPicPr>
          <p:cNvPr id="8" name="Picture 7" descr="Industry.png">
            <a:extLst>
              <a:ext uri="{FF2B5EF4-FFF2-40B4-BE49-F238E27FC236}">
                <a16:creationId xmlns:a16="http://schemas.microsoft.com/office/drawing/2014/main" id="{4810D8CD-BB23-4F2F-8D4F-E7C5CB6DA1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99711" y="4589122"/>
            <a:ext cx="709333" cy="709333"/>
          </a:xfrm>
          <a:prstGeom prst="rect">
            <a:avLst/>
          </a:prstGeom>
        </p:spPr>
      </p:pic>
      <p:pic>
        <p:nvPicPr>
          <p:cNvPr id="9" name="Picture 8" descr="SkillsUSA.png">
            <a:extLst>
              <a:ext uri="{FF2B5EF4-FFF2-40B4-BE49-F238E27FC236}">
                <a16:creationId xmlns:a16="http://schemas.microsoft.com/office/drawing/2014/main" id="{9078C17A-3A7E-457C-8019-6E2877407E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59748" y="4589123"/>
            <a:ext cx="711450" cy="711450"/>
          </a:xfrm>
          <a:prstGeom prst="rect">
            <a:avLst/>
          </a:prstGeom>
        </p:spPr>
      </p:pic>
    </p:spTree>
    <p:extLst>
      <p:ext uri="{BB962C8B-B14F-4D97-AF65-F5344CB8AC3E}">
        <p14:creationId xmlns:p14="http://schemas.microsoft.com/office/powerpoint/2010/main" val="3812366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F1BC2-188D-4342-8D91-DA95ED751F11}"/>
              </a:ext>
            </a:extLst>
          </p:cNvPr>
          <p:cNvSpPr>
            <a:spLocks noGrp="1"/>
          </p:cNvSpPr>
          <p:nvPr>
            <p:ph type="title"/>
          </p:nvPr>
        </p:nvSpPr>
        <p:spPr>
          <a:xfrm>
            <a:off x="838200" y="573529"/>
            <a:ext cx="6019800" cy="1325563"/>
          </a:xfrm>
        </p:spPr>
        <p:txBody>
          <a:bodyPr>
            <a:normAutofit/>
          </a:bodyPr>
          <a:lstStyle/>
          <a:p>
            <a:r>
              <a:rPr lang="en-US"/>
              <a:t>CAREER EXPLORATION TOOLS</a:t>
            </a:r>
          </a:p>
        </p:txBody>
      </p:sp>
      <p:pic>
        <p:nvPicPr>
          <p:cNvPr id="4" name="Content Placeholder 3">
            <a:extLst>
              <a:ext uri="{FF2B5EF4-FFF2-40B4-BE49-F238E27FC236}">
                <a16:creationId xmlns:a16="http://schemas.microsoft.com/office/drawing/2014/main" id="{2FFDAF73-07D5-4401-AA2D-45D25B9380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3527" y="4637900"/>
            <a:ext cx="4864768" cy="1737416"/>
          </a:xfrm>
          <a:prstGeom prst="rect">
            <a:avLst/>
          </a:prstGeom>
          <a:ln>
            <a:noFill/>
          </a:ln>
        </p:spPr>
      </p:pic>
      <p:pic>
        <p:nvPicPr>
          <p:cNvPr id="5" name="Picture 4">
            <a:extLst>
              <a:ext uri="{FF2B5EF4-FFF2-40B4-BE49-F238E27FC236}">
                <a16:creationId xmlns:a16="http://schemas.microsoft.com/office/drawing/2014/main" id="{BE8DCCB2-8895-4481-AD73-924088FD1452}"/>
              </a:ext>
            </a:extLst>
          </p:cNvPr>
          <p:cNvPicPr>
            <a:picLocks noChangeAspect="1"/>
          </p:cNvPicPr>
          <p:nvPr/>
        </p:nvPicPr>
        <p:blipFill rotWithShape="1">
          <a:blip r:embed="rId3"/>
          <a:srcRect l="8057" t="18124" r="7980" b="11285"/>
          <a:stretch/>
        </p:blipFill>
        <p:spPr>
          <a:xfrm>
            <a:off x="1343527" y="2421170"/>
            <a:ext cx="3112087" cy="1651533"/>
          </a:xfrm>
          <a:prstGeom prst="rect">
            <a:avLst/>
          </a:prstGeom>
          <a:ln>
            <a:noFill/>
          </a:ln>
        </p:spPr>
      </p:pic>
      <p:sp>
        <p:nvSpPr>
          <p:cNvPr id="6" name="Content Placeholder 2">
            <a:extLst>
              <a:ext uri="{FF2B5EF4-FFF2-40B4-BE49-F238E27FC236}">
                <a16:creationId xmlns:a16="http://schemas.microsoft.com/office/drawing/2014/main" id="{4640AF23-D154-E040-B89C-88F7FB0D0F45}"/>
              </a:ext>
            </a:extLst>
          </p:cNvPr>
          <p:cNvSpPr>
            <a:spLocks noGrp="1"/>
          </p:cNvSpPr>
          <p:nvPr>
            <p:ph idx="1"/>
          </p:nvPr>
        </p:nvSpPr>
        <p:spPr>
          <a:xfrm>
            <a:off x="1251689" y="2023309"/>
            <a:ext cx="2855089" cy="474875"/>
          </a:xfrm>
        </p:spPr>
        <p:txBody>
          <a:bodyPr>
            <a:normAutofit fontScale="85000" lnSpcReduction="10000"/>
          </a:bodyPr>
          <a:lstStyle/>
          <a:p>
            <a:pPr>
              <a:lnSpc>
                <a:spcPct val="100000"/>
              </a:lnSpc>
              <a:spcAft>
                <a:spcPts val="600"/>
              </a:spcAft>
            </a:pPr>
            <a:r>
              <a:rPr lang="en-US" sz="2200" b="1"/>
              <a:t>Online craft pro quiz:</a:t>
            </a:r>
          </a:p>
        </p:txBody>
      </p:sp>
      <p:sp>
        <p:nvSpPr>
          <p:cNvPr id="7" name="Content Placeholder 2">
            <a:extLst>
              <a:ext uri="{FF2B5EF4-FFF2-40B4-BE49-F238E27FC236}">
                <a16:creationId xmlns:a16="http://schemas.microsoft.com/office/drawing/2014/main" id="{FE8178F6-8315-C848-82BA-4FB84E568708}"/>
              </a:ext>
            </a:extLst>
          </p:cNvPr>
          <p:cNvSpPr txBox="1">
            <a:spLocks/>
          </p:cNvSpPr>
          <p:nvPr/>
        </p:nvSpPr>
        <p:spPr>
          <a:xfrm>
            <a:off x="1247275" y="4253067"/>
            <a:ext cx="3332746" cy="474875"/>
          </a:xfrm>
          <a:prstGeom prst="rect">
            <a:avLst/>
          </a:prstGeom>
        </p:spPr>
        <p:txBody>
          <a:bodyPr vert="horz" lIns="91440" tIns="45720" rIns="91440" bIns="45720" rtlCol="0">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pPr>
            <a:r>
              <a:rPr lang="en-US" sz="2200" b="1"/>
              <a:t>Construction career path:</a:t>
            </a:r>
          </a:p>
        </p:txBody>
      </p:sp>
    </p:spTree>
    <p:extLst>
      <p:ext uri="{BB962C8B-B14F-4D97-AF65-F5344CB8AC3E}">
        <p14:creationId xmlns:p14="http://schemas.microsoft.com/office/powerpoint/2010/main" val="533911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0FC00-6CE0-4D3A-AEE1-5715BFD83C6C}"/>
              </a:ext>
            </a:extLst>
          </p:cNvPr>
          <p:cNvSpPr>
            <a:spLocks noGrp="1"/>
          </p:cNvSpPr>
          <p:nvPr>
            <p:ph type="title"/>
          </p:nvPr>
        </p:nvSpPr>
        <p:spPr/>
        <p:txBody>
          <a:bodyPr>
            <a:normAutofit/>
          </a:bodyPr>
          <a:lstStyle/>
          <a:p>
            <a:r>
              <a:rPr lang="en-US"/>
              <a:t>HARD HAT HEROES</a:t>
            </a:r>
          </a:p>
        </p:txBody>
      </p:sp>
      <p:sp>
        <p:nvSpPr>
          <p:cNvPr id="3" name="Content Placeholder 2">
            <a:extLst>
              <a:ext uri="{FF2B5EF4-FFF2-40B4-BE49-F238E27FC236}">
                <a16:creationId xmlns:a16="http://schemas.microsoft.com/office/drawing/2014/main" id="{F38EC9CE-544B-4FFB-926D-785DE8555381}"/>
              </a:ext>
            </a:extLst>
          </p:cNvPr>
          <p:cNvSpPr>
            <a:spLocks noGrp="1"/>
          </p:cNvSpPr>
          <p:nvPr>
            <p:ph idx="1"/>
          </p:nvPr>
        </p:nvSpPr>
        <p:spPr>
          <a:xfrm>
            <a:off x="838201" y="2198495"/>
            <a:ext cx="5951018" cy="3655110"/>
          </a:xfrm>
        </p:spPr>
        <p:txBody>
          <a:bodyPr>
            <a:normAutofit fontScale="85000" lnSpcReduction="10000"/>
          </a:bodyPr>
          <a:lstStyle/>
          <a:p>
            <a:pPr>
              <a:spcBef>
                <a:spcPts val="1600"/>
              </a:spcBef>
            </a:pPr>
            <a:r>
              <a:rPr lang="en-US" sz="2400" b="1">
                <a:solidFill>
                  <a:schemeClr val="tx2">
                    <a:lumMod val="75000"/>
                  </a:schemeClr>
                </a:solidFill>
              </a:rPr>
              <a:t>Completed Alignments:</a:t>
            </a:r>
          </a:p>
          <a:p>
            <a:pPr marL="1143000" lvl="1" indent="-457200">
              <a:spcBef>
                <a:spcPts val="1600"/>
              </a:spcBef>
            </a:pPr>
            <a:r>
              <a:rPr lang="en-US" b="1">
                <a:solidFill>
                  <a:schemeClr val="tx2">
                    <a:lumMod val="75000"/>
                  </a:schemeClr>
                </a:solidFill>
              </a:rPr>
              <a:t>27</a:t>
            </a:r>
            <a:r>
              <a:rPr lang="en-US">
                <a:solidFill>
                  <a:schemeClr val="tx2">
                    <a:lumMod val="75000"/>
                  </a:schemeClr>
                </a:solidFill>
              </a:rPr>
              <a:t> Army MOS</a:t>
            </a:r>
          </a:p>
          <a:p>
            <a:pPr marL="1143000" lvl="1" indent="-457200">
              <a:spcBef>
                <a:spcPts val="1600"/>
              </a:spcBef>
            </a:pPr>
            <a:r>
              <a:rPr lang="en-US" b="1">
                <a:solidFill>
                  <a:schemeClr val="tx2">
                    <a:lumMod val="75000"/>
                  </a:schemeClr>
                </a:solidFill>
              </a:rPr>
              <a:t>42</a:t>
            </a:r>
            <a:r>
              <a:rPr lang="en-US">
                <a:solidFill>
                  <a:schemeClr val="tx2">
                    <a:lumMod val="75000"/>
                  </a:schemeClr>
                </a:solidFill>
              </a:rPr>
              <a:t> Seabee Rates</a:t>
            </a:r>
          </a:p>
          <a:p>
            <a:pPr marL="1143000" lvl="1" indent="-457200">
              <a:spcBef>
                <a:spcPts val="1600"/>
              </a:spcBef>
            </a:pPr>
            <a:r>
              <a:rPr lang="en-US" b="1">
                <a:solidFill>
                  <a:schemeClr val="tx2">
                    <a:lumMod val="75000"/>
                  </a:schemeClr>
                </a:solidFill>
              </a:rPr>
              <a:t>11</a:t>
            </a:r>
            <a:r>
              <a:rPr lang="en-US">
                <a:solidFill>
                  <a:schemeClr val="tx2">
                    <a:lumMod val="75000"/>
                  </a:schemeClr>
                </a:solidFill>
              </a:rPr>
              <a:t> Air Force (AFSC)</a:t>
            </a:r>
          </a:p>
          <a:p>
            <a:pPr marL="1143000" lvl="1" indent="-457200">
              <a:spcBef>
                <a:spcPts val="1600"/>
              </a:spcBef>
            </a:pPr>
            <a:r>
              <a:rPr lang="en-US" b="1">
                <a:solidFill>
                  <a:schemeClr val="tx2">
                    <a:lumMod val="75000"/>
                  </a:schemeClr>
                </a:solidFill>
              </a:rPr>
              <a:t>8</a:t>
            </a:r>
            <a:r>
              <a:rPr lang="en-US">
                <a:solidFill>
                  <a:schemeClr val="tx2">
                    <a:lumMod val="75000"/>
                  </a:schemeClr>
                </a:solidFill>
              </a:rPr>
              <a:t> Marine Corps MOS</a:t>
            </a:r>
          </a:p>
          <a:p>
            <a:pPr marL="1143000" lvl="1" indent="-457200">
              <a:spcBef>
                <a:spcPts val="1600"/>
              </a:spcBef>
            </a:pPr>
            <a:r>
              <a:rPr lang="en-US" b="1">
                <a:solidFill>
                  <a:schemeClr val="tx2">
                    <a:lumMod val="75000"/>
                  </a:schemeClr>
                </a:solidFill>
              </a:rPr>
              <a:t>2</a:t>
            </a:r>
            <a:r>
              <a:rPr lang="en-US">
                <a:solidFill>
                  <a:schemeClr val="tx2">
                    <a:lumMod val="75000"/>
                  </a:schemeClr>
                </a:solidFill>
              </a:rPr>
              <a:t> Rank-based</a:t>
            </a:r>
          </a:p>
          <a:p>
            <a:pPr>
              <a:spcBef>
                <a:spcPts val="1600"/>
              </a:spcBef>
            </a:pPr>
            <a:r>
              <a:rPr lang="en-US">
                <a:solidFill>
                  <a:schemeClr val="tx2">
                    <a:lumMod val="75000"/>
                  </a:schemeClr>
                </a:solidFill>
              </a:rPr>
              <a:t>Total Military Specialties Aligned = </a:t>
            </a:r>
            <a:r>
              <a:rPr lang="en-US" b="1">
                <a:solidFill>
                  <a:schemeClr val="accent3">
                    <a:lumMod val="75000"/>
                  </a:schemeClr>
                </a:solidFill>
              </a:rPr>
              <a:t>90</a:t>
            </a:r>
          </a:p>
          <a:p>
            <a:pPr>
              <a:spcBef>
                <a:spcPts val="1600"/>
              </a:spcBef>
            </a:pPr>
            <a:r>
              <a:rPr lang="en-US" sz="3300" b="1">
                <a:solidFill>
                  <a:schemeClr val="accent3">
                    <a:lumMod val="75000"/>
                  </a:schemeClr>
                </a:solidFill>
              </a:rPr>
              <a:t>Over 600 veterans credentialed</a:t>
            </a:r>
          </a:p>
        </p:txBody>
      </p:sp>
    </p:spTree>
    <p:extLst>
      <p:ext uri="{BB962C8B-B14F-4D97-AF65-F5344CB8AC3E}">
        <p14:creationId xmlns:p14="http://schemas.microsoft.com/office/powerpoint/2010/main" val="3744579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EE7D7-7E83-45F3-8D86-2E5524A8B801}"/>
              </a:ext>
            </a:extLst>
          </p:cNvPr>
          <p:cNvSpPr>
            <a:spLocks noGrp="1"/>
          </p:cNvSpPr>
          <p:nvPr>
            <p:ph type="title"/>
          </p:nvPr>
        </p:nvSpPr>
        <p:spPr>
          <a:xfrm>
            <a:off x="838200" y="998645"/>
            <a:ext cx="9893968" cy="886304"/>
          </a:xfrm>
        </p:spPr>
        <p:txBody>
          <a:bodyPr>
            <a:noAutofit/>
          </a:bodyPr>
          <a:lstStyle/>
          <a:p>
            <a:r>
              <a:rPr lang="en-US"/>
              <a:t>BYF TODAY:</a:t>
            </a:r>
            <a:br>
              <a:rPr lang="en-US"/>
            </a:br>
            <a:r>
              <a:rPr lang="en-US"/>
              <a:t>DISCOVER MORE WEBSITE</a:t>
            </a:r>
            <a:br>
              <a:rPr lang="en-US"/>
            </a:br>
            <a:endParaRPr lang="en-US"/>
          </a:p>
        </p:txBody>
      </p:sp>
      <p:sp>
        <p:nvSpPr>
          <p:cNvPr id="3" name="Content Placeholder 2">
            <a:extLst>
              <a:ext uri="{FF2B5EF4-FFF2-40B4-BE49-F238E27FC236}">
                <a16:creationId xmlns:a16="http://schemas.microsoft.com/office/drawing/2014/main" id="{7510F906-6F0D-41A9-B733-CA32819720DF}"/>
              </a:ext>
            </a:extLst>
          </p:cNvPr>
          <p:cNvSpPr>
            <a:spLocks noGrp="1"/>
          </p:cNvSpPr>
          <p:nvPr>
            <p:ph idx="1"/>
          </p:nvPr>
        </p:nvSpPr>
        <p:spPr>
          <a:xfrm>
            <a:off x="838200" y="2105154"/>
            <a:ext cx="9188116" cy="4250934"/>
          </a:xfrm>
        </p:spPr>
        <p:txBody>
          <a:bodyPr>
            <a:noAutofit/>
          </a:bodyPr>
          <a:lstStyle/>
          <a:p>
            <a:pPr>
              <a:lnSpc>
                <a:spcPct val="120000"/>
              </a:lnSpc>
            </a:pPr>
            <a:r>
              <a:rPr lang="en-US" sz="2000"/>
              <a:t>Campaign launched January 2019 for parents, teachers, counselors, influencers </a:t>
            </a:r>
          </a:p>
          <a:p>
            <a:pPr>
              <a:lnSpc>
                <a:spcPct val="120000"/>
              </a:lnSpc>
            </a:pPr>
            <a:r>
              <a:rPr lang="en-US" sz="2000" b="1"/>
              <a:t>Website Reach: </a:t>
            </a:r>
            <a:r>
              <a:rPr lang="en-US" sz="2000"/>
              <a:t>30,000 unique visitors/60,000 including BYF.org</a:t>
            </a:r>
          </a:p>
          <a:p>
            <a:pPr>
              <a:lnSpc>
                <a:spcPct val="120000"/>
              </a:lnSpc>
            </a:pPr>
            <a:r>
              <a:rPr lang="en-US" sz="2000" b="1"/>
              <a:t>Social Media Reach:</a:t>
            </a:r>
          </a:p>
          <a:p>
            <a:pPr marL="1143000" lvl="1" indent="-457200">
              <a:lnSpc>
                <a:spcPct val="100000"/>
              </a:lnSpc>
            </a:pPr>
            <a:r>
              <a:rPr lang="en-US" sz="1800"/>
              <a:t>Facebook 435,000</a:t>
            </a:r>
          </a:p>
          <a:p>
            <a:pPr marL="1143000" lvl="1" indent="-457200">
              <a:lnSpc>
                <a:spcPct val="100000"/>
              </a:lnSpc>
            </a:pPr>
            <a:r>
              <a:rPr lang="en-US" sz="1800"/>
              <a:t>Twitter 945,000</a:t>
            </a:r>
          </a:p>
          <a:p>
            <a:pPr marL="1143000" lvl="1" indent="-457200">
              <a:lnSpc>
                <a:spcPct val="100000"/>
              </a:lnSpc>
            </a:pPr>
            <a:r>
              <a:rPr lang="en-US" sz="1800"/>
              <a:t>Video views – 38,000 with 31,000 minutes watched</a:t>
            </a:r>
          </a:p>
          <a:p>
            <a:pPr>
              <a:lnSpc>
                <a:spcPct val="120000"/>
              </a:lnSpc>
            </a:pPr>
            <a:r>
              <a:rPr lang="en-US" sz="2000" b="1"/>
              <a:t>Coming soon!</a:t>
            </a:r>
          </a:p>
          <a:p>
            <a:pPr marL="1143000" lvl="1" indent="-457200">
              <a:lnSpc>
                <a:spcPct val="100000"/>
              </a:lnSpc>
            </a:pPr>
            <a:r>
              <a:rPr lang="en-US" sz="1800"/>
              <a:t>New video series</a:t>
            </a:r>
          </a:p>
          <a:p>
            <a:pPr marL="1143000" lvl="1" indent="-457200">
              <a:lnSpc>
                <a:spcPct val="100000"/>
              </a:lnSpc>
            </a:pPr>
            <a:r>
              <a:rPr lang="en-US" sz="1800"/>
              <a:t>BYF Playbook (how-to guide)</a:t>
            </a:r>
          </a:p>
          <a:p>
            <a:pPr>
              <a:lnSpc>
                <a:spcPct val="120000"/>
              </a:lnSpc>
            </a:pPr>
            <a:r>
              <a:rPr lang="en-US" sz="2400" b="1">
                <a:solidFill>
                  <a:schemeClr val="accent1">
                    <a:lumMod val="75000"/>
                  </a:schemeClr>
                </a:solidFill>
              </a:rPr>
              <a:t>Visit </a:t>
            </a:r>
            <a:r>
              <a:rPr lang="en-US" sz="2400" b="1">
                <a:solidFill>
                  <a:schemeClr val="accent3"/>
                </a:solidFill>
              </a:rPr>
              <a:t>discover.byf.org </a:t>
            </a:r>
            <a:r>
              <a:rPr lang="en-US" sz="2400" b="1">
                <a:solidFill>
                  <a:schemeClr val="accent1">
                    <a:lumMod val="75000"/>
                  </a:schemeClr>
                </a:solidFill>
              </a:rPr>
              <a:t>today!</a:t>
            </a:r>
          </a:p>
        </p:txBody>
      </p:sp>
      <p:sp>
        <p:nvSpPr>
          <p:cNvPr id="8" name="Rectangle 7">
            <a:extLst>
              <a:ext uri="{FF2B5EF4-FFF2-40B4-BE49-F238E27FC236}">
                <a16:creationId xmlns:a16="http://schemas.microsoft.com/office/drawing/2014/main" id="{6769FA6C-3A0F-1B4C-9248-994E32266A89}"/>
              </a:ext>
            </a:extLst>
          </p:cNvPr>
          <p:cNvSpPr/>
          <p:nvPr/>
        </p:nvSpPr>
        <p:spPr>
          <a:xfrm>
            <a:off x="6470295" y="6359502"/>
            <a:ext cx="2641621" cy="293542"/>
          </a:xfrm>
          <a:prstGeom prst="rect">
            <a:avLst/>
          </a:prstGeom>
        </p:spPr>
        <p:txBody>
          <a:bodyPr wrap="none">
            <a:spAutoFit/>
          </a:bodyPr>
          <a:lstStyle/>
          <a:p>
            <a:pPr>
              <a:lnSpc>
                <a:spcPct val="120000"/>
              </a:lnSpc>
            </a:pPr>
            <a:r>
              <a:rPr lang="en-US" sz="1200">
                <a:solidFill>
                  <a:schemeClr val="tx2"/>
                </a:solidFill>
              </a:rPr>
              <a:t>Note: Metrics are through April 2019</a:t>
            </a:r>
          </a:p>
        </p:txBody>
      </p:sp>
    </p:spTree>
    <p:extLst>
      <p:ext uri="{BB962C8B-B14F-4D97-AF65-F5344CB8AC3E}">
        <p14:creationId xmlns:p14="http://schemas.microsoft.com/office/powerpoint/2010/main" val="33993366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0D3CEF0-A8B6-6B41-A0CB-407D8D4850A5}"/>
              </a:ext>
            </a:extLst>
          </p:cNvPr>
          <p:cNvPicPr>
            <a:picLocks noChangeAspect="1"/>
          </p:cNvPicPr>
          <p:nvPr/>
        </p:nvPicPr>
        <p:blipFill rotWithShape="1">
          <a:blip r:embed="rId2">
            <a:alphaModFix amt="33000"/>
            <a:extLst>
              <a:ext uri="{BEBA8EAE-BF5A-486C-A8C5-ECC9F3942E4B}">
                <a14:imgProps xmlns:a14="http://schemas.microsoft.com/office/drawing/2010/main">
                  <a14:imgLayer r:embed="rId3">
                    <a14:imgEffect>
                      <a14:colorTemperature colorTemp="6033"/>
                    </a14:imgEffect>
                    <a14:imgEffect>
                      <a14:saturation sat="109000"/>
                    </a14:imgEffect>
                  </a14:imgLayer>
                </a14:imgProps>
              </a:ext>
              <a:ext uri="{28A0092B-C50C-407E-A947-70E740481C1C}">
                <a14:useLocalDpi xmlns:a14="http://schemas.microsoft.com/office/drawing/2010/main" val="0"/>
              </a:ext>
            </a:extLst>
          </a:blip>
          <a:srcRect t="6409" r="17952" b="24362"/>
          <a:stretch/>
        </p:blipFill>
        <p:spPr>
          <a:xfrm>
            <a:off x="0" y="0"/>
            <a:ext cx="12192000" cy="6858000"/>
          </a:xfrm>
          <a:prstGeom prst="rect">
            <a:avLst/>
          </a:prstGeom>
        </p:spPr>
      </p:pic>
      <p:sp>
        <p:nvSpPr>
          <p:cNvPr id="2" name="Title 1">
            <a:extLst>
              <a:ext uri="{FF2B5EF4-FFF2-40B4-BE49-F238E27FC236}">
                <a16:creationId xmlns:a16="http://schemas.microsoft.com/office/drawing/2014/main" id="{4C446779-CE71-4895-84FB-88235CE825CE}"/>
              </a:ext>
            </a:extLst>
          </p:cNvPr>
          <p:cNvSpPr>
            <a:spLocks noGrp="1"/>
          </p:cNvSpPr>
          <p:nvPr>
            <p:ph type="title"/>
          </p:nvPr>
        </p:nvSpPr>
        <p:spPr>
          <a:xfrm>
            <a:off x="839788" y="457200"/>
            <a:ext cx="5121174" cy="1600200"/>
          </a:xfrm>
        </p:spPr>
        <p:txBody>
          <a:bodyPr>
            <a:noAutofit/>
          </a:bodyPr>
          <a:lstStyle/>
          <a:p>
            <a:r>
              <a:rPr lang="en-US" sz="4000"/>
              <a:t>ABOUT NCCER</a:t>
            </a:r>
            <a:br>
              <a:rPr lang="en-US" sz="4000"/>
            </a:br>
            <a:endParaRPr lang="en-US" sz="4000"/>
          </a:p>
        </p:txBody>
      </p:sp>
      <p:sp>
        <p:nvSpPr>
          <p:cNvPr id="4" name="Text Placeholder 3">
            <a:extLst>
              <a:ext uri="{FF2B5EF4-FFF2-40B4-BE49-F238E27FC236}">
                <a16:creationId xmlns:a16="http://schemas.microsoft.com/office/drawing/2014/main" id="{12B6F52B-84F9-49F3-A62D-A92BDAF020E9}"/>
              </a:ext>
            </a:extLst>
          </p:cNvPr>
          <p:cNvSpPr>
            <a:spLocks noGrp="1"/>
          </p:cNvSpPr>
          <p:nvPr>
            <p:ph type="body" sz="half" idx="2"/>
          </p:nvPr>
        </p:nvSpPr>
        <p:spPr>
          <a:xfrm>
            <a:off x="839786" y="1698313"/>
            <a:ext cx="8582005" cy="1214718"/>
          </a:xfrm>
        </p:spPr>
        <p:txBody>
          <a:bodyPr>
            <a:noAutofit/>
          </a:bodyPr>
          <a:lstStyle/>
          <a:p>
            <a:pPr>
              <a:lnSpc>
                <a:spcPct val="100000"/>
              </a:lnSpc>
              <a:spcBef>
                <a:spcPts val="0"/>
              </a:spcBef>
            </a:pPr>
            <a:r>
              <a:rPr lang="en-US" sz="2000" b="1">
                <a:solidFill>
                  <a:schemeClr val="accent1">
                    <a:lumMod val="75000"/>
                  </a:schemeClr>
                </a:solidFill>
              </a:rPr>
              <a:t>Mission</a:t>
            </a:r>
            <a:br>
              <a:rPr lang="en-US" sz="2000" b="1">
                <a:solidFill>
                  <a:schemeClr val="accent1">
                    <a:lumMod val="75000"/>
                  </a:schemeClr>
                </a:solidFill>
              </a:rPr>
            </a:br>
            <a:r>
              <a:rPr lang="en-US"/>
              <a:t>To build a safe, productive and sustainable workforce of craft professionals.</a:t>
            </a:r>
          </a:p>
        </p:txBody>
      </p:sp>
      <p:sp>
        <p:nvSpPr>
          <p:cNvPr id="11" name="Text Placeholder 3">
            <a:extLst>
              <a:ext uri="{FF2B5EF4-FFF2-40B4-BE49-F238E27FC236}">
                <a16:creationId xmlns:a16="http://schemas.microsoft.com/office/drawing/2014/main" id="{47238A98-2732-4D8D-845E-47C8BE55D821}"/>
              </a:ext>
            </a:extLst>
          </p:cNvPr>
          <p:cNvSpPr txBox="1">
            <a:spLocks/>
          </p:cNvSpPr>
          <p:nvPr/>
        </p:nvSpPr>
        <p:spPr>
          <a:xfrm>
            <a:off x="839786" y="2558538"/>
            <a:ext cx="5422118" cy="145709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2"/>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US" sz="2000" b="1">
                <a:solidFill>
                  <a:schemeClr val="accent1">
                    <a:lumMod val="75000"/>
                  </a:schemeClr>
                </a:solidFill>
              </a:rPr>
              <a:t>Vision </a:t>
            </a:r>
            <a:br>
              <a:rPr lang="en-US" sz="2000" b="1">
                <a:solidFill>
                  <a:schemeClr val="accent1">
                    <a:lumMod val="75000"/>
                  </a:schemeClr>
                </a:solidFill>
              </a:rPr>
            </a:br>
            <a:r>
              <a:rPr lang="en-US"/>
              <a:t>Recognized by industry, government and education as the career development standard for the construction and maintenance craft professional.</a:t>
            </a:r>
          </a:p>
        </p:txBody>
      </p:sp>
      <p:pic>
        <p:nvPicPr>
          <p:cNvPr id="10" name="Picture 9">
            <a:extLst>
              <a:ext uri="{FF2B5EF4-FFF2-40B4-BE49-F238E27FC236}">
                <a16:creationId xmlns:a16="http://schemas.microsoft.com/office/drawing/2014/main" id="{C6FA51AB-1900-E94D-8BF1-28FA39517A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91214" y="5801673"/>
            <a:ext cx="1890050" cy="823723"/>
          </a:xfrm>
          <a:prstGeom prst="rect">
            <a:avLst/>
          </a:prstGeom>
        </p:spPr>
      </p:pic>
      <p:pic>
        <p:nvPicPr>
          <p:cNvPr id="8" name="Picture 7">
            <a:extLst>
              <a:ext uri="{FF2B5EF4-FFF2-40B4-BE49-F238E27FC236}">
                <a16:creationId xmlns:a16="http://schemas.microsoft.com/office/drawing/2014/main" id="{7B66B584-ADFA-E646-A2A9-D04814D59451}"/>
              </a:ext>
            </a:extLst>
          </p:cNvPr>
          <p:cNvPicPr>
            <a:picLocks noChangeAspect="1"/>
          </p:cNvPicPr>
          <p:nvPr/>
        </p:nvPicPr>
        <p:blipFill rotWithShape="1">
          <a:blip r:embed="rId5">
            <a:extLst>
              <a:ext uri="{28A0092B-C50C-407E-A947-70E740481C1C}">
                <a14:useLocalDpi xmlns:a14="http://schemas.microsoft.com/office/drawing/2010/main" val="0"/>
              </a:ext>
            </a:extLst>
          </a:blip>
          <a:srcRect l="1847" t="11321" r="59247" b="38618"/>
          <a:stretch/>
        </p:blipFill>
        <p:spPr>
          <a:xfrm>
            <a:off x="529614" y="4179884"/>
            <a:ext cx="4134592" cy="3433224"/>
          </a:xfrm>
          <a:prstGeom prst="rect">
            <a:avLst/>
          </a:prstGeom>
        </p:spPr>
      </p:pic>
    </p:spTree>
    <p:extLst>
      <p:ext uri="{BB962C8B-B14F-4D97-AF65-F5344CB8AC3E}">
        <p14:creationId xmlns:p14="http://schemas.microsoft.com/office/powerpoint/2010/main" val="4002493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2DB48D1-2D8B-425C-8F69-C40D4CEB760D}"/>
              </a:ext>
            </a:extLst>
          </p:cNvPr>
          <p:cNvSpPr/>
          <p:nvPr/>
        </p:nvSpPr>
        <p:spPr>
          <a:xfrm>
            <a:off x="5971607" y="3070709"/>
            <a:ext cx="248786" cy="369332"/>
          </a:xfrm>
          <a:prstGeom prst="rect">
            <a:avLst/>
          </a:prstGeom>
          <a:noFill/>
        </p:spPr>
        <p:txBody>
          <a:bodyPr wrap="none">
            <a:spAutoFit/>
          </a:bodyPr>
          <a:lstStyle/>
          <a:p>
            <a:r>
              <a:rPr lang="en-US"/>
              <a:t> </a:t>
            </a:r>
          </a:p>
        </p:txBody>
      </p:sp>
      <p:pic>
        <p:nvPicPr>
          <p:cNvPr id="9" name="Picture 8">
            <a:extLst>
              <a:ext uri="{FF2B5EF4-FFF2-40B4-BE49-F238E27FC236}">
                <a16:creationId xmlns:a16="http://schemas.microsoft.com/office/drawing/2014/main" id="{4055C316-91E6-4225-AA53-C1A7C1FFBF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275552" y="1878188"/>
            <a:ext cx="1297464" cy="230877"/>
          </a:xfrm>
          <a:prstGeom prst="rect">
            <a:avLst/>
          </a:prstGeom>
        </p:spPr>
      </p:pic>
      <p:pic>
        <p:nvPicPr>
          <p:cNvPr id="11" name="Picture 10" descr="Brown-and-Root-logo.png">
            <a:extLst>
              <a:ext uri="{FF2B5EF4-FFF2-40B4-BE49-F238E27FC236}">
                <a16:creationId xmlns:a16="http://schemas.microsoft.com/office/drawing/2014/main" id="{850CB40E-D48E-4396-BBDF-C3BD63930F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6032" y="1844469"/>
            <a:ext cx="2037707" cy="285279"/>
          </a:xfrm>
          <a:prstGeom prst="rect">
            <a:avLst/>
          </a:prstGeom>
        </p:spPr>
      </p:pic>
      <p:pic>
        <p:nvPicPr>
          <p:cNvPr id="12" name="Picture 11" descr="Pic.png">
            <a:extLst>
              <a:ext uri="{FF2B5EF4-FFF2-40B4-BE49-F238E27FC236}">
                <a16:creationId xmlns:a16="http://schemas.microsoft.com/office/drawing/2014/main" id="{B1DC1AC1-E299-4014-9AFB-49DFE872EDA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58726" y="1653995"/>
            <a:ext cx="795493" cy="666225"/>
          </a:xfrm>
          <a:prstGeom prst="rect">
            <a:avLst/>
          </a:prstGeom>
        </p:spPr>
      </p:pic>
      <p:pic>
        <p:nvPicPr>
          <p:cNvPr id="14" name="Picture 13">
            <a:extLst>
              <a:ext uri="{FF2B5EF4-FFF2-40B4-BE49-F238E27FC236}">
                <a16:creationId xmlns:a16="http://schemas.microsoft.com/office/drawing/2014/main" id="{36BFA9B8-9482-4033-8302-ECE1CCB275D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314830" y="1758149"/>
            <a:ext cx="1466465" cy="415203"/>
          </a:xfrm>
          <a:prstGeom prst="rect">
            <a:avLst/>
          </a:prstGeom>
        </p:spPr>
      </p:pic>
      <p:pic>
        <p:nvPicPr>
          <p:cNvPr id="15" name="Picture 14" descr="fluor_logo.jpg">
            <a:extLst>
              <a:ext uri="{FF2B5EF4-FFF2-40B4-BE49-F238E27FC236}">
                <a16:creationId xmlns:a16="http://schemas.microsoft.com/office/drawing/2014/main" id="{0C7DE72F-5F14-4D7D-9AC2-5DBBBAB517F6}"/>
              </a:ext>
            </a:extLst>
          </p:cNvPr>
          <p:cNvPicPr>
            <a:picLocks noChangeAspect="1"/>
          </p:cNvPicPr>
          <p:nvPr/>
        </p:nvPicPr>
        <p:blipFill>
          <a:blip r:embed="rId7" cstate="print">
            <a:clrChange>
              <a:clrFrom>
                <a:srgbClr val="FFFFFF"/>
              </a:clrFrom>
              <a:clrTo>
                <a:srgbClr val="FFFFFF">
                  <a:alpha val="0"/>
                </a:srgbClr>
              </a:clrTo>
            </a:clrChange>
          </a:blip>
          <a:stretch>
            <a:fillRect/>
          </a:stretch>
        </p:blipFill>
        <p:spPr>
          <a:xfrm>
            <a:off x="7096291" y="2613857"/>
            <a:ext cx="1823810" cy="724201"/>
          </a:xfrm>
          <a:prstGeom prst="rect">
            <a:avLst/>
          </a:prstGeom>
        </p:spPr>
      </p:pic>
      <p:pic>
        <p:nvPicPr>
          <p:cNvPr id="16" name="Picture 15">
            <a:extLst>
              <a:ext uri="{FF2B5EF4-FFF2-40B4-BE49-F238E27FC236}">
                <a16:creationId xmlns:a16="http://schemas.microsoft.com/office/drawing/2014/main" id="{65206D22-906C-4D04-B5A2-1D85B06A4D4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2719611" y="2756345"/>
            <a:ext cx="1425222" cy="490954"/>
          </a:xfrm>
          <a:prstGeom prst="rect">
            <a:avLst/>
          </a:prstGeom>
        </p:spPr>
      </p:pic>
      <p:pic>
        <p:nvPicPr>
          <p:cNvPr id="17" name="Picture 16">
            <a:extLst>
              <a:ext uri="{FF2B5EF4-FFF2-40B4-BE49-F238E27FC236}">
                <a16:creationId xmlns:a16="http://schemas.microsoft.com/office/drawing/2014/main" id="{E23BC68F-6873-496E-9DE2-7A3B6249ACAA}"/>
              </a:ext>
            </a:extLst>
          </p:cNvPr>
          <p:cNvPicPr>
            <a:picLocks noChangeAspect="1"/>
          </p:cNvPicPr>
          <p:nvPr/>
        </p:nvPicPr>
        <p:blipFill>
          <a:blip r:embed="rId9"/>
          <a:stretch>
            <a:fillRect/>
          </a:stretch>
        </p:blipFill>
        <p:spPr>
          <a:xfrm>
            <a:off x="1219164" y="2675998"/>
            <a:ext cx="807556" cy="551961"/>
          </a:xfrm>
          <a:prstGeom prst="rect">
            <a:avLst/>
          </a:prstGeom>
        </p:spPr>
      </p:pic>
      <p:pic>
        <p:nvPicPr>
          <p:cNvPr id="18" name="Picture 17">
            <a:extLst>
              <a:ext uri="{FF2B5EF4-FFF2-40B4-BE49-F238E27FC236}">
                <a16:creationId xmlns:a16="http://schemas.microsoft.com/office/drawing/2014/main" id="{00FC0C27-B79A-4FCD-8356-4BC96C0BD882}"/>
              </a:ext>
            </a:extLst>
          </p:cNvPr>
          <p:cNvPicPr>
            <a:picLocks noChangeAspect="1"/>
          </p:cNvPicPr>
          <p:nvPr/>
        </p:nvPicPr>
        <p:blipFill>
          <a:blip r:embed="rId10"/>
          <a:stretch>
            <a:fillRect/>
          </a:stretch>
        </p:blipFill>
        <p:spPr>
          <a:xfrm>
            <a:off x="4837723" y="2854201"/>
            <a:ext cx="1565677" cy="295242"/>
          </a:xfrm>
          <a:prstGeom prst="rect">
            <a:avLst/>
          </a:prstGeom>
        </p:spPr>
      </p:pic>
      <p:pic>
        <p:nvPicPr>
          <p:cNvPr id="22" name="Picture 21">
            <a:extLst>
              <a:ext uri="{FF2B5EF4-FFF2-40B4-BE49-F238E27FC236}">
                <a16:creationId xmlns:a16="http://schemas.microsoft.com/office/drawing/2014/main" id="{3B297C8E-1CA1-4601-9736-AAFECEFAB1B5}"/>
              </a:ext>
            </a:extLst>
          </p:cNvPr>
          <p:cNvPicPr>
            <a:picLocks noChangeAspect="1"/>
          </p:cNvPicPr>
          <p:nvPr/>
        </p:nvPicPr>
        <p:blipFill>
          <a:blip r:embed="rId11"/>
          <a:stretch>
            <a:fillRect/>
          </a:stretch>
        </p:blipFill>
        <p:spPr>
          <a:xfrm>
            <a:off x="9612991" y="2443145"/>
            <a:ext cx="944805" cy="774740"/>
          </a:xfrm>
          <a:prstGeom prst="rect">
            <a:avLst/>
          </a:prstGeom>
        </p:spPr>
      </p:pic>
      <p:pic>
        <p:nvPicPr>
          <p:cNvPr id="23" name="Picture 22">
            <a:extLst>
              <a:ext uri="{FF2B5EF4-FFF2-40B4-BE49-F238E27FC236}">
                <a16:creationId xmlns:a16="http://schemas.microsoft.com/office/drawing/2014/main" id="{8A36A65D-9665-481B-9FC6-B14532AAABED}"/>
              </a:ext>
            </a:extLst>
          </p:cNvPr>
          <p:cNvPicPr>
            <a:picLocks noChangeAspect="1"/>
          </p:cNvPicPr>
          <p:nvPr/>
        </p:nvPicPr>
        <p:blipFill>
          <a:blip r:embed="rId12"/>
          <a:stretch>
            <a:fillRect/>
          </a:stretch>
        </p:blipFill>
        <p:spPr>
          <a:xfrm>
            <a:off x="5954896" y="3730400"/>
            <a:ext cx="867304" cy="575361"/>
          </a:xfrm>
          <a:prstGeom prst="rect">
            <a:avLst/>
          </a:prstGeom>
        </p:spPr>
      </p:pic>
      <p:pic>
        <p:nvPicPr>
          <p:cNvPr id="24" name="Picture 23">
            <a:extLst>
              <a:ext uri="{FF2B5EF4-FFF2-40B4-BE49-F238E27FC236}">
                <a16:creationId xmlns:a16="http://schemas.microsoft.com/office/drawing/2014/main" id="{A63ABC56-51A1-43E9-9432-933D0CB206B2}"/>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1662265" y="3697036"/>
            <a:ext cx="730399" cy="730399"/>
          </a:xfrm>
          <a:prstGeom prst="rect">
            <a:avLst/>
          </a:prstGeom>
        </p:spPr>
      </p:pic>
      <p:pic>
        <p:nvPicPr>
          <p:cNvPr id="27" name="Picture 26" descr="Royal_Dutch_Shell.jpg">
            <a:extLst>
              <a:ext uri="{FF2B5EF4-FFF2-40B4-BE49-F238E27FC236}">
                <a16:creationId xmlns:a16="http://schemas.microsoft.com/office/drawing/2014/main" id="{00510D33-ECF8-48C0-994A-BB44BC8FAD06}"/>
              </a:ext>
            </a:extLst>
          </p:cNvPr>
          <p:cNvPicPr>
            <a:picLocks noChangeAspect="1"/>
          </p:cNvPicPr>
          <p:nvPr/>
        </p:nvPicPr>
        <p:blipFill>
          <a:blip r:embed="rId14" cstate="print">
            <a:clrChange>
              <a:clrFrom>
                <a:srgbClr val="FEFFFD"/>
              </a:clrFrom>
              <a:clrTo>
                <a:srgbClr val="FEFFFD">
                  <a:alpha val="0"/>
                </a:srgbClr>
              </a:clrTo>
            </a:clrChange>
          </a:blip>
          <a:stretch>
            <a:fillRect/>
          </a:stretch>
        </p:blipFill>
        <p:spPr>
          <a:xfrm>
            <a:off x="9612991" y="3693098"/>
            <a:ext cx="697949" cy="649964"/>
          </a:xfrm>
          <a:prstGeom prst="rect">
            <a:avLst/>
          </a:prstGeom>
        </p:spPr>
      </p:pic>
      <p:pic>
        <p:nvPicPr>
          <p:cNvPr id="28" name="Picture 27" descr="logo-mccarthy.gif">
            <a:extLst>
              <a:ext uri="{FF2B5EF4-FFF2-40B4-BE49-F238E27FC236}">
                <a16:creationId xmlns:a16="http://schemas.microsoft.com/office/drawing/2014/main" id="{3F73CF05-FA60-444A-88D0-B114C5506AD3}"/>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588491" y="3834923"/>
            <a:ext cx="1258210" cy="366314"/>
          </a:xfrm>
          <a:prstGeom prst="rect">
            <a:avLst/>
          </a:prstGeom>
        </p:spPr>
      </p:pic>
      <p:pic>
        <p:nvPicPr>
          <p:cNvPr id="33" name="Picture 32">
            <a:extLst>
              <a:ext uri="{FF2B5EF4-FFF2-40B4-BE49-F238E27FC236}">
                <a16:creationId xmlns:a16="http://schemas.microsoft.com/office/drawing/2014/main" id="{F2B6E71B-8371-41A8-9A49-81ADF3D7D5E7}"/>
              </a:ext>
            </a:extLst>
          </p:cNvPr>
          <p:cNvPicPr>
            <a:picLocks noChangeAspect="1"/>
          </p:cNvPicPr>
          <p:nvPr/>
        </p:nvPicPr>
        <p:blipFill>
          <a:blip r:embed="rId16"/>
          <a:stretch>
            <a:fillRect/>
          </a:stretch>
        </p:blipFill>
        <p:spPr>
          <a:xfrm>
            <a:off x="4915842" y="4992079"/>
            <a:ext cx="1192067" cy="353205"/>
          </a:xfrm>
          <a:prstGeom prst="rect">
            <a:avLst/>
          </a:prstGeom>
        </p:spPr>
      </p:pic>
      <p:pic>
        <p:nvPicPr>
          <p:cNvPr id="34" name="Picture 33">
            <a:extLst>
              <a:ext uri="{FF2B5EF4-FFF2-40B4-BE49-F238E27FC236}">
                <a16:creationId xmlns:a16="http://schemas.microsoft.com/office/drawing/2014/main" id="{2C75A4E9-1FF6-4369-8B2F-806AE997DED5}"/>
              </a:ext>
            </a:extLst>
          </p:cNvPr>
          <p:cNvPicPr>
            <a:picLocks noChangeAspect="1"/>
          </p:cNvPicPr>
          <p:nvPr/>
        </p:nvPicPr>
        <p:blipFill>
          <a:blip r:embed="rId17">
            <a:extLst>
              <a:ext uri="{28A0092B-C50C-407E-A947-70E740481C1C}">
                <a14:useLocalDpi xmlns:a14="http://schemas.microsoft.com/office/drawing/2010/main" val="0"/>
              </a:ext>
            </a:extLst>
          </a:blip>
          <a:srcRect/>
          <a:stretch/>
        </p:blipFill>
        <p:spPr>
          <a:xfrm>
            <a:off x="3151093" y="4805328"/>
            <a:ext cx="1032100" cy="726705"/>
          </a:xfrm>
          <a:prstGeom prst="rect">
            <a:avLst/>
          </a:prstGeom>
        </p:spPr>
      </p:pic>
      <p:pic>
        <p:nvPicPr>
          <p:cNvPr id="38" name="Picture 37" descr="rinker logo_sm.jpg">
            <a:extLst>
              <a:ext uri="{FF2B5EF4-FFF2-40B4-BE49-F238E27FC236}">
                <a16:creationId xmlns:a16="http://schemas.microsoft.com/office/drawing/2014/main" id="{5A7CE2B5-E12C-45A8-8917-7C68D56C492A}"/>
              </a:ext>
            </a:extLst>
          </p:cNvPr>
          <p:cNvPicPr>
            <a:picLocks noChangeAspect="1"/>
          </p:cNvPicPr>
          <p:nvPr/>
        </p:nvPicPr>
        <p:blipFill>
          <a:blip r:embed="rId18" cstate="print">
            <a:clrChange>
              <a:clrFrom>
                <a:srgbClr val="FFFFFF"/>
              </a:clrFrom>
              <a:clrTo>
                <a:srgbClr val="FFFFFF">
                  <a:alpha val="0"/>
                </a:srgbClr>
              </a:clrTo>
            </a:clrChange>
          </a:blip>
          <a:stretch>
            <a:fillRect/>
          </a:stretch>
        </p:blipFill>
        <p:spPr>
          <a:xfrm>
            <a:off x="9256695" y="4685814"/>
            <a:ext cx="894114" cy="894114"/>
          </a:xfrm>
          <a:prstGeom prst="rect">
            <a:avLst/>
          </a:prstGeom>
        </p:spPr>
      </p:pic>
      <p:pic>
        <p:nvPicPr>
          <p:cNvPr id="39" name="Picture 38">
            <a:extLst>
              <a:ext uri="{FF2B5EF4-FFF2-40B4-BE49-F238E27FC236}">
                <a16:creationId xmlns:a16="http://schemas.microsoft.com/office/drawing/2014/main" id="{3E3B1F18-A8B7-4553-8C98-124134287357}"/>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6840558" y="4942797"/>
            <a:ext cx="1683488" cy="451771"/>
          </a:xfrm>
          <a:prstGeom prst="rect">
            <a:avLst/>
          </a:prstGeom>
        </p:spPr>
      </p:pic>
      <p:pic>
        <p:nvPicPr>
          <p:cNvPr id="40" name="Picture 39">
            <a:extLst>
              <a:ext uri="{FF2B5EF4-FFF2-40B4-BE49-F238E27FC236}">
                <a16:creationId xmlns:a16="http://schemas.microsoft.com/office/drawing/2014/main" id="{C503EBE8-65D0-4B6A-A6D0-9733C10D470E}"/>
              </a:ext>
            </a:extLst>
          </p:cNvPr>
          <p:cNvPicPr>
            <a:picLocks noChangeAspect="1"/>
          </p:cNvPicPr>
          <p:nvPr/>
        </p:nvPicPr>
        <p:blipFill rotWithShape="1">
          <a:blip r:embed="rId20">
            <a:extLst>
              <a:ext uri="{28A0092B-C50C-407E-A947-70E740481C1C}">
                <a14:useLocalDpi xmlns:a14="http://schemas.microsoft.com/office/drawing/2010/main" val="0"/>
              </a:ext>
            </a:extLst>
          </a:blip>
          <a:srcRect l="12879" t="41990" r="12490" b="43559"/>
          <a:stretch/>
        </p:blipFill>
        <p:spPr>
          <a:xfrm>
            <a:off x="6776113" y="5900487"/>
            <a:ext cx="1952829" cy="489354"/>
          </a:xfrm>
          <a:prstGeom prst="rect">
            <a:avLst/>
          </a:prstGeom>
        </p:spPr>
      </p:pic>
      <p:sp>
        <p:nvSpPr>
          <p:cNvPr id="4" name="Title 3">
            <a:extLst>
              <a:ext uri="{FF2B5EF4-FFF2-40B4-BE49-F238E27FC236}">
                <a16:creationId xmlns:a16="http://schemas.microsoft.com/office/drawing/2014/main" id="{A27420C1-A599-A74D-BBB9-3FE997BDDDCA}"/>
              </a:ext>
            </a:extLst>
          </p:cNvPr>
          <p:cNvSpPr>
            <a:spLocks noGrp="1"/>
          </p:cNvSpPr>
          <p:nvPr>
            <p:ph type="title"/>
          </p:nvPr>
        </p:nvSpPr>
        <p:spPr/>
        <p:txBody>
          <a:bodyPr/>
          <a:lstStyle/>
          <a:p>
            <a:r>
              <a:rPr lang="en-US"/>
              <a:t>2020 BOARD OF TRUSTEES</a:t>
            </a:r>
          </a:p>
        </p:txBody>
      </p:sp>
      <p:pic>
        <p:nvPicPr>
          <p:cNvPr id="45" name="Picture 44">
            <a:extLst>
              <a:ext uri="{FF2B5EF4-FFF2-40B4-BE49-F238E27FC236}">
                <a16:creationId xmlns:a16="http://schemas.microsoft.com/office/drawing/2014/main" id="{6EED96F6-8BEC-A447-AFF5-9F8C640D61F7}"/>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496032" y="5983655"/>
            <a:ext cx="1353952" cy="406186"/>
          </a:xfrm>
          <a:prstGeom prst="rect">
            <a:avLst/>
          </a:prstGeom>
        </p:spPr>
      </p:pic>
      <p:pic>
        <p:nvPicPr>
          <p:cNvPr id="5" name="Picture 4" descr="A close up of a logo&#10;&#10;Description automatically generated">
            <a:extLst>
              <a:ext uri="{FF2B5EF4-FFF2-40B4-BE49-F238E27FC236}">
                <a16:creationId xmlns:a16="http://schemas.microsoft.com/office/drawing/2014/main" id="{4A4D5114-8BD7-3E46-9945-508E62CFFFC4}"/>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448948" y="1622919"/>
            <a:ext cx="767965" cy="767965"/>
          </a:xfrm>
          <a:prstGeom prst="rect">
            <a:avLst/>
          </a:prstGeom>
        </p:spPr>
      </p:pic>
      <p:pic>
        <p:nvPicPr>
          <p:cNvPr id="13" name="Picture 12" descr="A picture containing people&#10;&#10;Description automatically generated">
            <a:extLst>
              <a:ext uri="{FF2B5EF4-FFF2-40B4-BE49-F238E27FC236}">
                <a16:creationId xmlns:a16="http://schemas.microsoft.com/office/drawing/2014/main" id="{8CF1596F-0B72-3141-9451-F9BCF6443B51}"/>
              </a:ext>
            </a:extLst>
          </p:cNvPr>
          <p:cNvPicPr>
            <a:picLocks noChangeAspect="1"/>
          </p:cNvPicPr>
          <p:nvPr/>
        </p:nvPicPr>
        <p:blipFill rotWithShape="1">
          <a:blip r:embed="rId23">
            <a:extLst>
              <a:ext uri="{28A0092B-C50C-407E-A947-70E740481C1C}">
                <a14:useLocalDpi xmlns:a14="http://schemas.microsoft.com/office/drawing/2010/main" val="0"/>
              </a:ext>
            </a:extLst>
          </a:blip>
          <a:srcRect t="17350" b="29437"/>
          <a:stretch/>
        </p:blipFill>
        <p:spPr>
          <a:xfrm>
            <a:off x="2268345" y="5909926"/>
            <a:ext cx="1301559" cy="519869"/>
          </a:xfrm>
          <a:prstGeom prst="rect">
            <a:avLst/>
          </a:prstGeom>
        </p:spPr>
      </p:pic>
      <p:pic>
        <p:nvPicPr>
          <p:cNvPr id="21" name="Picture 20" descr="A close up of a sign&#10;&#10;Description automatically generated">
            <a:extLst>
              <a:ext uri="{FF2B5EF4-FFF2-40B4-BE49-F238E27FC236}">
                <a16:creationId xmlns:a16="http://schemas.microsoft.com/office/drawing/2014/main" id="{E114E3CA-82E8-B945-A871-44C69B8C4709}"/>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3158955" y="3774544"/>
            <a:ext cx="2029650" cy="489574"/>
          </a:xfrm>
          <a:prstGeom prst="rect">
            <a:avLst/>
          </a:prstGeom>
        </p:spPr>
      </p:pic>
      <p:pic>
        <p:nvPicPr>
          <p:cNvPr id="36" name="Picture 35" descr="A close up of a sign&#10;&#10;Description automatically generated">
            <a:extLst>
              <a:ext uri="{FF2B5EF4-FFF2-40B4-BE49-F238E27FC236}">
                <a16:creationId xmlns:a16="http://schemas.microsoft.com/office/drawing/2014/main" id="{A6D22A79-2BDB-A045-8E53-39AF41B4F17A}"/>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867508" y="4755727"/>
            <a:ext cx="1550936" cy="825905"/>
          </a:xfrm>
          <a:prstGeom prst="rect">
            <a:avLst/>
          </a:prstGeom>
        </p:spPr>
      </p:pic>
    </p:spTree>
    <p:extLst>
      <p:ext uri="{BB962C8B-B14F-4D97-AF65-F5344CB8AC3E}">
        <p14:creationId xmlns:p14="http://schemas.microsoft.com/office/powerpoint/2010/main" val="6572253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226FCBD8-1C0D-834A-A4FB-3395904343C0}"/>
              </a:ext>
            </a:extLst>
          </p:cNvPr>
          <p:cNvGrpSpPr/>
          <p:nvPr/>
        </p:nvGrpSpPr>
        <p:grpSpPr>
          <a:xfrm>
            <a:off x="833882" y="5791411"/>
            <a:ext cx="8527949" cy="793625"/>
            <a:chOff x="833882" y="5791411"/>
            <a:chExt cx="8527949" cy="793625"/>
          </a:xfrm>
        </p:grpSpPr>
        <p:pic>
          <p:nvPicPr>
            <p:cNvPr id="25" name="Picture 24">
              <a:extLst>
                <a:ext uri="{FF2B5EF4-FFF2-40B4-BE49-F238E27FC236}">
                  <a16:creationId xmlns:a16="http://schemas.microsoft.com/office/drawing/2014/main" id="{E1D00240-8AAA-4044-9822-31B6B241F4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9362" y="5981760"/>
              <a:ext cx="981372" cy="412927"/>
            </a:xfrm>
            <a:prstGeom prst="rect">
              <a:avLst/>
            </a:prstGeom>
          </p:spPr>
        </p:pic>
        <p:pic>
          <p:nvPicPr>
            <p:cNvPr id="26" name="Picture 25" descr="rinker logo_sm.jpg">
              <a:extLst>
                <a:ext uri="{FF2B5EF4-FFF2-40B4-BE49-F238E27FC236}">
                  <a16:creationId xmlns:a16="http://schemas.microsoft.com/office/drawing/2014/main" id="{F014FE4B-09A9-4803-BAC2-31A9D9A56F22}"/>
                </a:ext>
              </a:extLst>
            </p:cNvPr>
            <p:cNvPicPr>
              <a:picLocks noChangeAspect="1"/>
            </p:cNvPicPr>
            <p:nvPr/>
          </p:nvPicPr>
          <p:blipFill>
            <a:blip r:embed="rId3" cstate="print">
              <a:clrChange>
                <a:clrFrom>
                  <a:srgbClr val="FFFFFF"/>
                </a:clrFrom>
                <a:clrTo>
                  <a:srgbClr val="FFFFFF">
                    <a:alpha val="0"/>
                  </a:srgbClr>
                </a:clrTo>
              </a:clrChange>
            </a:blip>
            <a:stretch>
              <a:fillRect/>
            </a:stretch>
          </p:blipFill>
          <p:spPr>
            <a:xfrm>
              <a:off x="8568206" y="5791411"/>
              <a:ext cx="793625" cy="793625"/>
            </a:xfrm>
            <a:prstGeom prst="rect">
              <a:avLst/>
            </a:prstGeom>
          </p:spPr>
        </p:pic>
        <p:pic>
          <p:nvPicPr>
            <p:cNvPr id="27" name="Picture 26">
              <a:extLst>
                <a:ext uri="{FF2B5EF4-FFF2-40B4-BE49-F238E27FC236}">
                  <a16:creationId xmlns:a16="http://schemas.microsoft.com/office/drawing/2014/main" id="{6A12F5DE-C89D-4736-A25D-0A1D043E19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0069" y="5831911"/>
              <a:ext cx="712625" cy="712625"/>
            </a:xfrm>
            <a:prstGeom prst="rect">
              <a:avLst/>
            </a:prstGeom>
          </p:spPr>
        </p:pic>
        <p:pic>
          <p:nvPicPr>
            <p:cNvPr id="30" name="Picture 29">
              <a:extLst>
                <a:ext uri="{FF2B5EF4-FFF2-40B4-BE49-F238E27FC236}">
                  <a16:creationId xmlns:a16="http://schemas.microsoft.com/office/drawing/2014/main" id="{4EB66D90-62DF-43AD-A629-20821D5B546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3882" y="5959261"/>
              <a:ext cx="1519967" cy="457925"/>
            </a:xfrm>
            <a:prstGeom prst="rect">
              <a:avLst/>
            </a:prstGeom>
          </p:spPr>
        </p:pic>
        <p:pic>
          <p:nvPicPr>
            <p:cNvPr id="31" name="Picture 30" descr="SkillsUSA.transp.png">
              <a:extLst>
                <a:ext uri="{FF2B5EF4-FFF2-40B4-BE49-F238E27FC236}">
                  <a16:creationId xmlns:a16="http://schemas.microsoft.com/office/drawing/2014/main" id="{30796E45-5326-4DA4-9116-3C38D02C59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6247" y="5891883"/>
              <a:ext cx="1258309" cy="592681"/>
            </a:xfrm>
            <a:prstGeom prst="rect">
              <a:avLst/>
            </a:prstGeom>
          </p:spPr>
        </p:pic>
      </p:grpSp>
      <p:sp>
        <p:nvSpPr>
          <p:cNvPr id="32" name="Title 31">
            <a:extLst>
              <a:ext uri="{FF2B5EF4-FFF2-40B4-BE49-F238E27FC236}">
                <a16:creationId xmlns:a16="http://schemas.microsoft.com/office/drawing/2014/main" id="{E5AE9B56-6999-E34B-BEFF-3381A7757B3F}"/>
              </a:ext>
            </a:extLst>
          </p:cNvPr>
          <p:cNvSpPr>
            <a:spLocks noGrp="1"/>
          </p:cNvSpPr>
          <p:nvPr>
            <p:ph type="title"/>
          </p:nvPr>
        </p:nvSpPr>
        <p:spPr>
          <a:xfrm>
            <a:off x="838200" y="315158"/>
            <a:ext cx="10515600" cy="1325563"/>
          </a:xfrm>
        </p:spPr>
        <p:txBody>
          <a:bodyPr/>
          <a:lstStyle/>
          <a:p>
            <a:r>
              <a:rPr lang="en-US"/>
              <a:t>2020 NCCER PARTNERS</a:t>
            </a:r>
          </a:p>
        </p:txBody>
      </p:sp>
      <p:grpSp>
        <p:nvGrpSpPr>
          <p:cNvPr id="38" name="Group 37">
            <a:extLst>
              <a:ext uri="{FF2B5EF4-FFF2-40B4-BE49-F238E27FC236}">
                <a16:creationId xmlns:a16="http://schemas.microsoft.com/office/drawing/2014/main" id="{74E9E6B6-2589-C54D-B8A9-452369B20439}"/>
              </a:ext>
            </a:extLst>
          </p:cNvPr>
          <p:cNvGrpSpPr/>
          <p:nvPr/>
        </p:nvGrpSpPr>
        <p:grpSpPr>
          <a:xfrm>
            <a:off x="722948" y="4569024"/>
            <a:ext cx="9500928" cy="1175780"/>
            <a:chOff x="722948" y="4519722"/>
            <a:chExt cx="9500928" cy="1175780"/>
          </a:xfrm>
        </p:grpSpPr>
        <p:pic>
          <p:nvPicPr>
            <p:cNvPr id="15" name="Picture 14">
              <a:extLst>
                <a:ext uri="{FF2B5EF4-FFF2-40B4-BE49-F238E27FC236}">
                  <a16:creationId xmlns:a16="http://schemas.microsoft.com/office/drawing/2014/main" id="{86E07E26-9668-438F-BC21-DD05D789D3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54568" y="4831055"/>
              <a:ext cx="1317152" cy="553115"/>
            </a:xfrm>
            <a:prstGeom prst="rect">
              <a:avLst/>
            </a:prstGeom>
          </p:spPr>
        </p:pic>
        <p:pic>
          <p:nvPicPr>
            <p:cNvPr id="19" name="Picture 18">
              <a:extLst>
                <a:ext uri="{FF2B5EF4-FFF2-40B4-BE49-F238E27FC236}">
                  <a16:creationId xmlns:a16="http://schemas.microsoft.com/office/drawing/2014/main" id="{049904B8-74ED-4367-8082-0A2EAA2D52A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82510" y="4519722"/>
              <a:ext cx="548150" cy="1175780"/>
            </a:xfrm>
            <a:prstGeom prst="rect">
              <a:avLst/>
            </a:prstGeom>
          </p:spPr>
        </p:pic>
        <p:pic>
          <p:nvPicPr>
            <p:cNvPr id="20" name="Picture 19">
              <a:extLst>
                <a:ext uri="{FF2B5EF4-FFF2-40B4-BE49-F238E27FC236}">
                  <a16:creationId xmlns:a16="http://schemas.microsoft.com/office/drawing/2014/main" id="{8BC09127-B76A-417E-B07C-9F9A94126B8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03280" y="4745983"/>
              <a:ext cx="720596" cy="723259"/>
            </a:xfrm>
            <a:prstGeom prst="rect">
              <a:avLst/>
            </a:prstGeom>
          </p:spPr>
        </p:pic>
        <p:pic>
          <p:nvPicPr>
            <p:cNvPr id="2" name="Picture 2" descr="A close up of a sign&#10;&#10;Description generated with very high confidence">
              <a:extLst>
                <a:ext uri="{FF2B5EF4-FFF2-40B4-BE49-F238E27FC236}">
                  <a16:creationId xmlns:a16="http://schemas.microsoft.com/office/drawing/2014/main" id="{ED2C7DBB-E30A-4242-B97C-511680DD0561}"/>
                </a:ext>
              </a:extLst>
            </p:cNvPr>
            <p:cNvPicPr>
              <a:picLocks noChangeAspect="1"/>
            </p:cNvPicPr>
            <p:nvPr/>
          </p:nvPicPr>
          <p:blipFill>
            <a:blip r:embed="rId10"/>
            <a:stretch>
              <a:fillRect/>
            </a:stretch>
          </p:blipFill>
          <p:spPr>
            <a:xfrm>
              <a:off x="722948" y="4857850"/>
              <a:ext cx="1628002" cy="499525"/>
            </a:xfrm>
            <a:prstGeom prst="rect">
              <a:avLst/>
            </a:prstGeom>
          </p:spPr>
        </p:pic>
        <p:pic>
          <p:nvPicPr>
            <p:cNvPr id="33" name="Picture 33" descr="A picture containing drawing&#10;&#10;Description generated with very high confidence">
              <a:extLst>
                <a:ext uri="{FF2B5EF4-FFF2-40B4-BE49-F238E27FC236}">
                  <a16:creationId xmlns:a16="http://schemas.microsoft.com/office/drawing/2014/main" id="{CA8F7014-0B05-4101-A85E-87FEEA89A648}"/>
                </a:ext>
              </a:extLst>
            </p:cNvPr>
            <p:cNvPicPr>
              <a:picLocks noChangeAspect="1"/>
            </p:cNvPicPr>
            <p:nvPr/>
          </p:nvPicPr>
          <p:blipFill>
            <a:blip r:embed="rId11"/>
            <a:stretch>
              <a:fillRect/>
            </a:stretch>
          </p:blipFill>
          <p:spPr>
            <a:xfrm>
              <a:off x="4762220" y="4813413"/>
              <a:ext cx="1560788" cy="588399"/>
            </a:xfrm>
            <a:prstGeom prst="rect">
              <a:avLst/>
            </a:prstGeom>
          </p:spPr>
        </p:pic>
      </p:grpSp>
      <p:grpSp>
        <p:nvGrpSpPr>
          <p:cNvPr id="35" name="Group 34">
            <a:extLst>
              <a:ext uri="{FF2B5EF4-FFF2-40B4-BE49-F238E27FC236}">
                <a16:creationId xmlns:a16="http://schemas.microsoft.com/office/drawing/2014/main" id="{31D1E9F6-D382-6845-9D86-EE11AAAE3A6C}"/>
              </a:ext>
            </a:extLst>
          </p:cNvPr>
          <p:cNvGrpSpPr/>
          <p:nvPr/>
        </p:nvGrpSpPr>
        <p:grpSpPr>
          <a:xfrm>
            <a:off x="981555" y="2521048"/>
            <a:ext cx="10172552" cy="993893"/>
            <a:chOff x="981555" y="2399168"/>
            <a:chExt cx="10172552" cy="993893"/>
          </a:xfrm>
        </p:grpSpPr>
        <p:pic>
          <p:nvPicPr>
            <p:cNvPr id="9" name="Picture 8">
              <a:extLst>
                <a:ext uri="{FF2B5EF4-FFF2-40B4-BE49-F238E27FC236}">
                  <a16:creationId xmlns:a16="http://schemas.microsoft.com/office/drawing/2014/main" id="{7311CA23-1948-4EFE-B236-2CA84EB4FA9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21099" y="2686020"/>
              <a:ext cx="1484073" cy="420189"/>
            </a:xfrm>
            <a:prstGeom prst="rect">
              <a:avLst/>
            </a:prstGeom>
          </p:spPr>
        </p:pic>
        <p:pic>
          <p:nvPicPr>
            <p:cNvPr id="11" name="Picture 10">
              <a:extLst>
                <a:ext uri="{FF2B5EF4-FFF2-40B4-BE49-F238E27FC236}">
                  <a16:creationId xmlns:a16="http://schemas.microsoft.com/office/drawing/2014/main" id="{44CCFABF-BD50-4C9E-875F-65C856A16FE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600635" y="2547268"/>
              <a:ext cx="753594" cy="697692"/>
            </a:xfrm>
            <a:prstGeom prst="rect">
              <a:avLst/>
            </a:prstGeom>
          </p:spPr>
        </p:pic>
        <p:pic>
          <p:nvPicPr>
            <p:cNvPr id="12" name="Picture 11">
              <a:extLst>
                <a:ext uri="{FF2B5EF4-FFF2-40B4-BE49-F238E27FC236}">
                  <a16:creationId xmlns:a16="http://schemas.microsoft.com/office/drawing/2014/main" id="{91E90A6E-E5E7-4594-B398-1F560E616D0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517858" y="2399168"/>
              <a:ext cx="1070091" cy="993893"/>
            </a:xfrm>
            <a:prstGeom prst="rect">
              <a:avLst/>
            </a:prstGeom>
          </p:spPr>
        </p:pic>
        <p:pic>
          <p:nvPicPr>
            <p:cNvPr id="18" name="Picture 17">
              <a:extLst>
                <a:ext uri="{FF2B5EF4-FFF2-40B4-BE49-F238E27FC236}">
                  <a16:creationId xmlns:a16="http://schemas.microsoft.com/office/drawing/2014/main" id="{5553EC70-24C5-41ED-9A52-0B775AA08D1C}"/>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366913" y="2731504"/>
              <a:ext cx="1787194" cy="329220"/>
            </a:xfrm>
            <a:prstGeom prst="rect">
              <a:avLst/>
            </a:prstGeom>
          </p:spPr>
        </p:pic>
        <p:pic>
          <p:nvPicPr>
            <p:cNvPr id="34" name="Picture 33">
              <a:extLst>
                <a:ext uri="{FF2B5EF4-FFF2-40B4-BE49-F238E27FC236}">
                  <a16:creationId xmlns:a16="http://schemas.microsoft.com/office/drawing/2014/main" id="{BB107339-9D2B-EE46-B496-040A991E13F1}"/>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81555" y="2545188"/>
              <a:ext cx="1026858" cy="701852"/>
            </a:xfrm>
            <a:prstGeom prst="rect">
              <a:avLst/>
            </a:prstGeom>
          </p:spPr>
        </p:pic>
      </p:grpSp>
      <p:grpSp>
        <p:nvGrpSpPr>
          <p:cNvPr id="40" name="Group 39">
            <a:extLst>
              <a:ext uri="{FF2B5EF4-FFF2-40B4-BE49-F238E27FC236}">
                <a16:creationId xmlns:a16="http://schemas.microsoft.com/office/drawing/2014/main" id="{517E7C9B-0D67-4496-864C-0AA1288ABE20}"/>
              </a:ext>
            </a:extLst>
          </p:cNvPr>
          <p:cNvGrpSpPr/>
          <p:nvPr/>
        </p:nvGrpSpPr>
        <p:grpSpPr>
          <a:xfrm>
            <a:off x="1285884" y="3560476"/>
            <a:ext cx="10022946" cy="1092409"/>
            <a:chOff x="1285884" y="3560476"/>
            <a:chExt cx="10022946" cy="1092409"/>
          </a:xfrm>
        </p:grpSpPr>
        <p:pic>
          <p:nvPicPr>
            <p:cNvPr id="14" name="Picture 13" descr="mcaa-logo.png">
              <a:extLst>
                <a:ext uri="{FF2B5EF4-FFF2-40B4-BE49-F238E27FC236}">
                  <a16:creationId xmlns:a16="http://schemas.microsoft.com/office/drawing/2014/main" id="{9EFD025F-D74E-476F-A6D9-AF17AF415EDB}"/>
                </a:ext>
              </a:extLst>
            </p:cNvPr>
            <p:cNvPicPr>
              <a:picLocks noChangeAspect="1"/>
            </p:cNvPicPr>
            <p:nvPr/>
          </p:nvPicPr>
          <p:blipFill>
            <a:blip r:embed="rId17" cstate="print"/>
            <a:stretch>
              <a:fillRect/>
            </a:stretch>
          </p:blipFill>
          <p:spPr>
            <a:xfrm>
              <a:off x="1285884" y="3860279"/>
              <a:ext cx="1455935" cy="493622"/>
            </a:xfrm>
            <a:prstGeom prst="rect">
              <a:avLst/>
            </a:prstGeom>
          </p:spPr>
        </p:pic>
        <p:pic>
          <p:nvPicPr>
            <p:cNvPr id="16" name="Picture 15">
              <a:extLst>
                <a:ext uri="{FF2B5EF4-FFF2-40B4-BE49-F238E27FC236}">
                  <a16:creationId xmlns:a16="http://schemas.microsoft.com/office/drawing/2014/main" id="{99A53EEF-AB08-4111-9AB2-E938DED96D04}"/>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583632" y="3732238"/>
              <a:ext cx="818277" cy="749200"/>
            </a:xfrm>
            <a:prstGeom prst="rect">
              <a:avLst/>
            </a:prstGeom>
          </p:spPr>
        </p:pic>
        <p:pic>
          <p:nvPicPr>
            <p:cNvPr id="17" name="Picture 16">
              <a:extLst>
                <a:ext uri="{FF2B5EF4-FFF2-40B4-BE49-F238E27FC236}">
                  <a16:creationId xmlns:a16="http://schemas.microsoft.com/office/drawing/2014/main" id="{135EDD10-A9E7-4705-B4FF-74FB57A974D7}"/>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5244298" y="3688517"/>
              <a:ext cx="1404321" cy="836666"/>
            </a:xfrm>
            <a:prstGeom prst="rect">
              <a:avLst/>
            </a:prstGeom>
          </p:spPr>
        </p:pic>
        <p:pic>
          <p:nvPicPr>
            <p:cNvPr id="3" name="Picture 4" descr="A picture containing drawing, cup&#10;&#10;Description generated with very high confidence">
              <a:extLst>
                <a:ext uri="{FF2B5EF4-FFF2-40B4-BE49-F238E27FC236}">
                  <a16:creationId xmlns:a16="http://schemas.microsoft.com/office/drawing/2014/main" id="{89D2AC34-48F2-47C6-BA04-234F8C4A88B9}"/>
                </a:ext>
              </a:extLst>
            </p:cNvPr>
            <p:cNvPicPr>
              <a:picLocks noChangeAspect="1"/>
            </p:cNvPicPr>
            <p:nvPr/>
          </p:nvPicPr>
          <p:blipFill>
            <a:blip r:embed="rId20"/>
            <a:stretch>
              <a:fillRect/>
            </a:stretch>
          </p:blipFill>
          <p:spPr>
            <a:xfrm>
              <a:off x="7492079" y="3560476"/>
              <a:ext cx="788233" cy="1092409"/>
            </a:xfrm>
            <a:prstGeom prst="rect">
              <a:avLst/>
            </a:prstGeom>
          </p:spPr>
        </p:pic>
        <p:pic>
          <p:nvPicPr>
            <p:cNvPr id="6" name="Picture 9" descr="A picture containing drawing&#10;&#10;Description generated with very high confidence">
              <a:extLst>
                <a:ext uri="{FF2B5EF4-FFF2-40B4-BE49-F238E27FC236}">
                  <a16:creationId xmlns:a16="http://schemas.microsoft.com/office/drawing/2014/main" id="{446A8642-8B3E-4DDD-8494-0C0B580AC56A}"/>
                </a:ext>
              </a:extLst>
            </p:cNvPr>
            <p:cNvPicPr>
              <a:picLocks noChangeAspect="1"/>
            </p:cNvPicPr>
            <p:nvPr/>
          </p:nvPicPr>
          <p:blipFill>
            <a:blip r:embed="rId21"/>
            <a:stretch>
              <a:fillRect/>
            </a:stretch>
          </p:blipFill>
          <p:spPr>
            <a:xfrm>
              <a:off x="9127761" y="3904001"/>
              <a:ext cx="2181069" cy="402786"/>
            </a:xfrm>
            <a:prstGeom prst="rect">
              <a:avLst/>
            </a:prstGeom>
          </p:spPr>
        </p:pic>
      </p:grpSp>
      <p:grpSp>
        <p:nvGrpSpPr>
          <p:cNvPr id="29" name="Group 28">
            <a:extLst>
              <a:ext uri="{FF2B5EF4-FFF2-40B4-BE49-F238E27FC236}">
                <a16:creationId xmlns:a16="http://schemas.microsoft.com/office/drawing/2014/main" id="{6BAB8D17-C3A7-4E87-914C-920F5B94FD56}"/>
              </a:ext>
            </a:extLst>
          </p:cNvPr>
          <p:cNvGrpSpPr/>
          <p:nvPr/>
        </p:nvGrpSpPr>
        <p:grpSpPr>
          <a:xfrm>
            <a:off x="1064701" y="1381472"/>
            <a:ext cx="9678948" cy="1092969"/>
            <a:chOff x="1064701" y="1381472"/>
            <a:chExt cx="9678948" cy="1092969"/>
          </a:xfrm>
        </p:grpSpPr>
        <p:pic>
          <p:nvPicPr>
            <p:cNvPr id="4" name="Picture 3">
              <a:extLst>
                <a:ext uri="{FF2B5EF4-FFF2-40B4-BE49-F238E27FC236}">
                  <a16:creationId xmlns:a16="http://schemas.microsoft.com/office/drawing/2014/main" id="{566947BD-6CF7-43AE-AF99-747E8227D4B0}"/>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9513366" y="1568849"/>
              <a:ext cx="1230283" cy="719918"/>
            </a:xfrm>
            <a:prstGeom prst="rect">
              <a:avLst/>
            </a:prstGeom>
          </p:spPr>
        </p:pic>
        <p:pic>
          <p:nvPicPr>
            <p:cNvPr id="8" name="Picture 7">
              <a:extLst>
                <a:ext uri="{FF2B5EF4-FFF2-40B4-BE49-F238E27FC236}">
                  <a16:creationId xmlns:a16="http://schemas.microsoft.com/office/drawing/2014/main" id="{F05A8158-6EAE-4357-BF2B-378D93C153C5}"/>
                </a:ext>
              </a:extLst>
            </p:cNvPr>
            <p:cNvPicPr>
              <a:picLocks noChangeAspect="1"/>
            </p:cNvPicPr>
            <p:nvPr/>
          </p:nvPicPr>
          <p:blipFill rotWithShape="1">
            <a:blip r:embed="rId23">
              <a:extLst>
                <a:ext uri="{28A0092B-C50C-407E-A947-70E740481C1C}">
                  <a14:useLocalDpi xmlns:a14="http://schemas.microsoft.com/office/drawing/2010/main" val="0"/>
                </a:ext>
              </a:extLst>
            </a:blip>
            <a:srcRect b="21957"/>
            <a:stretch/>
          </p:blipFill>
          <p:spPr>
            <a:xfrm>
              <a:off x="1064701" y="1612570"/>
              <a:ext cx="1887425" cy="631496"/>
            </a:xfrm>
            <a:prstGeom prst="rect">
              <a:avLst/>
            </a:prstGeom>
          </p:spPr>
        </p:pic>
        <p:pic>
          <p:nvPicPr>
            <p:cNvPr id="23" name="Picture 22">
              <a:extLst>
                <a:ext uri="{FF2B5EF4-FFF2-40B4-BE49-F238E27FC236}">
                  <a16:creationId xmlns:a16="http://schemas.microsoft.com/office/drawing/2014/main" id="{C925D6B6-8787-664E-975E-11C88D58FE3A}"/>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342124" y="1381472"/>
              <a:ext cx="1580195" cy="1092969"/>
            </a:xfrm>
            <a:prstGeom prst="rect">
              <a:avLst/>
            </a:prstGeom>
          </p:spPr>
        </p:pic>
        <p:pic>
          <p:nvPicPr>
            <p:cNvPr id="28" name="Picture 27">
              <a:extLst>
                <a:ext uri="{FF2B5EF4-FFF2-40B4-BE49-F238E27FC236}">
                  <a16:creationId xmlns:a16="http://schemas.microsoft.com/office/drawing/2014/main" id="{F77DAB14-91F6-AE4B-8F00-40FA4AA7AC89}"/>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7390269" y="1512636"/>
              <a:ext cx="1658198" cy="831078"/>
            </a:xfrm>
            <a:prstGeom prst="rect">
              <a:avLst/>
            </a:prstGeom>
          </p:spPr>
        </p:pic>
        <p:pic>
          <p:nvPicPr>
            <p:cNvPr id="13" name="Picture 23" descr="A sign on a pole&#10;&#10;Description generated with very high confidence">
              <a:extLst>
                <a:ext uri="{FF2B5EF4-FFF2-40B4-BE49-F238E27FC236}">
                  <a16:creationId xmlns:a16="http://schemas.microsoft.com/office/drawing/2014/main" id="{3AA91268-1FB5-4D32-9B3C-007BA62D5AB0}"/>
                </a:ext>
              </a:extLst>
            </p:cNvPr>
            <p:cNvPicPr>
              <a:picLocks noChangeAspect="1"/>
            </p:cNvPicPr>
            <p:nvPr/>
          </p:nvPicPr>
          <p:blipFill>
            <a:blip r:embed="rId26"/>
            <a:stretch>
              <a:fillRect/>
            </a:stretch>
          </p:blipFill>
          <p:spPr>
            <a:xfrm>
              <a:off x="3425142" y="1456423"/>
              <a:ext cx="1444054" cy="944672"/>
            </a:xfrm>
            <a:prstGeom prst="rect">
              <a:avLst/>
            </a:prstGeom>
          </p:spPr>
        </p:pic>
      </p:grpSp>
    </p:spTree>
    <p:extLst>
      <p:ext uri="{BB962C8B-B14F-4D97-AF65-F5344CB8AC3E}">
        <p14:creationId xmlns:p14="http://schemas.microsoft.com/office/powerpoint/2010/main" val="10120426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4A4097A-3270-E041-AABC-E5DC11E1581E}"/>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chemeClr val="accent1">
                    <a:lumMod val="75000"/>
                  </a:schemeClr>
                </a:solidFill>
                <a:latin typeface="+mj-lt"/>
                <a:ea typeface="+mj-ea"/>
                <a:cs typeface="+mj-cs"/>
              </a:defRPr>
            </a:lvl1pPr>
          </a:lstStyle>
          <a:p>
            <a:r>
              <a:rPr lang="en-US"/>
              <a:t>WHAT NCCER OFFERS</a:t>
            </a:r>
          </a:p>
        </p:txBody>
      </p:sp>
      <p:sp>
        <p:nvSpPr>
          <p:cNvPr id="6" name="Content Placeholder 4">
            <a:extLst>
              <a:ext uri="{FF2B5EF4-FFF2-40B4-BE49-F238E27FC236}">
                <a16:creationId xmlns:a16="http://schemas.microsoft.com/office/drawing/2014/main" id="{F6A0770B-3844-E043-99A7-1589865EE0B1}"/>
              </a:ext>
            </a:extLst>
          </p:cNvPr>
          <p:cNvSpPr txBox="1">
            <a:spLocks/>
          </p:cNvSpPr>
          <p:nvPr/>
        </p:nvSpPr>
        <p:spPr>
          <a:xfrm>
            <a:off x="874915" y="1825625"/>
            <a:ext cx="6219219"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b="1">
                <a:solidFill>
                  <a:schemeClr val="accent1">
                    <a:lumMod val="75000"/>
                  </a:schemeClr>
                </a:solidFill>
              </a:rPr>
              <a:t>Comprehensive Workforce Development System</a:t>
            </a:r>
          </a:p>
          <a:p>
            <a:pPr>
              <a:lnSpc>
                <a:spcPct val="100000"/>
              </a:lnSpc>
            </a:pPr>
            <a:r>
              <a:rPr lang="en-US" sz="2000"/>
              <a:t>Accreditation</a:t>
            </a:r>
          </a:p>
          <a:p>
            <a:pPr>
              <a:lnSpc>
                <a:spcPct val="100000"/>
              </a:lnSpc>
            </a:pPr>
            <a:r>
              <a:rPr lang="en-US" sz="2000"/>
              <a:t>Instructor Certification</a:t>
            </a:r>
          </a:p>
          <a:p>
            <a:pPr>
              <a:lnSpc>
                <a:spcPct val="100000"/>
              </a:lnSpc>
            </a:pPr>
            <a:r>
              <a:rPr lang="en-US" sz="2000"/>
              <a:t>Standardized Industry-Driven Curricula</a:t>
            </a:r>
          </a:p>
          <a:p>
            <a:pPr>
              <a:lnSpc>
                <a:spcPct val="100000"/>
              </a:lnSpc>
            </a:pPr>
            <a:r>
              <a:rPr lang="en-US" sz="2000"/>
              <a:t>Nationally Recognized Skill Assessments</a:t>
            </a:r>
          </a:p>
          <a:p>
            <a:pPr>
              <a:lnSpc>
                <a:spcPct val="100000"/>
              </a:lnSpc>
            </a:pPr>
            <a:r>
              <a:rPr lang="en-US" sz="2000"/>
              <a:t>Industry-Recognized Credentialing &amp; Certification</a:t>
            </a:r>
          </a:p>
          <a:p>
            <a:pPr>
              <a:lnSpc>
                <a:spcPct val="100000"/>
              </a:lnSpc>
            </a:pPr>
            <a:r>
              <a:rPr lang="en-US" sz="2000"/>
              <a:t>Construction Career/Recruiting Resources </a:t>
            </a:r>
            <a:br>
              <a:rPr lang="en-US" sz="2000"/>
            </a:br>
            <a:r>
              <a:rPr lang="en-US" sz="2000"/>
              <a:t>(Build Your Future)</a:t>
            </a:r>
          </a:p>
          <a:p>
            <a:pPr>
              <a:lnSpc>
                <a:spcPct val="100000"/>
              </a:lnSpc>
            </a:pPr>
            <a:r>
              <a:rPr lang="en-US" sz="2000"/>
              <a:t>Construction Safety &amp; Front-Line Management Education</a:t>
            </a:r>
          </a:p>
        </p:txBody>
      </p:sp>
      <p:grpSp>
        <p:nvGrpSpPr>
          <p:cNvPr id="7" name="Group 6">
            <a:extLst>
              <a:ext uri="{FF2B5EF4-FFF2-40B4-BE49-F238E27FC236}">
                <a16:creationId xmlns:a16="http://schemas.microsoft.com/office/drawing/2014/main" id="{FB1D38A4-8638-3441-A47D-2268B4EB1E87}"/>
              </a:ext>
            </a:extLst>
          </p:cNvPr>
          <p:cNvGrpSpPr/>
          <p:nvPr/>
        </p:nvGrpSpPr>
        <p:grpSpPr>
          <a:xfrm>
            <a:off x="7443559" y="2045544"/>
            <a:ext cx="3597725" cy="3420367"/>
            <a:chOff x="5403783" y="1867710"/>
            <a:chExt cx="2987765" cy="2840477"/>
          </a:xfrm>
        </p:grpSpPr>
        <p:sp>
          <p:nvSpPr>
            <p:cNvPr id="8" name="Oval 7">
              <a:extLst>
                <a:ext uri="{FF2B5EF4-FFF2-40B4-BE49-F238E27FC236}">
                  <a16:creationId xmlns:a16="http://schemas.microsoft.com/office/drawing/2014/main" id="{D771F008-C232-4540-896B-67B5BBDCA4AA}"/>
                </a:ext>
              </a:extLst>
            </p:cNvPr>
            <p:cNvSpPr/>
            <p:nvPr/>
          </p:nvSpPr>
          <p:spPr>
            <a:xfrm>
              <a:off x="5468488" y="1867710"/>
              <a:ext cx="2840477" cy="2840477"/>
            </a:xfrm>
            <a:prstGeom prst="ellipse">
              <a:avLst/>
            </a:prstGeom>
            <a:noFill/>
            <a:ln w="76200">
              <a:solidFill>
                <a:srgbClr val="0070C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9" name="Picture 8">
              <a:extLst>
                <a:ext uri="{FF2B5EF4-FFF2-40B4-BE49-F238E27FC236}">
                  <a16:creationId xmlns:a16="http://schemas.microsoft.com/office/drawing/2014/main" id="{BA02CBBB-7E9D-6742-9EFF-CC3CF2C50CCF}"/>
                </a:ext>
              </a:extLst>
            </p:cNvPr>
            <p:cNvPicPr>
              <a:picLocks noChangeAspect="1"/>
            </p:cNvPicPr>
            <p:nvPr/>
          </p:nvPicPr>
          <p:blipFill>
            <a:blip r:embed="rId2"/>
            <a:stretch>
              <a:fillRect/>
            </a:stretch>
          </p:blipFill>
          <p:spPr>
            <a:xfrm>
              <a:off x="6119197" y="2525737"/>
              <a:ext cx="1544857" cy="1547432"/>
            </a:xfrm>
            <a:prstGeom prst="rect">
              <a:avLst/>
            </a:prstGeom>
          </p:spPr>
        </p:pic>
        <p:pic>
          <p:nvPicPr>
            <p:cNvPr id="10" name="Picture 9">
              <a:extLst>
                <a:ext uri="{FF2B5EF4-FFF2-40B4-BE49-F238E27FC236}">
                  <a16:creationId xmlns:a16="http://schemas.microsoft.com/office/drawing/2014/main" id="{CE39734D-DED3-0348-9A2D-B7D7FEF375C7}"/>
                </a:ext>
              </a:extLst>
            </p:cNvPr>
            <p:cNvPicPr>
              <a:picLocks noChangeAspect="1"/>
            </p:cNvPicPr>
            <p:nvPr/>
          </p:nvPicPr>
          <p:blipFill>
            <a:blip r:embed="rId3"/>
            <a:stretch>
              <a:fillRect/>
            </a:stretch>
          </p:blipFill>
          <p:spPr>
            <a:xfrm>
              <a:off x="5406700" y="2164039"/>
              <a:ext cx="865763" cy="865763"/>
            </a:xfrm>
            <a:prstGeom prst="rect">
              <a:avLst/>
            </a:prstGeom>
          </p:spPr>
        </p:pic>
        <p:pic>
          <p:nvPicPr>
            <p:cNvPr id="11" name="Picture 10">
              <a:extLst>
                <a:ext uri="{FF2B5EF4-FFF2-40B4-BE49-F238E27FC236}">
                  <a16:creationId xmlns:a16="http://schemas.microsoft.com/office/drawing/2014/main" id="{4A400FF7-3C9D-8C47-97F7-33C3887C415F}"/>
                </a:ext>
              </a:extLst>
            </p:cNvPr>
            <p:cNvPicPr>
              <a:picLocks noChangeAspect="1"/>
            </p:cNvPicPr>
            <p:nvPr/>
          </p:nvPicPr>
          <p:blipFill>
            <a:blip r:embed="rId4"/>
            <a:stretch>
              <a:fillRect/>
            </a:stretch>
          </p:blipFill>
          <p:spPr>
            <a:xfrm>
              <a:off x="5403783" y="3546419"/>
              <a:ext cx="868680" cy="868680"/>
            </a:xfrm>
            <a:prstGeom prst="rect">
              <a:avLst/>
            </a:prstGeom>
          </p:spPr>
        </p:pic>
        <p:pic>
          <p:nvPicPr>
            <p:cNvPr id="12" name="Picture 11">
              <a:extLst>
                <a:ext uri="{FF2B5EF4-FFF2-40B4-BE49-F238E27FC236}">
                  <a16:creationId xmlns:a16="http://schemas.microsoft.com/office/drawing/2014/main" id="{8618A987-065B-924F-8DEC-10551C8CC31E}"/>
                </a:ext>
              </a:extLst>
            </p:cNvPr>
            <p:cNvPicPr>
              <a:picLocks noChangeAspect="1"/>
            </p:cNvPicPr>
            <p:nvPr/>
          </p:nvPicPr>
          <p:blipFill>
            <a:blip r:embed="rId5"/>
            <a:stretch>
              <a:fillRect/>
            </a:stretch>
          </p:blipFill>
          <p:spPr>
            <a:xfrm>
              <a:off x="7515387" y="2168044"/>
              <a:ext cx="864322" cy="865763"/>
            </a:xfrm>
            <a:prstGeom prst="rect">
              <a:avLst/>
            </a:prstGeom>
          </p:spPr>
        </p:pic>
        <p:pic>
          <p:nvPicPr>
            <p:cNvPr id="13" name="Picture 12">
              <a:extLst>
                <a:ext uri="{FF2B5EF4-FFF2-40B4-BE49-F238E27FC236}">
                  <a16:creationId xmlns:a16="http://schemas.microsoft.com/office/drawing/2014/main" id="{A7B1E357-A4AD-7A4E-A32A-D0C4C1B64C43}"/>
                </a:ext>
              </a:extLst>
            </p:cNvPr>
            <p:cNvPicPr>
              <a:picLocks noChangeAspect="1"/>
            </p:cNvPicPr>
            <p:nvPr/>
          </p:nvPicPr>
          <p:blipFill>
            <a:blip r:embed="rId6"/>
            <a:stretch>
              <a:fillRect/>
            </a:stretch>
          </p:blipFill>
          <p:spPr>
            <a:xfrm>
              <a:off x="7525785" y="3546419"/>
              <a:ext cx="865763" cy="865763"/>
            </a:xfrm>
            <a:prstGeom prst="rect">
              <a:avLst/>
            </a:prstGeom>
          </p:spPr>
        </p:pic>
      </p:grpSp>
    </p:spTree>
    <p:extLst>
      <p:ext uri="{BB962C8B-B14F-4D97-AF65-F5344CB8AC3E}">
        <p14:creationId xmlns:p14="http://schemas.microsoft.com/office/powerpoint/2010/main" val="15888909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6B9799FF-F126-3F41-A7D9-6CC6EBB5C0D9}"/>
              </a:ext>
            </a:extLst>
          </p:cNvPr>
          <p:cNvSpPr>
            <a:spLocks noGrp="1"/>
          </p:cNvSpPr>
          <p:nvPr>
            <p:ph type="title"/>
          </p:nvPr>
        </p:nvSpPr>
        <p:spPr/>
        <p:txBody>
          <a:bodyPr/>
          <a:lstStyle/>
          <a:p>
            <a:r>
              <a:rPr lang="en-US"/>
              <a:t>NCCER SCOPE</a:t>
            </a:r>
          </a:p>
        </p:txBody>
      </p:sp>
      <p:pic>
        <p:nvPicPr>
          <p:cNvPr id="5" name="Picture 4">
            <a:extLst>
              <a:ext uri="{FF2B5EF4-FFF2-40B4-BE49-F238E27FC236}">
                <a16:creationId xmlns:a16="http://schemas.microsoft.com/office/drawing/2014/main" id="{FBA94025-237B-433F-B801-50F69D1A38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4835" y="1656181"/>
            <a:ext cx="1085105" cy="1085105"/>
          </a:xfrm>
          <a:prstGeom prst="rect">
            <a:avLst/>
          </a:prstGeom>
        </p:spPr>
      </p:pic>
      <p:pic>
        <p:nvPicPr>
          <p:cNvPr id="7" name="Picture 6">
            <a:extLst>
              <a:ext uri="{FF2B5EF4-FFF2-40B4-BE49-F238E27FC236}">
                <a16:creationId xmlns:a16="http://schemas.microsoft.com/office/drawing/2014/main" id="{3C5C9388-CD20-4989-8770-5BA19D8299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4304" y="1656180"/>
            <a:ext cx="1085106" cy="1085106"/>
          </a:xfrm>
          <a:prstGeom prst="rect">
            <a:avLst/>
          </a:prstGeom>
        </p:spPr>
      </p:pic>
      <p:pic>
        <p:nvPicPr>
          <p:cNvPr id="9" name="Picture 8">
            <a:extLst>
              <a:ext uri="{FF2B5EF4-FFF2-40B4-BE49-F238E27FC236}">
                <a16:creationId xmlns:a16="http://schemas.microsoft.com/office/drawing/2014/main" id="{185184EF-6C30-48F8-BA8F-9DE1FADC2E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30741" y="1648370"/>
            <a:ext cx="1100727" cy="1100727"/>
          </a:xfrm>
          <a:prstGeom prst="rect">
            <a:avLst/>
          </a:prstGeom>
        </p:spPr>
      </p:pic>
      <p:pic>
        <p:nvPicPr>
          <p:cNvPr id="10" name="Picture 9">
            <a:extLst>
              <a:ext uri="{FF2B5EF4-FFF2-40B4-BE49-F238E27FC236}">
                <a16:creationId xmlns:a16="http://schemas.microsoft.com/office/drawing/2014/main" id="{943AECA6-F401-4857-AAF1-0F0E52E8AC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1272" y="1656181"/>
            <a:ext cx="1085105" cy="1085105"/>
          </a:xfrm>
          <a:prstGeom prst="rect">
            <a:avLst/>
          </a:prstGeom>
        </p:spPr>
      </p:pic>
      <p:sp>
        <p:nvSpPr>
          <p:cNvPr id="17" name="Rectangle 16">
            <a:extLst>
              <a:ext uri="{FF2B5EF4-FFF2-40B4-BE49-F238E27FC236}">
                <a16:creationId xmlns:a16="http://schemas.microsoft.com/office/drawing/2014/main" id="{AB71ACDE-AF0B-1645-B2F7-1A87388F7AB5}"/>
              </a:ext>
            </a:extLst>
          </p:cNvPr>
          <p:cNvSpPr/>
          <p:nvPr/>
        </p:nvSpPr>
        <p:spPr>
          <a:xfrm>
            <a:off x="3561143" y="2908482"/>
            <a:ext cx="2353520" cy="2169825"/>
          </a:xfrm>
          <a:prstGeom prst="rect">
            <a:avLst/>
          </a:prstGeom>
        </p:spPr>
        <p:txBody>
          <a:bodyPr wrap="square">
            <a:spAutoFit/>
          </a:bodyPr>
          <a:lstStyle/>
          <a:p>
            <a:pPr>
              <a:spcAft>
                <a:spcPts val="600"/>
              </a:spcAft>
            </a:pPr>
            <a:r>
              <a:rPr lang="en-US" sz="2000" b="1">
                <a:solidFill>
                  <a:schemeClr val="accent1">
                    <a:lumMod val="75000"/>
                  </a:schemeClr>
                </a:solidFill>
              </a:rPr>
              <a:t>WORKFORCE</a:t>
            </a:r>
          </a:p>
          <a:p>
            <a:pPr marL="285750" indent="-285750">
              <a:spcAft>
                <a:spcPts val="600"/>
              </a:spcAft>
              <a:buFont typeface="Arial" panose="020B0604020202020204" pitchFamily="34" charset="0"/>
              <a:buChar char="•"/>
            </a:pPr>
            <a:r>
              <a:rPr lang="en-US">
                <a:solidFill>
                  <a:schemeClr val="tx2"/>
                </a:solidFill>
              </a:rPr>
              <a:t>Owners</a:t>
            </a:r>
          </a:p>
          <a:p>
            <a:pPr marL="285750" indent="-285750">
              <a:spcAft>
                <a:spcPts val="600"/>
              </a:spcAft>
              <a:buFont typeface="Arial" panose="020B0604020202020204" pitchFamily="34" charset="0"/>
              <a:buChar char="•"/>
            </a:pPr>
            <a:r>
              <a:rPr lang="en-US">
                <a:solidFill>
                  <a:schemeClr val="tx2"/>
                </a:solidFill>
              </a:rPr>
              <a:t>Contractors</a:t>
            </a:r>
          </a:p>
          <a:p>
            <a:pPr marL="285750" indent="-285750">
              <a:spcAft>
                <a:spcPts val="600"/>
              </a:spcAft>
              <a:buFont typeface="Arial" panose="020B0604020202020204" pitchFamily="34" charset="0"/>
              <a:buChar char="•"/>
            </a:pPr>
            <a:r>
              <a:rPr lang="en-US">
                <a:solidFill>
                  <a:schemeClr val="tx2"/>
                </a:solidFill>
              </a:rPr>
              <a:t>Associations</a:t>
            </a:r>
          </a:p>
          <a:p>
            <a:pPr marL="285750" indent="-285750">
              <a:spcAft>
                <a:spcPts val="600"/>
              </a:spcAft>
              <a:buFont typeface="Arial" panose="020B0604020202020204" pitchFamily="34" charset="0"/>
              <a:buChar char="•"/>
            </a:pPr>
            <a:r>
              <a:rPr lang="en-US">
                <a:solidFill>
                  <a:schemeClr val="tx2"/>
                </a:solidFill>
              </a:rPr>
              <a:t>Organized Labor</a:t>
            </a:r>
          </a:p>
          <a:p>
            <a:pPr marL="285750" indent="-285750">
              <a:spcAft>
                <a:spcPts val="600"/>
              </a:spcAft>
              <a:buFont typeface="Arial" panose="020B0604020202020204" pitchFamily="34" charset="0"/>
              <a:buChar char="•"/>
            </a:pPr>
            <a:r>
              <a:rPr lang="en-US">
                <a:solidFill>
                  <a:schemeClr val="tx2"/>
                </a:solidFill>
              </a:rPr>
              <a:t>Leased Labor</a:t>
            </a:r>
          </a:p>
        </p:txBody>
      </p:sp>
      <p:sp>
        <p:nvSpPr>
          <p:cNvPr id="18" name="Rectangle 17">
            <a:extLst>
              <a:ext uri="{FF2B5EF4-FFF2-40B4-BE49-F238E27FC236}">
                <a16:creationId xmlns:a16="http://schemas.microsoft.com/office/drawing/2014/main" id="{3D3A3FF4-6006-2745-BBA0-A5CCEEBA36F4}"/>
              </a:ext>
            </a:extLst>
          </p:cNvPr>
          <p:cNvSpPr/>
          <p:nvPr/>
        </p:nvSpPr>
        <p:spPr>
          <a:xfrm>
            <a:off x="941697" y="2908482"/>
            <a:ext cx="2353520" cy="3354765"/>
          </a:xfrm>
          <a:prstGeom prst="rect">
            <a:avLst/>
          </a:prstGeom>
        </p:spPr>
        <p:txBody>
          <a:bodyPr wrap="square">
            <a:spAutoFit/>
          </a:bodyPr>
          <a:lstStyle/>
          <a:p>
            <a:pPr>
              <a:spcAft>
                <a:spcPts val="600"/>
              </a:spcAft>
            </a:pPr>
            <a:r>
              <a:rPr lang="en-US" sz="2000" b="1">
                <a:solidFill>
                  <a:schemeClr val="accent1">
                    <a:lumMod val="75000"/>
                  </a:schemeClr>
                </a:solidFill>
              </a:rPr>
              <a:t>GOVERNMENT</a:t>
            </a:r>
          </a:p>
          <a:p>
            <a:pPr marL="285750" indent="-285750">
              <a:spcAft>
                <a:spcPts val="600"/>
              </a:spcAft>
              <a:buFont typeface="Arial" panose="020B0604020202020204" pitchFamily="34" charset="0"/>
              <a:buChar char="•"/>
            </a:pPr>
            <a:r>
              <a:rPr lang="en-US">
                <a:solidFill>
                  <a:schemeClr val="tx2"/>
                </a:solidFill>
              </a:rPr>
              <a:t>Job Corps</a:t>
            </a:r>
          </a:p>
          <a:p>
            <a:pPr marL="285750" indent="-285750">
              <a:spcAft>
                <a:spcPts val="600"/>
              </a:spcAft>
              <a:buFont typeface="Arial" panose="020B0604020202020204" pitchFamily="34" charset="0"/>
              <a:buChar char="•"/>
            </a:pPr>
            <a:r>
              <a:rPr lang="en-US" err="1">
                <a:solidFill>
                  <a:schemeClr val="tx2"/>
                </a:solidFill>
              </a:rPr>
              <a:t>YouthBuild</a:t>
            </a:r>
            <a:endParaRPr lang="en-US">
              <a:solidFill>
                <a:schemeClr val="tx2"/>
              </a:solidFill>
            </a:endParaRPr>
          </a:p>
          <a:p>
            <a:pPr marL="285750" indent="-285750">
              <a:spcAft>
                <a:spcPts val="600"/>
              </a:spcAft>
              <a:buFont typeface="Arial" panose="020B0604020202020204" pitchFamily="34" charset="0"/>
              <a:buChar char="•"/>
            </a:pPr>
            <a:r>
              <a:rPr lang="en-US">
                <a:solidFill>
                  <a:schemeClr val="tx2"/>
                </a:solidFill>
              </a:rPr>
              <a:t>Corrections</a:t>
            </a:r>
          </a:p>
          <a:p>
            <a:pPr marL="285750" indent="-285750">
              <a:spcAft>
                <a:spcPts val="600"/>
              </a:spcAft>
              <a:buFont typeface="Arial" panose="020B0604020202020204" pitchFamily="34" charset="0"/>
              <a:buChar char="•"/>
            </a:pPr>
            <a:r>
              <a:rPr lang="en-US">
                <a:solidFill>
                  <a:schemeClr val="tx2"/>
                </a:solidFill>
              </a:rPr>
              <a:t>State &amp; Local Workforce Agencies</a:t>
            </a:r>
          </a:p>
          <a:p>
            <a:pPr marL="285750" indent="-285750">
              <a:spcAft>
                <a:spcPts val="600"/>
              </a:spcAft>
              <a:buFont typeface="Arial" panose="020B0604020202020204" pitchFamily="34" charset="0"/>
              <a:buChar char="•"/>
            </a:pPr>
            <a:r>
              <a:rPr lang="en-US">
                <a:solidFill>
                  <a:schemeClr val="tx2"/>
                </a:solidFill>
              </a:rPr>
              <a:t>Military</a:t>
            </a:r>
          </a:p>
          <a:p>
            <a:pPr marL="285750" indent="-285750">
              <a:spcAft>
                <a:spcPts val="600"/>
              </a:spcAft>
              <a:buFont typeface="Arial" panose="020B0604020202020204" pitchFamily="34" charset="0"/>
              <a:buChar char="•"/>
            </a:pPr>
            <a:r>
              <a:rPr lang="en-US">
                <a:solidFill>
                  <a:schemeClr val="tx2"/>
                </a:solidFill>
              </a:rPr>
              <a:t>State Licensing Agencies</a:t>
            </a:r>
          </a:p>
        </p:txBody>
      </p:sp>
      <p:sp>
        <p:nvSpPr>
          <p:cNvPr id="19" name="Rectangle 18">
            <a:extLst>
              <a:ext uri="{FF2B5EF4-FFF2-40B4-BE49-F238E27FC236}">
                <a16:creationId xmlns:a16="http://schemas.microsoft.com/office/drawing/2014/main" id="{54CADEF1-D467-A24F-9A80-A1428BE68F95}"/>
              </a:ext>
            </a:extLst>
          </p:cNvPr>
          <p:cNvSpPr/>
          <p:nvPr/>
        </p:nvSpPr>
        <p:spPr>
          <a:xfrm>
            <a:off x="6217040" y="2908482"/>
            <a:ext cx="2082008" cy="2523768"/>
          </a:xfrm>
          <a:prstGeom prst="rect">
            <a:avLst/>
          </a:prstGeom>
        </p:spPr>
        <p:txBody>
          <a:bodyPr wrap="square">
            <a:spAutoFit/>
          </a:bodyPr>
          <a:lstStyle/>
          <a:p>
            <a:pPr>
              <a:spcAft>
                <a:spcPts val="600"/>
              </a:spcAft>
            </a:pPr>
            <a:r>
              <a:rPr lang="en-US" sz="2000" b="1">
                <a:solidFill>
                  <a:schemeClr val="accent1">
                    <a:lumMod val="75000"/>
                  </a:schemeClr>
                </a:solidFill>
              </a:rPr>
              <a:t>INDUSTRY</a:t>
            </a:r>
          </a:p>
          <a:p>
            <a:pPr marL="285750" indent="-285750">
              <a:spcAft>
                <a:spcPts val="600"/>
              </a:spcAft>
              <a:buFont typeface="Arial" panose="020B0604020202020204" pitchFamily="34" charset="0"/>
              <a:buChar char="•"/>
            </a:pPr>
            <a:r>
              <a:rPr lang="en-US">
                <a:solidFill>
                  <a:schemeClr val="tx2"/>
                </a:solidFill>
              </a:rPr>
              <a:t>Construction</a:t>
            </a:r>
          </a:p>
          <a:p>
            <a:pPr marL="285750" indent="-285750">
              <a:spcAft>
                <a:spcPts val="600"/>
              </a:spcAft>
              <a:buFont typeface="Arial" panose="020B0604020202020204" pitchFamily="34" charset="0"/>
              <a:buChar char="•"/>
            </a:pPr>
            <a:r>
              <a:rPr lang="en-US">
                <a:solidFill>
                  <a:schemeClr val="tx2"/>
                </a:solidFill>
              </a:rPr>
              <a:t>Pipeline</a:t>
            </a:r>
          </a:p>
          <a:p>
            <a:pPr marL="285750" indent="-285750">
              <a:spcAft>
                <a:spcPts val="600"/>
              </a:spcAft>
              <a:buFont typeface="Arial" panose="020B0604020202020204" pitchFamily="34" charset="0"/>
              <a:buChar char="•"/>
            </a:pPr>
            <a:r>
              <a:rPr lang="en-US">
                <a:solidFill>
                  <a:schemeClr val="tx2"/>
                </a:solidFill>
              </a:rPr>
              <a:t>Manufacturing</a:t>
            </a:r>
          </a:p>
          <a:p>
            <a:pPr marL="285750" indent="-285750">
              <a:spcAft>
                <a:spcPts val="600"/>
              </a:spcAft>
              <a:buFont typeface="Arial" panose="020B0604020202020204" pitchFamily="34" charset="0"/>
              <a:buChar char="•"/>
            </a:pPr>
            <a:r>
              <a:rPr lang="en-US">
                <a:solidFill>
                  <a:schemeClr val="tx2"/>
                </a:solidFill>
              </a:rPr>
              <a:t>Shipbuilding</a:t>
            </a:r>
          </a:p>
          <a:p>
            <a:pPr marL="285750" indent="-285750">
              <a:spcAft>
                <a:spcPts val="600"/>
              </a:spcAft>
              <a:buFont typeface="Arial" panose="020B0604020202020204" pitchFamily="34" charset="0"/>
              <a:buChar char="•"/>
            </a:pPr>
            <a:r>
              <a:rPr lang="en-US">
                <a:solidFill>
                  <a:schemeClr val="tx2"/>
                </a:solidFill>
              </a:rPr>
              <a:t>Petrochemical</a:t>
            </a:r>
          </a:p>
          <a:p>
            <a:pPr marL="285750" indent="-285750">
              <a:spcAft>
                <a:spcPts val="600"/>
              </a:spcAft>
              <a:buFont typeface="Arial" panose="020B0604020202020204" pitchFamily="34" charset="0"/>
              <a:buChar char="•"/>
            </a:pPr>
            <a:r>
              <a:rPr lang="en-US">
                <a:solidFill>
                  <a:schemeClr val="tx2"/>
                </a:solidFill>
              </a:rPr>
              <a:t>Energy</a:t>
            </a:r>
          </a:p>
        </p:txBody>
      </p:sp>
      <p:sp>
        <p:nvSpPr>
          <p:cNvPr id="20" name="Rectangle 19">
            <a:extLst>
              <a:ext uri="{FF2B5EF4-FFF2-40B4-BE49-F238E27FC236}">
                <a16:creationId xmlns:a16="http://schemas.microsoft.com/office/drawing/2014/main" id="{F8654342-85A6-074E-90E3-EE063D01ACAC}"/>
              </a:ext>
            </a:extLst>
          </p:cNvPr>
          <p:cNvSpPr/>
          <p:nvPr/>
        </p:nvSpPr>
        <p:spPr>
          <a:xfrm>
            <a:off x="8824911" y="2908482"/>
            <a:ext cx="2657175" cy="2492990"/>
          </a:xfrm>
          <a:prstGeom prst="rect">
            <a:avLst/>
          </a:prstGeom>
        </p:spPr>
        <p:txBody>
          <a:bodyPr wrap="square">
            <a:spAutoFit/>
          </a:bodyPr>
          <a:lstStyle/>
          <a:p>
            <a:pPr>
              <a:spcAft>
                <a:spcPts val="600"/>
              </a:spcAft>
            </a:pPr>
            <a:r>
              <a:rPr lang="en-US" b="1">
                <a:solidFill>
                  <a:schemeClr val="accent1">
                    <a:lumMod val="75000"/>
                  </a:schemeClr>
                </a:solidFill>
              </a:rPr>
              <a:t>EDUCATION</a:t>
            </a:r>
          </a:p>
          <a:p>
            <a:pPr marL="285750" indent="-285750">
              <a:spcAft>
                <a:spcPts val="600"/>
              </a:spcAft>
              <a:buFont typeface="Arial" panose="020B0604020202020204" pitchFamily="34" charset="0"/>
              <a:buChar char="•"/>
            </a:pPr>
            <a:r>
              <a:rPr lang="en-US">
                <a:solidFill>
                  <a:schemeClr val="tx2"/>
                </a:solidFill>
              </a:rPr>
              <a:t>Secondary</a:t>
            </a:r>
          </a:p>
          <a:p>
            <a:pPr marL="285750" indent="-285750">
              <a:spcAft>
                <a:spcPts val="600"/>
              </a:spcAft>
              <a:buFont typeface="Arial" panose="020B0604020202020204" pitchFamily="34" charset="0"/>
              <a:buChar char="•"/>
            </a:pPr>
            <a:r>
              <a:rPr lang="en-US">
                <a:solidFill>
                  <a:schemeClr val="tx2"/>
                </a:solidFill>
              </a:rPr>
              <a:t>Community Colleges</a:t>
            </a:r>
          </a:p>
          <a:p>
            <a:pPr marL="285750" indent="-285750">
              <a:spcAft>
                <a:spcPts val="600"/>
              </a:spcAft>
              <a:buFont typeface="Arial" panose="020B0604020202020204" pitchFamily="34" charset="0"/>
              <a:buChar char="•"/>
            </a:pPr>
            <a:r>
              <a:rPr lang="en-US">
                <a:solidFill>
                  <a:schemeClr val="tx2"/>
                </a:solidFill>
              </a:rPr>
              <a:t>Career Colleges</a:t>
            </a:r>
          </a:p>
          <a:p>
            <a:pPr marL="285750" indent="-285750">
              <a:spcAft>
                <a:spcPts val="600"/>
              </a:spcAft>
              <a:buFont typeface="Arial" panose="020B0604020202020204" pitchFamily="34" charset="0"/>
              <a:buChar char="•"/>
            </a:pPr>
            <a:r>
              <a:rPr lang="en-US">
                <a:solidFill>
                  <a:schemeClr val="tx2"/>
                </a:solidFill>
              </a:rPr>
              <a:t>Propriety Schools</a:t>
            </a:r>
          </a:p>
          <a:p>
            <a:pPr marL="285750" indent="-285750">
              <a:spcAft>
                <a:spcPts val="600"/>
              </a:spcAft>
              <a:buFont typeface="Arial" panose="020B0604020202020204" pitchFamily="34" charset="0"/>
              <a:buChar char="•"/>
            </a:pPr>
            <a:r>
              <a:rPr lang="en-US">
                <a:solidFill>
                  <a:schemeClr val="tx2"/>
                </a:solidFill>
              </a:rPr>
              <a:t>Training Academies</a:t>
            </a:r>
          </a:p>
          <a:p>
            <a:pPr marL="285750" indent="-285750">
              <a:spcAft>
                <a:spcPts val="600"/>
              </a:spcAft>
              <a:buFont typeface="Arial" panose="020B0604020202020204" pitchFamily="34" charset="0"/>
              <a:buChar char="•"/>
            </a:pPr>
            <a:r>
              <a:rPr lang="en-US">
                <a:solidFill>
                  <a:schemeClr val="tx2"/>
                </a:solidFill>
              </a:rPr>
              <a:t>Employment Based</a:t>
            </a:r>
          </a:p>
        </p:txBody>
      </p:sp>
    </p:spTree>
    <p:extLst>
      <p:ext uri="{BB962C8B-B14F-4D97-AF65-F5344CB8AC3E}">
        <p14:creationId xmlns:p14="http://schemas.microsoft.com/office/powerpoint/2010/main" val="17880680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C89BB-7F1D-4D90-B915-7512978EBE53}"/>
              </a:ext>
            </a:extLst>
          </p:cNvPr>
          <p:cNvSpPr>
            <a:spLocks noGrp="1"/>
          </p:cNvSpPr>
          <p:nvPr>
            <p:ph type="title"/>
          </p:nvPr>
        </p:nvSpPr>
        <p:spPr>
          <a:xfrm>
            <a:off x="839788" y="457200"/>
            <a:ext cx="4137326" cy="1600200"/>
          </a:xfrm>
        </p:spPr>
        <p:txBody>
          <a:bodyPr>
            <a:noAutofit/>
          </a:bodyPr>
          <a:lstStyle/>
          <a:p>
            <a:r>
              <a:rPr lang="en-US" sz="4000"/>
              <a:t>UTILIZED IN ALL 50 STATES</a:t>
            </a:r>
          </a:p>
        </p:txBody>
      </p:sp>
      <p:sp>
        <p:nvSpPr>
          <p:cNvPr id="4" name="Text Placeholder 3">
            <a:extLst>
              <a:ext uri="{FF2B5EF4-FFF2-40B4-BE49-F238E27FC236}">
                <a16:creationId xmlns:a16="http://schemas.microsoft.com/office/drawing/2014/main" id="{228D27E4-34CD-4516-B88B-236C511B6392}"/>
              </a:ext>
            </a:extLst>
          </p:cNvPr>
          <p:cNvSpPr>
            <a:spLocks noGrp="1"/>
          </p:cNvSpPr>
          <p:nvPr>
            <p:ph type="body" sz="half" idx="2"/>
          </p:nvPr>
        </p:nvSpPr>
        <p:spPr>
          <a:xfrm>
            <a:off x="839788" y="2326510"/>
            <a:ext cx="4502204" cy="3542477"/>
          </a:xfrm>
        </p:spPr>
        <p:txBody>
          <a:bodyPr>
            <a:normAutofit/>
          </a:bodyPr>
          <a:lstStyle/>
          <a:p>
            <a:pPr marL="342900" indent="-342900">
              <a:lnSpc>
                <a:spcPct val="100000"/>
              </a:lnSpc>
              <a:buFont typeface="Arial" panose="020B0604020202020204" pitchFamily="34" charset="0"/>
              <a:buChar char="•"/>
            </a:pPr>
            <a:r>
              <a:rPr lang="en-US" sz="2400" b="1">
                <a:solidFill>
                  <a:schemeClr val="accent3"/>
                </a:solidFill>
              </a:rPr>
              <a:t>700+</a:t>
            </a:r>
            <a:r>
              <a:rPr lang="en-US" sz="2400"/>
              <a:t> Accredited Organizations</a:t>
            </a:r>
          </a:p>
          <a:p>
            <a:pPr marL="342900" indent="-342900">
              <a:lnSpc>
                <a:spcPct val="100000"/>
              </a:lnSpc>
              <a:buFont typeface="Arial" panose="020B0604020202020204" pitchFamily="34" charset="0"/>
              <a:buChar char="•"/>
            </a:pPr>
            <a:endParaRPr lang="en-US" sz="2400"/>
          </a:p>
          <a:p>
            <a:pPr marL="342900" indent="-342900">
              <a:lnSpc>
                <a:spcPct val="100000"/>
              </a:lnSpc>
              <a:buFont typeface="Arial" panose="020B0604020202020204" pitchFamily="34" charset="0"/>
              <a:buChar char="•"/>
            </a:pPr>
            <a:r>
              <a:rPr lang="en-US" sz="2400"/>
              <a:t>Currently over </a:t>
            </a:r>
            <a:r>
              <a:rPr lang="en-US" sz="2400" b="1">
                <a:solidFill>
                  <a:schemeClr val="accent3"/>
                </a:solidFill>
              </a:rPr>
              <a:t>6,177</a:t>
            </a:r>
            <a:r>
              <a:rPr lang="en-US" sz="2400"/>
              <a:t> formally recognized points of delivery for training and assessments under 1,324 programs</a:t>
            </a:r>
          </a:p>
        </p:txBody>
      </p:sp>
      <p:pic>
        <p:nvPicPr>
          <p:cNvPr id="7" name="Picture 2">
            <a:extLst>
              <a:ext uri="{FF2B5EF4-FFF2-40B4-BE49-F238E27FC236}">
                <a16:creationId xmlns:a16="http://schemas.microsoft.com/office/drawing/2014/main" id="{06C3766A-0A99-4590-9D46-948094C9BE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5858612" y="943196"/>
            <a:ext cx="5493600" cy="3232026"/>
          </a:xfrm>
          <a:prstGeom prst="rect">
            <a:avLst/>
          </a:prstGeom>
          <a:ln>
            <a:noFill/>
          </a:ln>
          <a:effectLst/>
        </p:spPr>
      </p:pic>
      <p:pic>
        <p:nvPicPr>
          <p:cNvPr id="8" name="Picture 7">
            <a:extLst>
              <a:ext uri="{FF2B5EF4-FFF2-40B4-BE49-F238E27FC236}">
                <a16:creationId xmlns:a16="http://schemas.microsoft.com/office/drawing/2014/main" id="{5976A4EF-2909-434C-A10F-870CB4A08D7D}"/>
              </a:ext>
            </a:extLst>
          </p:cNvPr>
          <p:cNvPicPr>
            <a:picLocks noChangeAspect="1"/>
          </p:cNvPicPr>
          <p:nvPr/>
        </p:nvPicPr>
        <p:blipFill rotWithShape="1">
          <a:blip r:embed="rId3">
            <a:extLst>
              <a:ext uri="{28A0092B-C50C-407E-A947-70E740481C1C}">
                <a14:useLocalDpi xmlns:a14="http://schemas.microsoft.com/office/drawing/2010/main" val="0"/>
              </a:ext>
            </a:extLst>
          </a:blip>
          <a:srcRect t="5108"/>
          <a:stretch/>
        </p:blipFill>
        <p:spPr>
          <a:xfrm>
            <a:off x="5858612" y="4277605"/>
            <a:ext cx="2145997" cy="2028789"/>
          </a:xfrm>
          <a:prstGeom prst="rect">
            <a:avLst/>
          </a:prstGeom>
        </p:spPr>
      </p:pic>
      <p:pic>
        <p:nvPicPr>
          <p:cNvPr id="9" name="Picture 8">
            <a:extLst>
              <a:ext uri="{FF2B5EF4-FFF2-40B4-BE49-F238E27FC236}">
                <a16:creationId xmlns:a16="http://schemas.microsoft.com/office/drawing/2014/main" id="{76302020-15AC-4506-BC2E-82FAD77DEA95}"/>
              </a:ext>
            </a:extLst>
          </p:cNvPr>
          <p:cNvPicPr>
            <a:picLocks noChangeAspect="1"/>
          </p:cNvPicPr>
          <p:nvPr/>
        </p:nvPicPr>
        <p:blipFill rotWithShape="1">
          <a:blip r:embed="rId4">
            <a:extLst>
              <a:ext uri="{28A0092B-C50C-407E-A947-70E740481C1C}">
                <a14:useLocalDpi xmlns:a14="http://schemas.microsoft.com/office/drawing/2010/main" val="0"/>
              </a:ext>
            </a:extLst>
          </a:blip>
          <a:srcRect l="19345" t="17779" r="13691" b="16120"/>
          <a:stretch/>
        </p:blipFill>
        <p:spPr>
          <a:xfrm>
            <a:off x="8125428" y="4277605"/>
            <a:ext cx="1435261" cy="1180618"/>
          </a:xfrm>
          <a:prstGeom prst="rect">
            <a:avLst/>
          </a:prstGeom>
        </p:spPr>
      </p:pic>
    </p:spTree>
    <p:extLst>
      <p:ext uri="{BB962C8B-B14F-4D97-AF65-F5344CB8AC3E}">
        <p14:creationId xmlns:p14="http://schemas.microsoft.com/office/powerpoint/2010/main" val="2007675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89BA4-46CB-4BC2-A00C-4D4707C8E1D1}"/>
              </a:ext>
            </a:extLst>
          </p:cNvPr>
          <p:cNvSpPr>
            <a:spLocks noGrp="1"/>
          </p:cNvSpPr>
          <p:nvPr>
            <p:ph type="title"/>
          </p:nvPr>
        </p:nvSpPr>
        <p:spPr/>
        <p:txBody>
          <a:bodyPr>
            <a:normAutofit/>
          </a:bodyPr>
          <a:lstStyle/>
          <a:p>
            <a:r>
              <a:rPr lang="en-US" dirty="0"/>
              <a:t>INDUSTRY-RECOGNIZED CREDENTIALS</a:t>
            </a:r>
          </a:p>
        </p:txBody>
      </p:sp>
      <p:sp>
        <p:nvSpPr>
          <p:cNvPr id="3" name="Content Placeholder 2">
            <a:extLst>
              <a:ext uri="{FF2B5EF4-FFF2-40B4-BE49-F238E27FC236}">
                <a16:creationId xmlns:a16="http://schemas.microsoft.com/office/drawing/2014/main" id="{2A488A27-28B7-4283-AB76-2DEDC3EFE085}"/>
              </a:ext>
            </a:extLst>
          </p:cNvPr>
          <p:cNvSpPr>
            <a:spLocks noGrp="1"/>
          </p:cNvSpPr>
          <p:nvPr>
            <p:ph idx="1"/>
          </p:nvPr>
        </p:nvSpPr>
        <p:spPr>
          <a:xfrm>
            <a:off x="838200" y="2666250"/>
            <a:ext cx="5951018" cy="3931320"/>
          </a:xfrm>
        </p:spPr>
        <p:txBody>
          <a:bodyPr>
            <a:normAutofit fontScale="92500" lnSpcReduction="20000"/>
          </a:bodyPr>
          <a:lstStyle/>
          <a:p>
            <a:pPr>
              <a:lnSpc>
                <a:spcPct val="110000"/>
              </a:lnSpc>
            </a:pPr>
            <a:r>
              <a:rPr lang="en-US" sz="2400" b="1" dirty="0">
                <a:solidFill>
                  <a:schemeClr val="accent1">
                    <a:lumMod val="75000"/>
                  </a:schemeClr>
                </a:solidFill>
              </a:rPr>
              <a:t>NCCER’s Registry System </a:t>
            </a:r>
          </a:p>
          <a:p>
            <a:pPr marL="342900" indent="-342900">
              <a:lnSpc>
                <a:spcPct val="110000"/>
              </a:lnSpc>
              <a:buFont typeface="Arial" panose="020B0604020202020204" pitchFamily="34" charset="0"/>
              <a:buChar char="•"/>
            </a:pPr>
            <a:r>
              <a:rPr lang="en-US" sz="2200" dirty="0"/>
              <a:t>Confidential, secure storage</a:t>
            </a:r>
          </a:p>
          <a:p>
            <a:pPr marL="342900" indent="-342900">
              <a:lnSpc>
                <a:spcPct val="110000"/>
              </a:lnSpc>
              <a:buFont typeface="Arial" panose="020B0604020202020204" pitchFamily="34" charset="0"/>
              <a:buChar char="•"/>
            </a:pPr>
            <a:r>
              <a:rPr lang="en-US" sz="2200" dirty="0"/>
              <a:t>Documents training and skills attainment</a:t>
            </a:r>
          </a:p>
          <a:p>
            <a:pPr marL="342900" indent="-342900">
              <a:lnSpc>
                <a:spcPct val="110000"/>
              </a:lnSpc>
              <a:buFont typeface="Arial" panose="020B0604020202020204" pitchFamily="34" charset="0"/>
              <a:buChar char="•"/>
            </a:pPr>
            <a:r>
              <a:rPr lang="en-US" sz="2200" dirty="0"/>
              <a:t>Provides portable, industry-recognized credentials</a:t>
            </a:r>
          </a:p>
          <a:p>
            <a:pPr>
              <a:lnSpc>
                <a:spcPct val="110000"/>
              </a:lnSpc>
            </a:pPr>
            <a:endParaRPr lang="en-US" sz="2200" dirty="0"/>
          </a:p>
          <a:p>
            <a:pPr>
              <a:lnSpc>
                <a:spcPct val="110000"/>
              </a:lnSpc>
            </a:pPr>
            <a:r>
              <a:rPr lang="en-US" sz="2200" b="1" dirty="0">
                <a:solidFill>
                  <a:schemeClr val="accent1">
                    <a:lumMod val="75000"/>
                  </a:schemeClr>
                </a:solidFill>
              </a:rPr>
              <a:t>Free, online, secure and user-friendly way to submit, review and manage:</a:t>
            </a:r>
          </a:p>
          <a:p>
            <a:pPr lvl="1">
              <a:lnSpc>
                <a:spcPct val="110000"/>
              </a:lnSpc>
            </a:pPr>
            <a:r>
              <a:rPr lang="en-US" sz="2200" dirty="0"/>
              <a:t>Training and certification information </a:t>
            </a:r>
          </a:p>
          <a:p>
            <a:pPr lvl="1">
              <a:lnSpc>
                <a:spcPct val="110000"/>
              </a:lnSpc>
            </a:pPr>
            <a:r>
              <a:rPr lang="en-US" sz="2200" dirty="0"/>
              <a:t>Performance Verification credentials</a:t>
            </a:r>
          </a:p>
          <a:p>
            <a:endParaRPr lang="en-US" sz="2200" dirty="0"/>
          </a:p>
          <a:p>
            <a:endParaRPr lang="en-US" dirty="0"/>
          </a:p>
        </p:txBody>
      </p:sp>
    </p:spTree>
    <p:extLst>
      <p:ext uri="{BB962C8B-B14F-4D97-AF65-F5344CB8AC3E}">
        <p14:creationId xmlns:p14="http://schemas.microsoft.com/office/powerpoint/2010/main" val="147684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C9C558-966D-A647-9B21-7B4C5A5DA31E}"/>
              </a:ext>
            </a:extLst>
          </p:cNvPr>
          <p:cNvSpPr/>
          <p:nvPr/>
        </p:nvSpPr>
        <p:spPr>
          <a:xfrm>
            <a:off x="0" y="0"/>
            <a:ext cx="1596189" cy="6858000"/>
          </a:xfrm>
          <a:prstGeom prst="rect">
            <a:avLst/>
          </a:prstGeom>
          <a:solidFill>
            <a:schemeClr val="tx2">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alpha val="60000"/>
                </a:schemeClr>
              </a:solidFill>
            </a:endParaRPr>
          </a:p>
        </p:txBody>
      </p:sp>
      <p:pic>
        <p:nvPicPr>
          <p:cNvPr id="54" name="Picture 53">
            <a:extLst>
              <a:ext uri="{FF2B5EF4-FFF2-40B4-BE49-F238E27FC236}">
                <a16:creationId xmlns:a16="http://schemas.microsoft.com/office/drawing/2014/main" id="{B3638807-E831-4252-B18E-1A3C159442C3}"/>
              </a:ext>
            </a:extLst>
          </p:cNvPr>
          <p:cNvPicPr>
            <a:picLocks noChangeAspect="1"/>
          </p:cNvPicPr>
          <p:nvPr/>
        </p:nvPicPr>
        <p:blipFill>
          <a:blip r:embed="rId2"/>
          <a:stretch>
            <a:fillRect/>
          </a:stretch>
        </p:blipFill>
        <p:spPr>
          <a:xfrm>
            <a:off x="2203043" y="420363"/>
            <a:ext cx="7834039" cy="6017274"/>
          </a:xfrm>
          <a:prstGeom prst="rect">
            <a:avLst/>
          </a:prstGeom>
        </p:spPr>
      </p:pic>
      <p:sp>
        <p:nvSpPr>
          <p:cNvPr id="3" name="Title 1">
            <a:extLst>
              <a:ext uri="{FF2B5EF4-FFF2-40B4-BE49-F238E27FC236}">
                <a16:creationId xmlns:a16="http://schemas.microsoft.com/office/drawing/2014/main" id="{8BE06D76-1DC3-6D40-8B79-6362A02F7FF8}"/>
              </a:ext>
            </a:extLst>
          </p:cNvPr>
          <p:cNvSpPr>
            <a:spLocks noGrp="1"/>
          </p:cNvSpPr>
          <p:nvPr>
            <p:ph type="title"/>
          </p:nvPr>
        </p:nvSpPr>
        <p:spPr>
          <a:xfrm rot="16200000">
            <a:off x="-2964150" y="1961519"/>
            <a:ext cx="7528500" cy="1600200"/>
          </a:xfrm>
        </p:spPr>
        <p:txBody>
          <a:bodyPr>
            <a:noAutofit/>
          </a:bodyPr>
          <a:lstStyle/>
          <a:p>
            <a:r>
              <a:rPr lang="en-US" sz="6000">
                <a:solidFill>
                  <a:schemeClr val="tx2">
                    <a:lumMod val="60000"/>
                    <a:lumOff val="40000"/>
                  </a:schemeClr>
                </a:solidFill>
              </a:rPr>
              <a:t>HOW IT WORKS</a:t>
            </a:r>
            <a:endParaRPr lang="en-US" sz="6600">
              <a:solidFill>
                <a:schemeClr val="tx2">
                  <a:lumMod val="60000"/>
                  <a:lumOff val="40000"/>
                </a:schemeClr>
              </a:solidFill>
            </a:endParaRPr>
          </a:p>
        </p:txBody>
      </p:sp>
    </p:spTree>
    <p:extLst>
      <p:ext uri="{BB962C8B-B14F-4D97-AF65-F5344CB8AC3E}">
        <p14:creationId xmlns:p14="http://schemas.microsoft.com/office/powerpoint/2010/main" val="12597275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899717-2789-4EFC-8E2B-26F165DA8A86}"/>
              </a:ext>
            </a:extLst>
          </p:cNvPr>
          <p:cNvSpPr>
            <a:spLocks noGrp="1"/>
          </p:cNvSpPr>
          <p:nvPr>
            <p:ph sz="half" idx="1"/>
          </p:nvPr>
        </p:nvSpPr>
        <p:spPr>
          <a:xfrm>
            <a:off x="838200" y="1603546"/>
            <a:ext cx="5181600" cy="5310601"/>
          </a:xfrm>
        </p:spPr>
        <p:txBody>
          <a:bodyPr>
            <a:normAutofit/>
          </a:bodyPr>
          <a:lstStyle/>
          <a:p>
            <a:pPr>
              <a:lnSpc>
                <a:spcPct val="100000"/>
              </a:lnSpc>
              <a:spcBef>
                <a:spcPts val="1800"/>
              </a:spcBef>
            </a:pPr>
            <a:r>
              <a:rPr lang="en-US" sz="2000"/>
              <a:t>Covers over </a:t>
            </a:r>
            <a:r>
              <a:rPr lang="en-US" sz="2000" b="1">
                <a:solidFill>
                  <a:schemeClr val="accent3"/>
                </a:solidFill>
              </a:rPr>
              <a:t>70 craft areas</a:t>
            </a:r>
          </a:p>
          <a:p>
            <a:pPr lvl="1">
              <a:lnSpc>
                <a:spcPct val="100000"/>
              </a:lnSpc>
              <a:spcBef>
                <a:spcPts val="1800"/>
              </a:spcBef>
              <a:buFont typeface="Courier New" panose="02070309020205020404" pitchFamily="49" charset="0"/>
              <a:buChar char="o"/>
            </a:pPr>
            <a:r>
              <a:rPr lang="en-US" sz="2000" i="1"/>
              <a:t>New mentorship and workforce development titles</a:t>
            </a:r>
          </a:p>
          <a:p>
            <a:pPr>
              <a:lnSpc>
                <a:spcPct val="100000"/>
              </a:lnSpc>
              <a:spcBef>
                <a:spcPts val="1800"/>
              </a:spcBef>
            </a:pPr>
            <a:r>
              <a:rPr lang="en-US" sz="2000"/>
              <a:t>Utilizes industry subject matter experts</a:t>
            </a:r>
          </a:p>
          <a:p>
            <a:pPr>
              <a:lnSpc>
                <a:spcPct val="100000"/>
              </a:lnSpc>
              <a:spcBef>
                <a:spcPts val="1800"/>
              </a:spcBef>
            </a:pPr>
            <a:r>
              <a:rPr lang="en-US" sz="2000"/>
              <a:t>Meets or exceeds industry standards and the department of labor’s office of apprenticeship requirements for registered training</a:t>
            </a:r>
          </a:p>
          <a:p>
            <a:pPr>
              <a:lnSpc>
                <a:spcPct val="100000"/>
              </a:lnSpc>
              <a:spcBef>
                <a:spcPts val="1800"/>
              </a:spcBef>
            </a:pPr>
            <a:r>
              <a:rPr lang="en-US" sz="2000"/>
              <a:t>Competency based, modular format allows for flexibility</a:t>
            </a:r>
          </a:p>
        </p:txBody>
      </p:sp>
      <p:pic>
        <p:nvPicPr>
          <p:cNvPr id="5" name="Picture 4">
            <a:extLst>
              <a:ext uri="{FF2B5EF4-FFF2-40B4-BE49-F238E27FC236}">
                <a16:creationId xmlns:a16="http://schemas.microsoft.com/office/drawing/2014/main" id="{D01DEED3-E6B2-4639-A532-BD71D4857448}"/>
              </a:ext>
            </a:extLst>
          </p:cNvPr>
          <p:cNvPicPr>
            <a:picLocks noChangeAspect="1"/>
          </p:cNvPicPr>
          <p:nvPr/>
        </p:nvPicPr>
        <p:blipFill rotWithShape="1">
          <a:blip r:embed="rId2">
            <a:extLst>
              <a:ext uri="{28A0092B-C50C-407E-A947-70E740481C1C}">
                <a14:useLocalDpi xmlns:a14="http://schemas.microsoft.com/office/drawing/2010/main" val="0"/>
              </a:ext>
            </a:extLst>
          </a:blip>
          <a:srcRect l="28713" r="13810" b="15472"/>
          <a:stretch/>
        </p:blipFill>
        <p:spPr>
          <a:xfrm>
            <a:off x="5897561" y="1027906"/>
            <a:ext cx="6294439" cy="5745452"/>
          </a:xfrm>
          <a:prstGeom prst="rect">
            <a:avLst/>
          </a:prstGeom>
        </p:spPr>
      </p:pic>
      <p:sp>
        <p:nvSpPr>
          <p:cNvPr id="9" name="Title 8">
            <a:extLst>
              <a:ext uri="{FF2B5EF4-FFF2-40B4-BE49-F238E27FC236}">
                <a16:creationId xmlns:a16="http://schemas.microsoft.com/office/drawing/2014/main" id="{C421AA51-5104-E745-8EBD-1F85E4F4B656}"/>
              </a:ext>
            </a:extLst>
          </p:cNvPr>
          <p:cNvSpPr>
            <a:spLocks noGrp="1"/>
          </p:cNvSpPr>
          <p:nvPr>
            <p:ph type="title"/>
          </p:nvPr>
        </p:nvSpPr>
        <p:spPr/>
        <p:txBody>
          <a:bodyPr/>
          <a:lstStyle/>
          <a:p>
            <a:r>
              <a:rPr lang="en-US"/>
              <a:t>CURRICULA</a:t>
            </a:r>
          </a:p>
        </p:txBody>
      </p:sp>
    </p:spTree>
    <p:extLst>
      <p:ext uri="{BB962C8B-B14F-4D97-AF65-F5344CB8AC3E}">
        <p14:creationId xmlns:p14="http://schemas.microsoft.com/office/powerpoint/2010/main" val="16267029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EC89D-83BB-461C-8460-7CD519D511C7}"/>
              </a:ext>
            </a:extLst>
          </p:cNvPr>
          <p:cNvSpPr>
            <a:spLocks noGrp="1"/>
          </p:cNvSpPr>
          <p:nvPr>
            <p:ph type="title"/>
          </p:nvPr>
        </p:nvSpPr>
        <p:spPr/>
        <p:txBody>
          <a:bodyPr>
            <a:normAutofit/>
          </a:bodyPr>
          <a:lstStyle/>
          <a:p>
            <a:r>
              <a:rPr lang="en-US"/>
              <a:t>CURRICULA RESOURCES</a:t>
            </a:r>
          </a:p>
        </p:txBody>
      </p:sp>
      <p:sp>
        <p:nvSpPr>
          <p:cNvPr id="4" name="Content Placeholder 3">
            <a:extLst>
              <a:ext uri="{FF2B5EF4-FFF2-40B4-BE49-F238E27FC236}">
                <a16:creationId xmlns:a16="http://schemas.microsoft.com/office/drawing/2014/main" id="{B05E1239-6114-49AC-BDA9-987750907707}"/>
              </a:ext>
            </a:extLst>
          </p:cNvPr>
          <p:cNvSpPr>
            <a:spLocks noGrp="1"/>
          </p:cNvSpPr>
          <p:nvPr>
            <p:ph sz="half" idx="2"/>
          </p:nvPr>
        </p:nvSpPr>
        <p:spPr>
          <a:xfrm>
            <a:off x="836612" y="1556218"/>
            <a:ext cx="7092046" cy="5301782"/>
          </a:xfrm>
        </p:spPr>
        <p:txBody>
          <a:bodyPr>
            <a:noAutofit/>
          </a:bodyPr>
          <a:lstStyle/>
          <a:p>
            <a:r>
              <a:rPr lang="en-US" sz="2000" b="1"/>
              <a:t>Instructor Resources</a:t>
            </a:r>
          </a:p>
          <a:p>
            <a:pPr lvl="1">
              <a:buFont typeface="Courier New" panose="02070309020205020404" pitchFamily="49" charset="0"/>
              <a:buChar char="o"/>
            </a:pPr>
            <a:r>
              <a:rPr lang="en-US" sz="2000"/>
              <a:t>Lesson Plans, PowerPoints and </a:t>
            </a:r>
            <a:br>
              <a:rPr lang="en-US" sz="2000"/>
            </a:br>
            <a:r>
              <a:rPr lang="en-US" sz="2000"/>
              <a:t>Performance Profiles</a:t>
            </a:r>
          </a:p>
          <a:p>
            <a:r>
              <a:rPr lang="en-US" sz="2000" b="1"/>
              <a:t>Custom Book Build</a:t>
            </a:r>
          </a:p>
          <a:p>
            <a:pPr lvl="1">
              <a:buFont typeface="Courier New" panose="02070309020205020404" pitchFamily="49" charset="0"/>
              <a:buChar char="o"/>
            </a:pPr>
            <a:r>
              <a:rPr lang="en-US" sz="2000"/>
              <a:t>Choose the modules you need</a:t>
            </a:r>
          </a:p>
          <a:p>
            <a:pPr lvl="1">
              <a:buFont typeface="Courier New" panose="02070309020205020404" pitchFamily="49" charset="0"/>
              <a:buChar char="o"/>
            </a:pPr>
            <a:r>
              <a:rPr lang="en-US" sz="2000"/>
              <a:t>Order of mods</a:t>
            </a:r>
          </a:p>
          <a:p>
            <a:r>
              <a:rPr lang="en-US" sz="2000" b="1" err="1"/>
              <a:t>NCCERconnect</a:t>
            </a:r>
            <a:endParaRPr lang="en-US" sz="2000" b="1"/>
          </a:p>
          <a:p>
            <a:pPr lvl="1">
              <a:buFont typeface="Courier New" panose="02070309020205020404" pitchFamily="49" charset="0"/>
              <a:buChar char="o"/>
            </a:pPr>
            <a:r>
              <a:rPr lang="en-US" sz="2000"/>
              <a:t>Online, interactive eBooks</a:t>
            </a:r>
          </a:p>
          <a:p>
            <a:pPr lvl="1">
              <a:buFont typeface="Courier New" panose="02070309020205020404" pitchFamily="49" charset="0"/>
              <a:buChar char="o"/>
            </a:pPr>
            <a:r>
              <a:rPr lang="en-US" sz="2000"/>
              <a:t>Blended learning opportunities</a:t>
            </a:r>
          </a:p>
          <a:p>
            <a:r>
              <a:rPr lang="en-US" sz="2000" b="1"/>
              <a:t>NCCER Testing System</a:t>
            </a:r>
          </a:p>
          <a:p>
            <a:pPr lvl="1">
              <a:buFont typeface="Courier New" panose="02070309020205020404" pitchFamily="49" charset="0"/>
              <a:buChar char="o"/>
            </a:pPr>
            <a:r>
              <a:rPr lang="en-US" sz="2000"/>
              <a:t>Automatically created, scored, stored and submitted</a:t>
            </a:r>
          </a:p>
          <a:p>
            <a:r>
              <a:rPr lang="en-US" sz="2000" b="1"/>
              <a:t>Website</a:t>
            </a:r>
          </a:p>
          <a:p>
            <a:pPr lvl="1">
              <a:buFont typeface="Courier New" panose="02070309020205020404" pitchFamily="49" charset="0"/>
              <a:buChar char="o"/>
            </a:pPr>
            <a:r>
              <a:rPr lang="en-US" sz="2000"/>
              <a:t>myNCCER </a:t>
            </a:r>
          </a:p>
          <a:p>
            <a:pPr lvl="1">
              <a:buFont typeface="Courier New" panose="02070309020205020404" pitchFamily="49" charset="0"/>
              <a:buChar char="o"/>
            </a:pPr>
            <a:r>
              <a:rPr lang="en-US" sz="2000"/>
              <a:t>Craft pages</a:t>
            </a:r>
          </a:p>
        </p:txBody>
      </p:sp>
      <p:pic>
        <p:nvPicPr>
          <p:cNvPr id="8" name="Picture 7">
            <a:extLst>
              <a:ext uri="{FF2B5EF4-FFF2-40B4-BE49-F238E27FC236}">
                <a16:creationId xmlns:a16="http://schemas.microsoft.com/office/drawing/2014/main" id="{A70BAEAF-AC59-4858-9C3B-5286A12318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3225" y="1290001"/>
            <a:ext cx="6570396" cy="3919184"/>
          </a:xfrm>
          <a:prstGeom prst="rect">
            <a:avLst/>
          </a:prstGeom>
        </p:spPr>
      </p:pic>
    </p:spTree>
    <p:extLst>
      <p:ext uri="{BB962C8B-B14F-4D97-AF65-F5344CB8AC3E}">
        <p14:creationId xmlns:p14="http://schemas.microsoft.com/office/powerpoint/2010/main" val="28594283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3677"/>
            <a:ext cx="7057164" cy="1004769"/>
          </a:xfrm>
        </p:spPr>
        <p:txBody>
          <a:bodyPr>
            <a:normAutofit/>
          </a:bodyPr>
          <a:lstStyle/>
          <a:p>
            <a:r>
              <a:rPr lang="en-US" dirty="0" err="1"/>
              <a:t>Nccerconnect</a:t>
            </a:r>
            <a:endParaRPr lang="en-US" dirty="0"/>
          </a:p>
        </p:txBody>
      </p:sp>
      <p:sp>
        <p:nvSpPr>
          <p:cNvPr id="6" name="Content Placeholder 5"/>
          <p:cNvSpPr>
            <a:spLocks noGrp="1"/>
          </p:cNvSpPr>
          <p:nvPr>
            <p:ph idx="1"/>
          </p:nvPr>
        </p:nvSpPr>
        <p:spPr>
          <a:xfrm>
            <a:off x="5156653" y="1315216"/>
            <a:ext cx="5339965" cy="1199097"/>
          </a:xfrm>
        </p:spPr>
        <p:txBody>
          <a:bodyPr>
            <a:normAutofit lnSpcReduction="10000"/>
          </a:bodyPr>
          <a:lstStyle/>
          <a:p>
            <a:pPr>
              <a:buFont typeface="Arial" pitchFamily="34" charset="0"/>
              <a:buChar char="•"/>
            </a:pPr>
            <a:r>
              <a:rPr lang="en-US" sz="2400" b="1" dirty="0">
                <a:solidFill>
                  <a:schemeClr val="bg2">
                    <a:lumMod val="10000"/>
                  </a:schemeClr>
                </a:solidFill>
              </a:rPr>
              <a:t>  Welding</a:t>
            </a:r>
          </a:p>
          <a:p>
            <a:pPr>
              <a:buFont typeface="Arial" pitchFamily="34" charset="0"/>
              <a:buChar char="•"/>
            </a:pPr>
            <a:r>
              <a:rPr lang="en-US" sz="2400" b="1" dirty="0">
                <a:solidFill>
                  <a:schemeClr val="bg2">
                    <a:lumMod val="10000"/>
                  </a:schemeClr>
                </a:solidFill>
              </a:rPr>
              <a:t>  Your Role in the Green Environment</a:t>
            </a:r>
          </a:p>
          <a:p>
            <a:pPr>
              <a:buFont typeface="Wingdings" pitchFamily="2" charset="2"/>
              <a:buChar char="w"/>
            </a:pPr>
            <a:endParaRPr lang="en-US" sz="2400" b="1" dirty="0">
              <a:solidFill>
                <a:schemeClr val="accent2"/>
              </a:solidFill>
            </a:endParaRPr>
          </a:p>
          <a:p>
            <a:endParaRPr lang="en-US" dirty="0"/>
          </a:p>
        </p:txBody>
      </p:sp>
      <p:sp>
        <p:nvSpPr>
          <p:cNvPr id="12" name="Content Placeholder 5"/>
          <p:cNvSpPr txBox="1">
            <a:spLocks/>
          </p:cNvSpPr>
          <p:nvPr/>
        </p:nvSpPr>
        <p:spPr>
          <a:xfrm>
            <a:off x="1905000" y="1255783"/>
            <a:ext cx="3251652" cy="4643572"/>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ct val="20000"/>
              </a:spcBef>
              <a:buFont typeface="Arial"/>
              <a:buChar char="•"/>
              <a:defRPr sz="3200" kern="1200">
                <a:solidFill>
                  <a:schemeClr val="tx1">
                    <a:lumMod val="85000"/>
                    <a:lumOff val="15000"/>
                  </a:schemeClr>
                </a:solidFill>
                <a:latin typeface="Arial Narrow"/>
                <a:ea typeface="+mn-ea"/>
                <a:cs typeface="Arial Narrow"/>
              </a:defRPr>
            </a:lvl1pPr>
            <a:lvl2pPr marL="742950" indent="-285750" algn="l" defTabSz="457200" rtl="0" eaLnBrk="1" latinLnBrk="0" hangingPunct="1">
              <a:spcBef>
                <a:spcPct val="20000"/>
              </a:spcBef>
              <a:buFont typeface="Arial"/>
              <a:buChar char="–"/>
              <a:defRPr sz="2800" kern="1200">
                <a:solidFill>
                  <a:schemeClr val="tx1">
                    <a:lumMod val="85000"/>
                    <a:lumOff val="15000"/>
                  </a:schemeClr>
                </a:solidFill>
                <a:latin typeface="Arial Narrow"/>
                <a:ea typeface="+mn-ea"/>
                <a:cs typeface="Arial Narrow"/>
              </a:defRPr>
            </a:lvl2pPr>
            <a:lvl3pPr marL="1143000" indent="-228600" algn="l" defTabSz="457200" rtl="0" eaLnBrk="1" latinLnBrk="0" hangingPunct="1">
              <a:spcBef>
                <a:spcPct val="20000"/>
              </a:spcBef>
              <a:buFont typeface="Arial"/>
              <a:buChar char="•"/>
              <a:defRPr sz="2400" kern="1200">
                <a:solidFill>
                  <a:schemeClr val="tx1">
                    <a:lumMod val="85000"/>
                    <a:lumOff val="15000"/>
                  </a:schemeClr>
                </a:solidFill>
                <a:latin typeface="Arial Narrow"/>
                <a:ea typeface="+mn-ea"/>
                <a:cs typeface="Arial Narrow"/>
              </a:defRPr>
            </a:lvl3pPr>
            <a:lvl4pPr marL="1600200" indent="-228600" algn="l" defTabSz="457200" rtl="0" eaLnBrk="1" latinLnBrk="0" hangingPunct="1">
              <a:spcBef>
                <a:spcPct val="20000"/>
              </a:spcBef>
              <a:buFont typeface="Arial"/>
              <a:buChar char="–"/>
              <a:defRPr sz="2000" kern="1200">
                <a:solidFill>
                  <a:schemeClr val="tx1">
                    <a:lumMod val="85000"/>
                    <a:lumOff val="15000"/>
                  </a:schemeClr>
                </a:solidFill>
                <a:latin typeface="Arial Narrow"/>
                <a:ea typeface="+mn-ea"/>
                <a:cs typeface="Arial Narrow"/>
              </a:defRPr>
            </a:lvl4pPr>
            <a:lvl5pPr marL="2057400" indent="-228600" algn="l" defTabSz="457200" rtl="0" eaLnBrk="1" latinLnBrk="0" hangingPunct="1">
              <a:spcBef>
                <a:spcPct val="20000"/>
              </a:spcBef>
              <a:buFont typeface="Arial"/>
              <a:buChar char="»"/>
              <a:defRPr sz="2000" kern="1200">
                <a:solidFill>
                  <a:schemeClr val="tx1">
                    <a:lumMod val="85000"/>
                    <a:lumOff val="15000"/>
                  </a:schemeClr>
                </a:solidFill>
                <a:latin typeface="Arial Narrow"/>
                <a:ea typeface="+mn-ea"/>
                <a:cs typeface="Arial Narrow"/>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400" b="1" dirty="0">
                <a:solidFill>
                  <a:prstClr val="black"/>
                </a:solidFill>
                <a:latin typeface="Century Gothic" panose="020B0502020202020204" pitchFamily="34" charset="0"/>
              </a:rPr>
              <a:t>Carpentry </a:t>
            </a:r>
          </a:p>
          <a:p>
            <a:pPr>
              <a:buFont typeface="Arial" pitchFamily="34" charset="0"/>
              <a:buChar char="•"/>
            </a:pPr>
            <a:r>
              <a:rPr lang="en-US" sz="2400" b="1" dirty="0">
                <a:solidFill>
                  <a:schemeClr val="bg2">
                    <a:lumMod val="10000"/>
                  </a:schemeClr>
                </a:solidFill>
                <a:latin typeface="Century Gothic" panose="020B0502020202020204" pitchFamily="34" charset="0"/>
              </a:rPr>
              <a:t>Core Curriculum</a:t>
            </a:r>
          </a:p>
          <a:p>
            <a:pPr>
              <a:buFont typeface="Arial" pitchFamily="34" charset="0"/>
              <a:buChar char="•"/>
            </a:pPr>
            <a:r>
              <a:rPr lang="en-US" sz="2400" b="1" dirty="0">
                <a:solidFill>
                  <a:schemeClr val="bg2">
                    <a:lumMod val="10000"/>
                  </a:schemeClr>
                </a:solidFill>
                <a:latin typeface="Century Gothic" panose="020B0502020202020204" pitchFamily="34" charset="0"/>
              </a:rPr>
              <a:t>Construction Technology</a:t>
            </a:r>
          </a:p>
          <a:p>
            <a:r>
              <a:rPr lang="en-US" sz="2400" b="1" dirty="0">
                <a:solidFill>
                  <a:prstClr val="black"/>
                </a:solidFill>
                <a:latin typeface="Century Gothic" panose="020B0502020202020204" pitchFamily="34" charset="0"/>
              </a:rPr>
              <a:t>Electrical</a:t>
            </a:r>
          </a:p>
          <a:p>
            <a:r>
              <a:rPr lang="en-US" sz="2400" b="1" dirty="0">
                <a:solidFill>
                  <a:prstClr val="black"/>
                </a:solidFill>
                <a:latin typeface="Century Gothic" panose="020B0502020202020204" pitchFamily="34" charset="0"/>
              </a:rPr>
              <a:t>EST</a:t>
            </a:r>
          </a:p>
          <a:p>
            <a:r>
              <a:rPr lang="en-US" sz="2400" b="1" dirty="0">
                <a:solidFill>
                  <a:prstClr val="black"/>
                </a:solidFill>
                <a:latin typeface="Century Gothic" panose="020B0502020202020204" pitchFamily="34" charset="0"/>
              </a:rPr>
              <a:t>Fundamentals of Crew Leadership</a:t>
            </a:r>
          </a:p>
          <a:p>
            <a:r>
              <a:rPr lang="en-US" sz="2400" b="1" dirty="0">
                <a:solidFill>
                  <a:schemeClr val="bg2">
                    <a:lumMod val="10000"/>
                  </a:schemeClr>
                </a:solidFill>
                <a:latin typeface="Century Gothic" panose="020B0502020202020204" pitchFamily="34" charset="0"/>
              </a:rPr>
              <a:t>Heavy Equipment Operations</a:t>
            </a:r>
          </a:p>
          <a:p>
            <a:r>
              <a:rPr lang="en-US" sz="2400" b="1" dirty="0">
                <a:solidFill>
                  <a:prstClr val="black"/>
                </a:solidFill>
                <a:latin typeface="Century Gothic" panose="020B0502020202020204" pitchFamily="34" charset="0"/>
              </a:rPr>
              <a:t>HVAC</a:t>
            </a:r>
          </a:p>
          <a:p>
            <a:r>
              <a:rPr lang="en-US" sz="2400" b="1" dirty="0">
                <a:solidFill>
                  <a:prstClr val="black"/>
                </a:solidFill>
                <a:latin typeface="Century Gothic" panose="020B0502020202020204" pitchFamily="34" charset="0"/>
              </a:rPr>
              <a:t>Plumbing</a:t>
            </a:r>
          </a:p>
          <a:p>
            <a:endParaRPr lang="en-US" sz="2400" b="1" dirty="0">
              <a:solidFill>
                <a:prstClr val="black"/>
              </a:solidFill>
              <a:latin typeface="Century Gothic" panose="020B0502020202020204" pitchFamily="34" charset="0"/>
            </a:endParaRPr>
          </a:p>
        </p:txBody>
      </p:sp>
      <p:sp>
        <p:nvSpPr>
          <p:cNvPr id="13" name="Content Placeholder 5"/>
          <p:cNvSpPr txBox="1">
            <a:spLocks/>
          </p:cNvSpPr>
          <p:nvPr/>
        </p:nvSpPr>
        <p:spPr>
          <a:xfrm>
            <a:off x="1905001" y="731890"/>
            <a:ext cx="7510409" cy="772885"/>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lumMod val="85000"/>
                    <a:lumOff val="15000"/>
                  </a:schemeClr>
                </a:solidFill>
                <a:latin typeface="Arial Narrow"/>
                <a:ea typeface="+mn-ea"/>
                <a:cs typeface="Arial Narrow"/>
              </a:defRPr>
            </a:lvl1pPr>
            <a:lvl2pPr marL="742950" indent="-285750" algn="l" defTabSz="457200" rtl="0" eaLnBrk="1" latinLnBrk="0" hangingPunct="1">
              <a:spcBef>
                <a:spcPct val="20000"/>
              </a:spcBef>
              <a:buFont typeface="Arial"/>
              <a:buChar char="–"/>
              <a:defRPr sz="2800" kern="1200">
                <a:solidFill>
                  <a:schemeClr val="tx1">
                    <a:lumMod val="85000"/>
                    <a:lumOff val="15000"/>
                  </a:schemeClr>
                </a:solidFill>
                <a:latin typeface="Arial Narrow"/>
                <a:ea typeface="+mn-ea"/>
                <a:cs typeface="Arial Narrow"/>
              </a:defRPr>
            </a:lvl2pPr>
            <a:lvl3pPr marL="1143000" indent="-228600" algn="l" defTabSz="457200" rtl="0" eaLnBrk="1" latinLnBrk="0" hangingPunct="1">
              <a:spcBef>
                <a:spcPct val="20000"/>
              </a:spcBef>
              <a:buFont typeface="Arial"/>
              <a:buChar char="•"/>
              <a:defRPr sz="2400" kern="1200">
                <a:solidFill>
                  <a:schemeClr val="tx1">
                    <a:lumMod val="85000"/>
                    <a:lumOff val="15000"/>
                  </a:schemeClr>
                </a:solidFill>
                <a:latin typeface="Arial Narrow"/>
                <a:ea typeface="+mn-ea"/>
                <a:cs typeface="Arial Narrow"/>
              </a:defRPr>
            </a:lvl3pPr>
            <a:lvl4pPr marL="1600200" indent="-228600" algn="l" defTabSz="457200" rtl="0" eaLnBrk="1" latinLnBrk="0" hangingPunct="1">
              <a:spcBef>
                <a:spcPct val="20000"/>
              </a:spcBef>
              <a:buFont typeface="Arial"/>
              <a:buChar char="–"/>
              <a:defRPr sz="2000" kern="1200">
                <a:solidFill>
                  <a:schemeClr val="tx1">
                    <a:lumMod val="85000"/>
                    <a:lumOff val="15000"/>
                  </a:schemeClr>
                </a:solidFill>
                <a:latin typeface="Arial Narrow"/>
                <a:ea typeface="+mn-ea"/>
                <a:cs typeface="Arial Narrow"/>
              </a:defRPr>
            </a:lvl4pPr>
            <a:lvl5pPr marL="2057400" indent="-228600" algn="l" defTabSz="457200" rtl="0" eaLnBrk="1" latinLnBrk="0" hangingPunct="1">
              <a:spcBef>
                <a:spcPct val="20000"/>
              </a:spcBef>
              <a:buFont typeface="Arial"/>
              <a:buChar char="»"/>
              <a:defRPr sz="2000" kern="1200">
                <a:solidFill>
                  <a:schemeClr val="tx1">
                    <a:lumMod val="85000"/>
                    <a:lumOff val="15000"/>
                  </a:schemeClr>
                </a:solidFill>
                <a:latin typeface="Arial Narrow"/>
                <a:ea typeface="+mn-ea"/>
                <a:cs typeface="Arial Narrow"/>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600" b="1" dirty="0">
                <a:solidFill>
                  <a:prstClr val="black"/>
                </a:solidFill>
              </a:rPr>
              <a:t>Available in the following crafts:</a:t>
            </a:r>
            <a:endParaRPr lang="en-US" sz="2600" dirty="0">
              <a:solidFill>
                <a:srgbClr val="E07514"/>
              </a:solidFill>
            </a:endParaRPr>
          </a:p>
          <a:p>
            <a:endParaRPr lang="en-US" dirty="0">
              <a:solidFill>
                <a:prstClr val="black">
                  <a:lumMod val="85000"/>
                  <a:lumOff val="15000"/>
                </a:prstClr>
              </a:solidFill>
            </a:endParaRPr>
          </a:p>
        </p:txBody>
      </p:sp>
      <p:pic>
        <p:nvPicPr>
          <p:cNvPr id="3" name="Picture 2">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2201" y="2627379"/>
            <a:ext cx="5194416" cy="3084286"/>
          </a:xfrm>
          <a:prstGeom prst="rect">
            <a:avLst/>
          </a:prstGeom>
        </p:spPr>
      </p:pic>
    </p:spTree>
    <p:extLst>
      <p:ext uri="{BB962C8B-B14F-4D97-AF65-F5344CB8AC3E}">
        <p14:creationId xmlns:p14="http://schemas.microsoft.com/office/powerpoint/2010/main" val="28812751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EC89D-83BB-461C-8460-7CD519D511C7}"/>
              </a:ext>
            </a:extLst>
          </p:cNvPr>
          <p:cNvSpPr>
            <a:spLocks noGrp="1"/>
          </p:cNvSpPr>
          <p:nvPr>
            <p:ph type="title"/>
          </p:nvPr>
        </p:nvSpPr>
        <p:spPr/>
        <p:txBody>
          <a:bodyPr>
            <a:normAutofit/>
          </a:bodyPr>
          <a:lstStyle/>
          <a:p>
            <a:r>
              <a:rPr lang="en-US"/>
              <a:t>ONLINE TESTING SYSTEM</a:t>
            </a:r>
          </a:p>
        </p:txBody>
      </p:sp>
      <p:sp>
        <p:nvSpPr>
          <p:cNvPr id="4" name="Content Placeholder 3">
            <a:extLst>
              <a:ext uri="{FF2B5EF4-FFF2-40B4-BE49-F238E27FC236}">
                <a16:creationId xmlns:a16="http://schemas.microsoft.com/office/drawing/2014/main" id="{B05E1239-6114-49AC-BDA9-987750907707}"/>
              </a:ext>
            </a:extLst>
          </p:cNvPr>
          <p:cNvSpPr>
            <a:spLocks noGrp="1"/>
          </p:cNvSpPr>
          <p:nvPr>
            <p:ph sz="half" idx="2"/>
          </p:nvPr>
        </p:nvSpPr>
        <p:spPr>
          <a:xfrm>
            <a:off x="842178" y="1653587"/>
            <a:ext cx="5157787" cy="5301782"/>
          </a:xfrm>
        </p:spPr>
        <p:txBody>
          <a:bodyPr>
            <a:noAutofit/>
          </a:bodyPr>
          <a:lstStyle/>
          <a:p>
            <a:pPr>
              <a:lnSpc>
                <a:spcPct val="100000"/>
              </a:lnSpc>
            </a:pPr>
            <a:r>
              <a:rPr lang="en-US" sz="2000" b="1"/>
              <a:t>Multiple Test Versions </a:t>
            </a:r>
            <a:r>
              <a:rPr lang="en-US" sz="2000"/>
              <a:t>– Automatically scrambles test questions</a:t>
            </a:r>
          </a:p>
          <a:p>
            <a:pPr>
              <a:lnSpc>
                <a:spcPct val="100000"/>
              </a:lnSpc>
            </a:pPr>
            <a:r>
              <a:rPr lang="en-US" sz="2000" b="1"/>
              <a:t>Electronic Format </a:t>
            </a:r>
            <a:r>
              <a:rPr lang="en-US" sz="2000"/>
              <a:t>– Create, launch, score and submit module tests online</a:t>
            </a:r>
          </a:p>
          <a:p>
            <a:pPr>
              <a:lnSpc>
                <a:spcPct val="100000"/>
              </a:lnSpc>
            </a:pPr>
            <a:r>
              <a:rPr lang="en-US" sz="2000" b="1"/>
              <a:t>Web-based Platform </a:t>
            </a:r>
            <a:r>
              <a:rPr lang="en-US" sz="2000"/>
              <a:t>– No special software or hardware requirements</a:t>
            </a:r>
          </a:p>
          <a:p>
            <a:pPr>
              <a:lnSpc>
                <a:spcPct val="100000"/>
              </a:lnSpc>
            </a:pPr>
            <a:r>
              <a:rPr lang="en-US" sz="2000" b="1"/>
              <a:t>Proctor Station </a:t>
            </a:r>
            <a:r>
              <a:rPr lang="en-US" sz="2000"/>
              <a:t>– Administer tests easily and quickly</a:t>
            </a:r>
          </a:p>
          <a:p>
            <a:pPr>
              <a:lnSpc>
                <a:spcPct val="100000"/>
              </a:lnSpc>
            </a:pPr>
            <a:r>
              <a:rPr lang="en-US" sz="2000" b="1"/>
              <a:t>Responsive Design </a:t>
            </a:r>
            <a:r>
              <a:rPr lang="en-US" sz="2000"/>
              <a:t>– Automatically conforms to multiple devices (i.e. laptops, tables, Google Chromebooks &amp; </a:t>
            </a:r>
            <a:r>
              <a:rPr lang="en-US" sz="2000" err="1"/>
              <a:t>MacBooks</a:t>
            </a:r>
            <a:r>
              <a:rPr lang="en-US" sz="2000"/>
              <a:t>) and all major browsers</a:t>
            </a:r>
          </a:p>
        </p:txBody>
      </p:sp>
      <p:pic>
        <p:nvPicPr>
          <p:cNvPr id="5" name="Picture 4">
            <a:extLst>
              <a:ext uri="{FF2B5EF4-FFF2-40B4-BE49-F238E27FC236}">
                <a16:creationId xmlns:a16="http://schemas.microsoft.com/office/drawing/2014/main" id="{AF43CCC0-F54B-4024-8909-4564C5265DC1}"/>
              </a:ext>
            </a:extLst>
          </p:cNvPr>
          <p:cNvPicPr>
            <a:picLocks noChangeAspect="1"/>
          </p:cNvPicPr>
          <p:nvPr/>
        </p:nvPicPr>
        <p:blipFill rotWithShape="1">
          <a:blip r:embed="rId2">
            <a:extLst>
              <a:ext uri="{28A0092B-C50C-407E-A947-70E740481C1C}">
                <a14:useLocalDpi xmlns:a14="http://schemas.microsoft.com/office/drawing/2010/main" val="0"/>
              </a:ext>
            </a:extLst>
          </a:blip>
          <a:srcRect b="23271"/>
          <a:stretch/>
        </p:blipFill>
        <p:spPr>
          <a:xfrm>
            <a:off x="6397214" y="2578194"/>
            <a:ext cx="5617137" cy="3060606"/>
          </a:xfrm>
          <a:prstGeom prst="rect">
            <a:avLst/>
          </a:prstGeom>
        </p:spPr>
      </p:pic>
      <p:pic>
        <p:nvPicPr>
          <p:cNvPr id="6" name="Picture 2" descr="Image result for browser icons">
            <a:extLst>
              <a:ext uri="{FF2B5EF4-FFF2-40B4-BE49-F238E27FC236}">
                <a16:creationId xmlns:a16="http://schemas.microsoft.com/office/drawing/2014/main" id="{5E698CEB-3353-4507-8E56-34CED0717F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6449" y="1653587"/>
            <a:ext cx="3318666" cy="663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75012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C3A86-8205-42C8-A484-BBAE0942536D}"/>
              </a:ext>
            </a:extLst>
          </p:cNvPr>
          <p:cNvSpPr>
            <a:spLocks noGrp="1"/>
          </p:cNvSpPr>
          <p:nvPr>
            <p:ph type="title"/>
          </p:nvPr>
        </p:nvSpPr>
        <p:spPr/>
        <p:txBody>
          <a:bodyPr/>
          <a:lstStyle/>
          <a:p>
            <a:r>
              <a:rPr lang="en-US" dirty="0"/>
              <a:t>Thank you!</a:t>
            </a:r>
          </a:p>
        </p:txBody>
      </p:sp>
      <p:sp>
        <p:nvSpPr>
          <p:cNvPr id="3" name="Content Placeholder 2">
            <a:extLst>
              <a:ext uri="{FF2B5EF4-FFF2-40B4-BE49-F238E27FC236}">
                <a16:creationId xmlns:a16="http://schemas.microsoft.com/office/drawing/2014/main" id="{6E93A753-0F53-4B86-847A-D98F69FF57C3}"/>
              </a:ext>
            </a:extLst>
          </p:cNvPr>
          <p:cNvSpPr>
            <a:spLocks noGrp="1"/>
          </p:cNvSpPr>
          <p:nvPr>
            <p:ph idx="1"/>
          </p:nvPr>
        </p:nvSpPr>
        <p:spPr>
          <a:xfrm>
            <a:off x="838200" y="2712029"/>
            <a:ext cx="5368391" cy="2561307"/>
          </a:xfrm>
        </p:spPr>
        <p:txBody>
          <a:bodyPr/>
          <a:lstStyle/>
          <a:p>
            <a:r>
              <a:rPr lang="en-US" dirty="0">
                <a:solidFill>
                  <a:schemeClr val="tx1"/>
                </a:solidFill>
              </a:rPr>
              <a:t>Patty Bird</a:t>
            </a:r>
          </a:p>
          <a:p>
            <a:r>
              <a:rPr lang="en-US" sz="2000" dirty="0">
                <a:solidFill>
                  <a:schemeClr val="tx1"/>
                </a:solidFill>
              </a:rPr>
              <a:t>NCCER Workforce Development Sr. Manager</a:t>
            </a:r>
          </a:p>
          <a:p>
            <a:r>
              <a:rPr lang="en-US" sz="2000" dirty="0">
                <a:solidFill>
                  <a:schemeClr val="tx1"/>
                </a:solidFill>
                <a:hlinkClick r:id="rId2">
                  <a:extLst>
                    <a:ext uri="{A12FA001-AC4F-418D-AE19-62706E023703}">
                      <ahyp:hlinkClr xmlns:ahyp="http://schemas.microsoft.com/office/drawing/2018/hyperlinkcolor" val="tx"/>
                    </a:ext>
                  </a:extLst>
                </a:hlinkClick>
              </a:rPr>
              <a:t>pbird@nccer.org</a:t>
            </a:r>
            <a:endParaRPr lang="en-US" sz="2000" dirty="0">
              <a:solidFill>
                <a:schemeClr val="tx1"/>
              </a:solidFill>
            </a:endParaRPr>
          </a:p>
          <a:p>
            <a:r>
              <a:rPr lang="en-US" sz="2000" dirty="0">
                <a:solidFill>
                  <a:schemeClr val="tx1"/>
                </a:solidFill>
              </a:rPr>
              <a:t>386-518-6912</a:t>
            </a:r>
          </a:p>
        </p:txBody>
      </p:sp>
    </p:spTree>
    <p:extLst>
      <p:ext uri="{BB962C8B-B14F-4D97-AF65-F5344CB8AC3E}">
        <p14:creationId xmlns:p14="http://schemas.microsoft.com/office/powerpoint/2010/main" val="2041346358"/>
      </p:ext>
    </p:extLst>
  </p:cSld>
  <p:clrMapOvr>
    <a:masterClrMapping/>
  </p:clrMapOvr>
</p:sld>
</file>

<file path=ppt/theme/theme1.xml><?xml version="1.0" encoding="utf-8"?>
<a:theme xmlns:a="http://schemas.openxmlformats.org/drawingml/2006/main" name="NCCER Title Slides - Silver">
  <a:themeElements>
    <a:clrScheme name="NCCER Brand Colors">
      <a:dk1>
        <a:srgbClr val="000000"/>
      </a:dk1>
      <a:lt1>
        <a:srgbClr val="FFFFFF"/>
      </a:lt1>
      <a:dk2>
        <a:srgbClr val="607479"/>
      </a:dk2>
      <a:lt2>
        <a:srgbClr val="E7E6E6"/>
      </a:lt2>
      <a:accent1>
        <a:srgbClr val="13589C"/>
      </a:accent1>
      <a:accent2>
        <a:srgbClr val="4FC0CC"/>
      </a:accent2>
      <a:accent3>
        <a:srgbClr val="D96524"/>
      </a:accent3>
      <a:accent4>
        <a:srgbClr val="FFC000"/>
      </a:accent4>
      <a:accent5>
        <a:srgbClr val="ADB82E"/>
      </a:accent5>
      <a:accent6>
        <a:srgbClr val="387F39"/>
      </a:accent6>
      <a:hlink>
        <a:srgbClr val="3182BB"/>
      </a:hlink>
      <a:folHlink>
        <a:srgbClr val="AB512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CCER_BYF_ppt_theme_2019" id="{E1C521C3-041E-4A17-A9E9-E0592E7EC254}" vid="{C415A842-D0A4-4C22-8518-BDDFEB6FB4E9}"/>
    </a:ext>
  </a:extLst>
</a:theme>
</file>

<file path=ppt/theme/theme2.xml><?xml version="1.0" encoding="utf-8"?>
<a:theme xmlns:a="http://schemas.openxmlformats.org/drawingml/2006/main" name="1_NCCER Title Slides - Dark">
  <a:themeElements>
    <a:clrScheme name="NCCER Brand Colors">
      <a:dk1>
        <a:srgbClr val="000000"/>
      </a:dk1>
      <a:lt1>
        <a:srgbClr val="FFFFFF"/>
      </a:lt1>
      <a:dk2>
        <a:srgbClr val="607479"/>
      </a:dk2>
      <a:lt2>
        <a:srgbClr val="E7E6E6"/>
      </a:lt2>
      <a:accent1>
        <a:srgbClr val="13589C"/>
      </a:accent1>
      <a:accent2>
        <a:srgbClr val="4FC0CC"/>
      </a:accent2>
      <a:accent3>
        <a:srgbClr val="D96524"/>
      </a:accent3>
      <a:accent4>
        <a:srgbClr val="FFC000"/>
      </a:accent4>
      <a:accent5>
        <a:srgbClr val="ADB82E"/>
      </a:accent5>
      <a:accent6>
        <a:srgbClr val="387F39"/>
      </a:accent6>
      <a:hlink>
        <a:srgbClr val="3182BB"/>
      </a:hlink>
      <a:folHlink>
        <a:srgbClr val="AB512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CCER_BYF_ppt_theme_2019" id="{E1C521C3-041E-4A17-A9E9-E0592E7EC254}" vid="{C415A842-D0A4-4C22-8518-BDDFEB6FB4E9}"/>
    </a:ext>
  </a:extLst>
</a:theme>
</file>

<file path=ppt/theme/theme3.xml><?xml version="1.0" encoding="utf-8"?>
<a:theme xmlns:a="http://schemas.openxmlformats.org/drawingml/2006/main" name="NCCER Content Slides - Light">
  <a:themeElements>
    <a:clrScheme name="NCCER Brand Colors">
      <a:dk1>
        <a:srgbClr val="000000"/>
      </a:dk1>
      <a:lt1>
        <a:srgbClr val="FFFFFF"/>
      </a:lt1>
      <a:dk2>
        <a:srgbClr val="607479"/>
      </a:dk2>
      <a:lt2>
        <a:srgbClr val="E7E6E6"/>
      </a:lt2>
      <a:accent1>
        <a:srgbClr val="13589C"/>
      </a:accent1>
      <a:accent2>
        <a:srgbClr val="4FC0CC"/>
      </a:accent2>
      <a:accent3>
        <a:srgbClr val="D96524"/>
      </a:accent3>
      <a:accent4>
        <a:srgbClr val="FFC000"/>
      </a:accent4>
      <a:accent5>
        <a:srgbClr val="ADB82E"/>
      </a:accent5>
      <a:accent6>
        <a:srgbClr val="387F39"/>
      </a:accent6>
      <a:hlink>
        <a:srgbClr val="3182BB"/>
      </a:hlink>
      <a:folHlink>
        <a:srgbClr val="AB512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NCCER Content Slides - Dark">
  <a:themeElements>
    <a:clrScheme name="NCCER Brand Colors">
      <a:dk1>
        <a:srgbClr val="000000"/>
      </a:dk1>
      <a:lt1>
        <a:srgbClr val="FFFFFF"/>
      </a:lt1>
      <a:dk2>
        <a:srgbClr val="607479"/>
      </a:dk2>
      <a:lt2>
        <a:srgbClr val="E7E6E6"/>
      </a:lt2>
      <a:accent1>
        <a:srgbClr val="13589C"/>
      </a:accent1>
      <a:accent2>
        <a:srgbClr val="4FC0CC"/>
      </a:accent2>
      <a:accent3>
        <a:srgbClr val="D96524"/>
      </a:accent3>
      <a:accent4>
        <a:srgbClr val="FFC000"/>
      </a:accent4>
      <a:accent5>
        <a:srgbClr val="ADB82E"/>
      </a:accent5>
      <a:accent6>
        <a:srgbClr val="387F39"/>
      </a:accent6>
      <a:hlink>
        <a:srgbClr val="3182BB"/>
      </a:hlink>
      <a:folHlink>
        <a:srgbClr val="AB512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NCCER Slides with Graphics - Light">
  <a:themeElements>
    <a:clrScheme name="NCCER Brand Colors">
      <a:dk1>
        <a:srgbClr val="000000"/>
      </a:dk1>
      <a:lt1>
        <a:srgbClr val="FFFFFF"/>
      </a:lt1>
      <a:dk2>
        <a:srgbClr val="607479"/>
      </a:dk2>
      <a:lt2>
        <a:srgbClr val="E7E6E6"/>
      </a:lt2>
      <a:accent1>
        <a:srgbClr val="13589C"/>
      </a:accent1>
      <a:accent2>
        <a:srgbClr val="4FC0CC"/>
      </a:accent2>
      <a:accent3>
        <a:srgbClr val="D96524"/>
      </a:accent3>
      <a:accent4>
        <a:srgbClr val="FFC000"/>
      </a:accent4>
      <a:accent5>
        <a:srgbClr val="ADB82E"/>
      </a:accent5>
      <a:accent6>
        <a:srgbClr val="387F39"/>
      </a:accent6>
      <a:hlink>
        <a:srgbClr val="3182BB"/>
      </a:hlink>
      <a:folHlink>
        <a:srgbClr val="AB512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NCCER Slides with Graphics - Dark">
  <a:themeElements>
    <a:clrScheme name="NCCER Brand Colors">
      <a:dk1>
        <a:srgbClr val="000000"/>
      </a:dk1>
      <a:lt1>
        <a:srgbClr val="FFFFFF"/>
      </a:lt1>
      <a:dk2>
        <a:srgbClr val="607479"/>
      </a:dk2>
      <a:lt2>
        <a:srgbClr val="E7E6E6"/>
      </a:lt2>
      <a:accent1>
        <a:srgbClr val="13589C"/>
      </a:accent1>
      <a:accent2>
        <a:srgbClr val="4FC0CC"/>
      </a:accent2>
      <a:accent3>
        <a:srgbClr val="D96524"/>
      </a:accent3>
      <a:accent4>
        <a:srgbClr val="FFC000"/>
      </a:accent4>
      <a:accent5>
        <a:srgbClr val="ADB82E"/>
      </a:accent5>
      <a:accent6>
        <a:srgbClr val="387F39"/>
      </a:accent6>
      <a:hlink>
        <a:srgbClr val="3182BB"/>
      </a:hlink>
      <a:folHlink>
        <a:srgbClr val="AB512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RT Colors">
    <a:dk1>
      <a:srgbClr val="191919"/>
    </a:dk1>
    <a:lt1>
      <a:sysClr val="window" lastClr="FFFFFF"/>
    </a:lt1>
    <a:dk2>
      <a:srgbClr val="02498D"/>
    </a:dk2>
    <a:lt2>
      <a:srgbClr val="DBDBDB"/>
    </a:lt2>
    <a:accent1>
      <a:srgbClr val="719FF1"/>
    </a:accent1>
    <a:accent2>
      <a:srgbClr val="B1D0F9"/>
    </a:accent2>
    <a:accent3>
      <a:srgbClr val="02498D"/>
    </a:accent3>
    <a:accent4>
      <a:srgbClr val="00376B"/>
    </a:accent4>
    <a:accent5>
      <a:srgbClr val="ED1C24"/>
    </a:accent5>
    <a:accent6>
      <a:srgbClr val="A81517"/>
    </a:accent6>
    <a:hlink>
      <a:srgbClr val="ED1C24"/>
    </a:hlink>
    <a:folHlink>
      <a:srgbClr val="A81517"/>
    </a:folHlink>
  </a:clrScheme>
  <a:fontScheme name="Trek">
    <a:majorFont>
      <a:latin typeface="Franklin Gothic Medium"/>
      <a:ea typeface=""/>
      <a:cs typeface=""/>
      <a:font script="Jpan" typeface="ヒラギノ角ゴ Pro W6"/>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ＭＳ Ｐゴシック"/>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RT Colors">
    <a:dk1>
      <a:srgbClr val="191919"/>
    </a:dk1>
    <a:lt1>
      <a:sysClr val="window" lastClr="FFFFFF"/>
    </a:lt1>
    <a:dk2>
      <a:srgbClr val="02498D"/>
    </a:dk2>
    <a:lt2>
      <a:srgbClr val="DBDBDB"/>
    </a:lt2>
    <a:accent1>
      <a:srgbClr val="719FF1"/>
    </a:accent1>
    <a:accent2>
      <a:srgbClr val="B1D0F9"/>
    </a:accent2>
    <a:accent3>
      <a:srgbClr val="02498D"/>
    </a:accent3>
    <a:accent4>
      <a:srgbClr val="00376B"/>
    </a:accent4>
    <a:accent5>
      <a:srgbClr val="ED1C24"/>
    </a:accent5>
    <a:accent6>
      <a:srgbClr val="A81517"/>
    </a:accent6>
    <a:hlink>
      <a:srgbClr val="ED1C24"/>
    </a:hlink>
    <a:folHlink>
      <a:srgbClr val="A81517"/>
    </a:folHlink>
  </a:clrScheme>
  <a:fontScheme name="Trek">
    <a:majorFont>
      <a:latin typeface="Franklin Gothic Medium"/>
      <a:ea typeface=""/>
      <a:cs typeface=""/>
      <a:font script="Jpan" typeface="ヒラギノ角ゴ Pro W6"/>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ＭＳ Ｐゴシック"/>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CURT Colors">
    <a:dk1>
      <a:srgbClr val="191919"/>
    </a:dk1>
    <a:lt1>
      <a:sysClr val="window" lastClr="FFFFFF"/>
    </a:lt1>
    <a:dk2>
      <a:srgbClr val="02498D"/>
    </a:dk2>
    <a:lt2>
      <a:srgbClr val="DBDBDB"/>
    </a:lt2>
    <a:accent1>
      <a:srgbClr val="719FF1"/>
    </a:accent1>
    <a:accent2>
      <a:srgbClr val="B1D0F9"/>
    </a:accent2>
    <a:accent3>
      <a:srgbClr val="02498D"/>
    </a:accent3>
    <a:accent4>
      <a:srgbClr val="00376B"/>
    </a:accent4>
    <a:accent5>
      <a:srgbClr val="ED1C24"/>
    </a:accent5>
    <a:accent6>
      <a:srgbClr val="A81517"/>
    </a:accent6>
    <a:hlink>
      <a:srgbClr val="ED1C24"/>
    </a:hlink>
    <a:folHlink>
      <a:srgbClr val="A81517"/>
    </a:folHlink>
  </a:clrScheme>
  <a:fontScheme name="Trek">
    <a:majorFont>
      <a:latin typeface="Franklin Gothic Medium"/>
      <a:ea typeface=""/>
      <a:cs typeface=""/>
      <a:font script="Jpan" typeface="ヒラギノ角ゴ Pro W6"/>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ＭＳ Ｐゴシック"/>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CURT Colors">
    <a:dk1>
      <a:srgbClr val="191919"/>
    </a:dk1>
    <a:lt1>
      <a:sysClr val="window" lastClr="FFFFFF"/>
    </a:lt1>
    <a:dk2>
      <a:srgbClr val="02498D"/>
    </a:dk2>
    <a:lt2>
      <a:srgbClr val="DBDBDB"/>
    </a:lt2>
    <a:accent1>
      <a:srgbClr val="719FF1"/>
    </a:accent1>
    <a:accent2>
      <a:srgbClr val="B1D0F9"/>
    </a:accent2>
    <a:accent3>
      <a:srgbClr val="02498D"/>
    </a:accent3>
    <a:accent4>
      <a:srgbClr val="00376B"/>
    </a:accent4>
    <a:accent5>
      <a:srgbClr val="ED1C24"/>
    </a:accent5>
    <a:accent6>
      <a:srgbClr val="A81517"/>
    </a:accent6>
    <a:hlink>
      <a:srgbClr val="ED1C24"/>
    </a:hlink>
    <a:folHlink>
      <a:srgbClr val="A81517"/>
    </a:folHlink>
  </a:clrScheme>
  <a:fontScheme name="Trek">
    <a:majorFont>
      <a:latin typeface="Franklin Gothic Medium"/>
      <a:ea typeface=""/>
      <a:cs typeface=""/>
      <a:font script="Jpan" typeface="ヒラギノ角ゴ Pro W6"/>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ＭＳ Ｐゴシック"/>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AF16FE3161174AB1E116E180399529" ma:contentTypeVersion="16" ma:contentTypeDescription="Create a new document." ma:contentTypeScope="" ma:versionID="82acb9825ab8052161d490a7c6b9f526">
  <xsd:schema xmlns:xsd="http://www.w3.org/2001/XMLSchema" xmlns:xs="http://www.w3.org/2001/XMLSchema" xmlns:p="http://schemas.microsoft.com/office/2006/metadata/properties" xmlns:ns1="http://schemas.microsoft.com/sharepoint/v3" xmlns:ns2="8fc88239-f413-49eb-91d9-d7bece47734a" xmlns:ns3="1e92222e-6be2-4b92-a33a-c62b887e33f2" targetNamespace="http://schemas.microsoft.com/office/2006/metadata/properties" ma:root="true" ma:fieldsID="8d087e478105b79e89c6bf735f467a22" ns1:_="" ns2:_="" ns3:_="">
    <xsd:import namespace="http://schemas.microsoft.com/sharepoint/v3"/>
    <xsd:import namespace="8fc88239-f413-49eb-91d9-d7bece47734a"/>
    <xsd:import namespace="1e92222e-6be2-4b92-a33a-c62b887e33f2"/>
    <xsd:element name="properties">
      <xsd:complexType>
        <xsd:sequence>
          <xsd:element name="documentManagement">
            <xsd:complexType>
              <xsd:all>
                <xsd:element ref="ns2:Date" minOccurs="0"/>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1:_ip_UnifiedCompliancePolicyProperties" minOccurs="0"/>
                <xsd:element ref="ns1:_ip_UnifiedCompliancePolicyUIAction"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hidden="true" ma:internalName="_ip_UnifiedCompliancePolicyProperties">
      <xsd:simpleType>
        <xsd:restriction base="dms:Note"/>
      </xsd:simpleType>
    </xsd:element>
    <xsd:element name="_ip_UnifiedCompliancePolicyUIAction" ma:index="18"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c88239-f413-49eb-91d9-d7bece47734a" elementFormDefault="qualified">
    <xsd:import namespace="http://schemas.microsoft.com/office/2006/documentManagement/types"/>
    <xsd:import namespace="http://schemas.microsoft.com/office/infopath/2007/PartnerControls"/>
    <xsd:element name="Date" ma:index="8" nillable="true" ma:displayName="Date" ma:format="DateOnly" ma:internalName="Date">
      <xsd:simpleType>
        <xsd:restriction base="dms:DateTim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92222e-6be2-4b92-a33a-c62b887e33f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1e92222e-6be2-4b92-a33a-c62b887e33f2">
      <UserInfo>
        <DisplayName>Jennifer Wilkerson</DisplayName>
        <AccountId>13</AccountId>
        <AccountType/>
      </UserInfo>
    </SharedWithUsers>
    <_ip_UnifiedCompliancePolicyUIAction xmlns="http://schemas.microsoft.com/sharepoint/v3" xsi:nil="true"/>
    <Date xmlns="8fc88239-f413-49eb-91d9-d7bece47734a"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1ED49A9D-C0B7-46D0-B309-5E47269A8C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c88239-f413-49eb-91d9-d7bece47734a"/>
    <ds:schemaRef ds:uri="1e92222e-6be2-4b92-a33a-c62b887e33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8BCF439-1FF1-4E78-A0D5-FAFB17433156}">
  <ds:schemaRefs>
    <ds:schemaRef ds:uri="http://schemas.microsoft.com/sharepoint/v3/contenttype/forms"/>
  </ds:schemaRefs>
</ds:datastoreItem>
</file>

<file path=customXml/itemProps3.xml><?xml version="1.0" encoding="utf-8"?>
<ds:datastoreItem xmlns:ds="http://schemas.openxmlformats.org/officeDocument/2006/customXml" ds:itemID="{AC1925BE-3268-4726-9EC7-2ABC7FDBF761}">
  <ds:schemaRefs>
    <ds:schemaRef ds:uri="http://schemas.microsoft.com/office/2006/documentManagement/types"/>
    <ds:schemaRef ds:uri="http://schemas.openxmlformats.org/package/2006/metadata/core-properties"/>
    <ds:schemaRef ds:uri="8fc88239-f413-49eb-91d9-d7bece47734a"/>
    <ds:schemaRef ds:uri="http://purl.org/dc/elements/1.1/"/>
    <ds:schemaRef ds:uri="http://schemas.microsoft.com/office/2006/metadata/properties"/>
    <ds:schemaRef ds:uri="http://purl.org/dc/terms/"/>
    <ds:schemaRef ds:uri="http://schemas.microsoft.com/sharepoint/v3"/>
    <ds:schemaRef ds:uri="http://schemas.microsoft.com/office/infopath/2007/PartnerControls"/>
    <ds:schemaRef ds:uri="1e92222e-6be2-4b92-a33a-c62b887e33f2"/>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82</TotalTime>
  <Words>2289</Words>
  <Application>Microsoft Office PowerPoint</Application>
  <PresentationFormat>Widescreen</PresentationFormat>
  <Paragraphs>334</Paragraphs>
  <Slides>39</Slides>
  <Notes>14</Notes>
  <HiddenSlides>0</HiddenSlides>
  <MMClips>0</MMClips>
  <ScaleCrop>false</ScaleCrop>
  <HeadingPairs>
    <vt:vector size="6" baseType="variant">
      <vt:variant>
        <vt:lpstr>Fonts Used</vt:lpstr>
      </vt:variant>
      <vt:variant>
        <vt:i4>11</vt:i4>
      </vt:variant>
      <vt:variant>
        <vt:lpstr>Theme</vt:lpstr>
      </vt:variant>
      <vt:variant>
        <vt:i4>6</vt:i4>
      </vt:variant>
      <vt:variant>
        <vt:lpstr>Slide Titles</vt:lpstr>
      </vt:variant>
      <vt:variant>
        <vt:i4>39</vt:i4>
      </vt:variant>
    </vt:vector>
  </HeadingPairs>
  <TitlesOfParts>
    <vt:vector size="56" baseType="lpstr">
      <vt:lpstr>Arial</vt:lpstr>
      <vt:lpstr>Arial Narrow</vt:lpstr>
      <vt:lpstr>Calibri</vt:lpstr>
      <vt:lpstr>Century Gothic</vt:lpstr>
      <vt:lpstr>Courier New</vt:lpstr>
      <vt:lpstr>Franklin Gothic Book</vt:lpstr>
      <vt:lpstr>Playfair Display</vt:lpstr>
      <vt:lpstr>Roboto</vt:lpstr>
      <vt:lpstr>Roboto Light</vt:lpstr>
      <vt:lpstr>Tahoma</vt:lpstr>
      <vt:lpstr>Wingdings</vt:lpstr>
      <vt:lpstr>NCCER Title Slides - Silver</vt:lpstr>
      <vt:lpstr>1_NCCER Title Slides - Dark</vt:lpstr>
      <vt:lpstr>NCCER Content Slides - Light</vt:lpstr>
      <vt:lpstr>1_NCCER Content Slides - Dark</vt:lpstr>
      <vt:lpstr>NCCER Slides with Graphics - Light</vt:lpstr>
      <vt:lpstr>NCCER Slides with Graphics - Dark</vt:lpstr>
      <vt:lpstr>NCCER</vt:lpstr>
      <vt:lpstr>PowerPoint Presentation</vt:lpstr>
      <vt:lpstr>SKILLED LABOR SUPPLY/DEMAND GAP</vt:lpstr>
      <vt:lpstr>AGING WORKFORCE AND ATTRITION</vt:lpstr>
      <vt:lpstr>EFFECT OF AGING WORKFORCE AND ATTRITION</vt:lpstr>
      <vt:lpstr>HOW CTE CAN HELP</vt:lpstr>
      <vt:lpstr>PowerPoint Presentation</vt:lpstr>
      <vt:lpstr>PowerPoint Presentation</vt:lpstr>
      <vt:lpstr>PowerPoint Presentation</vt:lpstr>
      <vt:lpstr> Research Team 335</vt:lpstr>
      <vt:lpstr>PowerPoint Presentation</vt:lpstr>
      <vt:lpstr>PowerPoint Presentation</vt:lpstr>
      <vt:lpstr>Educational Pipeline</vt:lpstr>
      <vt:lpstr>Positive Effects of CTE</vt:lpstr>
      <vt:lpstr>The Carnage of the New Arms Race</vt:lpstr>
      <vt:lpstr>High School Quality</vt:lpstr>
      <vt:lpstr>Research to Results</vt:lpstr>
      <vt:lpstr> Endorse.  Educate. Advocate. </vt:lpstr>
      <vt:lpstr>WHY TRAIN?</vt:lpstr>
      <vt:lpstr>BUILD YOUR FUTURE</vt:lpstr>
      <vt:lpstr>SO HOW DO WE GET THE PEOPLE?</vt:lpstr>
      <vt:lpstr>NATIONAL RESOURCES</vt:lpstr>
      <vt:lpstr>CONNECTION MAP</vt:lpstr>
      <vt:lpstr>CAREER EXPLORATION TOOLS</vt:lpstr>
      <vt:lpstr>HARD HAT HEROES</vt:lpstr>
      <vt:lpstr>BYF TODAY: DISCOVER MORE WEBSITE </vt:lpstr>
      <vt:lpstr>ABOUT NCCER </vt:lpstr>
      <vt:lpstr>2020 BOARD OF TRUSTEES</vt:lpstr>
      <vt:lpstr>2020 NCCER PARTNERS</vt:lpstr>
      <vt:lpstr>PowerPoint Presentation</vt:lpstr>
      <vt:lpstr>NCCER SCOPE</vt:lpstr>
      <vt:lpstr>UTILIZED IN ALL 50 STATES</vt:lpstr>
      <vt:lpstr>INDUSTRY-RECOGNIZED CREDENTIALS</vt:lpstr>
      <vt:lpstr>HOW IT WORKS</vt:lpstr>
      <vt:lpstr>CURRICULA</vt:lpstr>
      <vt:lpstr>CURRICULA RESOURCES</vt:lpstr>
      <vt:lpstr>Nccerconnect</vt:lpstr>
      <vt:lpstr>ONLINE TESTING SYSTEM</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NCCER</dc:title>
  <dc:creator>Patty Bird</dc:creator>
  <cp:lastModifiedBy>Patty Bird</cp:lastModifiedBy>
  <cp:revision>5</cp:revision>
  <dcterms:created xsi:type="dcterms:W3CDTF">2020-06-16T13:25:42Z</dcterms:created>
  <dcterms:modified xsi:type="dcterms:W3CDTF">2020-07-24T13:12:17Z</dcterms:modified>
</cp:coreProperties>
</file>